
<file path=[Content_Types].xml><?xml version="1.0" encoding="utf-8"?>
<Types xmlns="http://schemas.openxmlformats.org/package/2006/content-types">
  <Default Extension="xml" ContentType="application/vnd.openxmlformats-officedocument.presentationml.presentation.main+xml"/>
  <Default Extension="jpg" ContentType="image/jpeg"/>
  <Default Extension="png" ContentType="image/png"/>
  <Default Extension="gif" ContentType="image/gif"/>
  <Default Extension="bin" ContentType="application/vnd.openxmlformats-officedocument.oleObject"/>
  <Default Extension="vml" ContentType="application/vnd.openxmlformats-officedocument.vmlDrawing"/>
  <Default Extension="rels" ContentType="application/vnd.openxmlformats-package.relationships+xml"/>
  <Override PartName="/ppt/handoutMasters/handoutMaster1.xml" ContentType="application/vnd.openxmlformats-officedocument.presentationml.handoutMaster+xml"/>
  <Override PartName="/ppt/handoutMasters/theme/theme1.xml" ContentType="application/vnd.openxmlformats-officedocument.theme+xml"/>
  <Override PartName="/ppt/notesMasters/notesMaster1.xml" ContentType="application/vnd.openxmlformats-officedocument.presentationml.notesMaster+xml"/>
  <Override PartName="/ppt/notesMasters/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2.xml" ContentType="application/vnd.openxmlformats-officedocument.presentationml.slideMaster+xml"/>
  <Override PartName="/ppt/slideMasters/theme/theme4.xml" ContentType="application/vnd.openxmlformats-officedocument.theme+xml"/>
  <Override PartName="/ppt/slideLayouts/slideLayout16.xml" ContentType="application/vnd.openxmlformats-officedocument.presentationml.slideLayout+xml"/>
  <Override PartName="/ppt/slideMasters/slideMaster3.xml" ContentType="application/vnd.openxmlformats-officedocument.presentationml.slideMaster+xml"/>
  <Override PartName="/ppt/slideMasters/theme/theme5.xml" ContentType="application/vnd.openxmlformats-officedocument.theme+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Masters/slideMaster4.xml" ContentType="application/vnd.openxmlformats-officedocument.presentationml.slideMaster+xml"/>
  <Override PartName="/ppt/slideMasters/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Masters/slideMaster5.xml" ContentType="application/vnd.openxmlformats-officedocument.presentationml.slideMaster+xml"/>
  <Override PartName="/ppt/slideMasters/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Masters/slideMaster6.xml" ContentType="application/vnd.openxmlformats-officedocument.presentationml.slideMaster+xml"/>
  <Override PartName="/ppt/slideMasters/theme/theme8.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Masters/slideMaster7.xml" ContentType="application/vnd.openxmlformats-officedocument.presentationml.slideMaster+xml"/>
  <Override PartName="/ppt/slideMasters/theme/theme9.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Masters/slideMaster8.xml" ContentType="application/vnd.openxmlformats-officedocument.presentationml.slideMaster+xml"/>
  <Override PartName="/ppt/slideMasters/theme/theme10.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Masters/slideMaster9.xml" ContentType="application/vnd.openxmlformats-officedocument.presentationml.slideMaster+xml"/>
  <Override PartName="/ppt/slideMasters/theme/theme11.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Masters/slideMaster10.xml" ContentType="application/vnd.openxmlformats-officedocument.presentationml.slideMaster+xml"/>
  <Override PartName="/ppt/slideMasters/theme/theme1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9.xml" ContentType="application/vnd.openxmlformats-officedocument.presentationml.notesSlide+xml"/>
  <Override PartName="/ppt/slides/slide14.xml" ContentType="application/vnd.openxmlformats-officedocument.presentationml.slide+xml"/>
  <Override PartName="/ppt/notesSlides/notesSlide10.xml" ContentType="application/vnd.openxmlformats-officedocument.presentationml.notesSlide+xml"/>
  <Override PartName="/ppt/slides/slide15.xml" ContentType="application/vnd.openxmlformats-officedocument.presentationml.slide+xml"/>
  <Override PartName="/ppt/notesSlides/notesSlide11.xml" ContentType="application/vnd.openxmlformats-officedocument.presentationml.notesSlide+xml"/>
  <Override PartName="/ppt/slides/slide16.xml" ContentType="application/vnd.openxmlformats-officedocument.presentationml.slide+xml"/>
  <Override PartName="/ppt/notesSlides/notesSlide12.xml" ContentType="application/vnd.openxmlformats-officedocument.presentationml.notesSlide+xml"/>
  <Override PartName="/ppt/slides/slide17.xml" ContentType="application/vnd.openxmlformats-officedocument.presentationml.slide+xml"/>
  <Override PartName="/ppt/notesSlides/notesSlide13.xml" ContentType="application/vnd.openxmlformats-officedocument.presentationml.notesSlide+xml"/>
  <Override PartName="/ppt/slides/slide18.xml" ContentType="application/vnd.openxmlformats-officedocument.presentationml.slide+xml"/>
  <Override PartName="/ppt/notesSlides/notesSlide14.xml" ContentType="application/vnd.openxmlformats-officedocument.presentationml.notesSlide+xml"/>
  <Override PartName="/ppt/slides/slide19.xml" ContentType="application/vnd.openxmlformats-officedocument.presentationml.slide+xml"/>
  <Override PartName="/ppt/notesSlides/notesSlide15.xml" ContentType="application/vnd.openxmlformats-officedocument.presentationml.notesSlide+xml"/>
  <Override PartName="/ppt/slides/slide20.xml" ContentType="application/vnd.openxmlformats-officedocument.presentationml.slide+xml"/>
  <Override PartName="/ppt/slides/slide21.xml" ContentType="application/vnd.openxmlformats-officedocument.presentationml.slide+xml"/>
  <Override PartName="/ppt/notesSlides/notesSlide16.xml" ContentType="application/vnd.openxmlformats-officedocument.presentationml.notes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Slides/notesSlide17.xml" ContentType="application/vnd.openxmlformats-officedocument.presentationml.notes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Slides/notesSlide18.xml" ContentType="application/vnd.openxmlformats-officedocument.presentationml.notes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Slides/notesSlide19.xml" ContentType="application/vnd.openxmlformats-officedocument.presentationml.notesSlide+xml"/>
  <Override PartName="/ppt/slides/slide48.xml" ContentType="application/vnd.openxmlformats-officedocument.presentationml.slide+xml"/>
  <Override PartName="/ppt/notesSlides/notesSlide20.xml" ContentType="application/vnd.openxmlformats-officedocument.presentationml.notesSlide+xml"/>
  <Override PartName="/ppt/slides/slide49.xml" ContentType="application/vnd.openxmlformats-officedocument.presentationml.slide+xml"/>
  <Override PartName="/ppt/notesSlides/notesSlide21.xml" ContentType="application/vnd.openxmlformats-officedocument.presentationml.notesSlide+xml"/>
  <Override PartName="/ppt/slides/slide50.xml" ContentType="application/vnd.openxmlformats-officedocument.presentationml.slide+xml"/>
  <Override PartName="/ppt/notesSlides/notesSlide22.xml" ContentType="application/vnd.openxmlformats-officedocument.presentationml.notesSlide+xml"/>
  <Override PartName="/ppt/slides/slide51.xml" ContentType="application/vnd.openxmlformats-officedocument.presentationml.slide+xml"/>
  <Override PartName="/ppt/notesSlides/notesSlide23.xml" ContentType="application/vnd.openxmlformats-officedocument.presentationml.notesSlide+xml"/>
  <Override PartName="/ppt/slides/slide52.xml" ContentType="application/vnd.openxmlformats-officedocument.presentationml.slide+xml"/>
  <Override PartName="/ppt/notesSlides/notesSlide24.xml" ContentType="application/vnd.openxmlformats-officedocument.presentationml.notesSlide+xml"/>
  <Override PartName="/ppt/slides/slide53.xml" ContentType="application/vnd.openxmlformats-officedocument.presentationml.slide+xml"/>
  <Override PartName="/ppt/notesSlides/notesSlide25.xml" ContentType="application/vnd.openxmlformats-officedocument.presentationml.notesSlide+xml"/>
  <Override PartName="/ppt/slides/slide54.xml" ContentType="application/vnd.openxmlformats-officedocument.presentationml.slide+xml"/>
  <Override PartName="/ppt/notesSlides/notesSlide26.xml" ContentType="application/vnd.openxmlformats-officedocument.presentationml.notesSlide+xml"/>
  <Override PartName="/ppt/slides/slide55.xml" ContentType="application/vnd.openxmlformats-officedocument.presentationml.slide+xml"/>
  <Override PartName="/ppt/notesSlides/notesSlide27.xml" ContentType="application/vnd.openxmlformats-officedocument.presentationml.notesSlide+xml"/>
  <Override PartName="/ppt/slides/slide56.xml" ContentType="application/vnd.openxmlformats-officedocument.presentationml.slide+xml"/>
  <Override PartName="/ppt/notesSlides/notesSlide28.xml" ContentType="application/vnd.openxmlformats-officedocument.presentationml.notesSlide+xml"/>
  <Override PartName="/ppt/slides/slide57.xml" ContentType="application/vnd.openxmlformats-officedocument.presentationml.slide+xml"/>
  <Override PartName="/ppt/notesSlides/notesSlide29.xml" ContentType="application/vnd.openxmlformats-officedocument.presentationml.notesSlide+xml"/>
  <Override PartName="/ppt/slides/slide58.xml" ContentType="application/vnd.openxmlformats-officedocument.presentationml.slide+xml"/>
  <Override PartName="/ppt/notesSlides/notesSlide30.xml" ContentType="application/vnd.openxmlformats-officedocument.presentationml.notesSlide+xml"/>
  <Override PartName="/ppt/slides/slide59.xml" ContentType="application/vnd.openxmlformats-officedocument.presentationml.slide+xml"/>
  <Override PartName="/ppt/notesSlides/notesSlide31.xml" ContentType="application/vnd.openxmlformats-officedocument.presentationml.notesSlide+xml"/>
  <Override PartName="/ppt/slides/slide60.xml" ContentType="application/vnd.openxmlformats-officedocument.presentationml.slide+xml"/>
  <Override PartName="/ppt/notesSlides/notesSlide32.xml" ContentType="application/vnd.openxmlformats-officedocument.presentationml.notesSlide+xml"/>
  <Override PartName="/ppt/slides/slide61.xml" ContentType="application/vnd.openxmlformats-officedocument.presentationml.slide+xml"/>
  <Override PartName="/ppt/notesSlides/notesSlide33.xml" ContentType="application/vnd.openxmlformats-officedocument.presentationml.notesSlide+xml"/>
  <Override PartName="/ppt/slides/slide62.xml" ContentType="application/vnd.openxmlformats-officedocument.presentationml.slide+xml"/>
  <Override PartName="/ppt/notesSlides/notesSlide34.xml" ContentType="application/vnd.openxmlformats-officedocument.presentationml.notesSlide+xml"/>
  <Override PartName="/ppt/slides/slide63.xml" ContentType="application/vnd.openxmlformats-officedocument.presentationml.slide+xml"/>
  <Override PartName="/ppt/notesSlides/notesSlide35.xml" ContentType="application/vnd.openxmlformats-officedocument.presentationml.notesSlide+xml"/>
  <Override PartName="/ppt/slides/slide64.xml" ContentType="application/vnd.openxmlformats-officedocument.presentationml.slide+xml"/>
  <Override PartName="/ppt/notesSlides/notesSlide36.xml" ContentType="application/vnd.openxmlformats-officedocument.presentationml.notesSlide+xml"/>
  <Override PartName="/ppt/slides/slide65.xml" ContentType="application/vnd.openxmlformats-officedocument.presentationml.slide+xml"/>
  <Override PartName="/ppt/notesSlides/notesSlide37.xml" ContentType="application/vnd.openxmlformats-officedocument.presentationml.notesSlide+xml"/>
  <Override PartName="/ppt/slides/slide66.xml" ContentType="application/vnd.openxmlformats-officedocument.presentationml.slide+xml"/>
  <Override PartName="/ppt/notesSlides/notesSlide38.xml" ContentType="application/vnd.openxmlformats-officedocument.presentationml.notesSlide+xml"/>
  <Override PartName="/ppt/slides/slide67.xml" ContentType="application/vnd.openxmlformats-officedocument.presentationml.slide+xml"/>
  <Override PartName="/ppt/notesSlides/notesSlide39.xml" ContentType="application/vnd.openxmlformats-officedocument.presentationml.notesSlide+xml"/>
  <Override PartName="/ppt/slides/slide68.xml" ContentType="application/vnd.openxmlformats-officedocument.presentationml.slide+xml"/>
  <Override PartName="/ppt/notesSlides/notesSlide40.xml" ContentType="application/vnd.openxmlformats-officedocument.presentationml.notesSlide+xml"/>
  <Override PartName="/ppt/slides/slide69.xml" ContentType="application/vnd.openxmlformats-officedocument.presentationml.slide+xml"/>
  <Override PartName="/ppt/notesSlides/notesSlide41.xml" ContentType="application/vnd.openxmlformats-officedocument.presentationml.notesSlide+xml"/>
  <Override PartName="/ppt/slides/slide70.xml" ContentType="application/vnd.openxmlformats-officedocument.presentationml.slide+xml"/>
  <Override PartName="/ppt/notesSlides/notesSlide42.xml" ContentType="application/vnd.openxmlformats-officedocument.presentationml.notesSlide+xml"/>
  <Override PartName="/ppt/slides/slide71.xml" ContentType="application/vnd.openxmlformats-officedocument.presentationml.slide+xml"/>
  <Override PartName="/ppt/notesSlides/notesSlide43.xml" ContentType="application/vnd.openxmlformats-officedocument.presentationml.notes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Slides/notesSlide44.xml" ContentType="application/vnd.openxmlformats-officedocument.presentationml.notesSlide+xml"/>
  <Override PartName="/ppt/slides/slide75.xml" ContentType="application/vnd.openxmlformats-officedocument.presentationml.slide+xml"/>
  <Override PartName="/ppt/notesSlides/notesSlide45.xml" ContentType="application/vnd.openxmlformats-officedocument.presentationml.notesSlide+xml"/>
  <Override PartName="/ppt/slides/slide76.xml" ContentType="application/vnd.openxmlformats-officedocument.presentationml.slide+xml"/>
  <Override PartName="/ppt/notesSlides/notesSlide46.xml" ContentType="application/vnd.openxmlformats-officedocument.presentationml.notesSlide+xml"/>
  <Override PartName="/ppt/slides/slide77.xml" ContentType="application/vnd.openxmlformats-officedocument.presentationml.slide+xml"/>
  <Override PartName="/ppt/notesSlides/notesSlide47.xml" ContentType="application/vnd.openxmlformats-officedocument.presentationml.notesSlide+xml"/>
  <Override PartName="/ppt/slides/slide78.xml" ContentType="application/vnd.openxmlformats-officedocument.presentationml.slide+xml"/>
  <Override PartName="/ppt/notesSlides/notesSlide48.xml" ContentType="application/vnd.openxmlformats-officedocument.presentationml.notesSlide+xml"/>
  <Override PartName="/ppt/slides/slide79.xml" ContentType="application/vnd.openxmlformats-officedocument.presentationml.slide+xml"/>
  <Override PartName="/ppt/notesSlides/notesSlide49.xml" ContentType="application/vnd.openxmlformats-officedocument.presentationml.notesSlide+xml"/>
  <Override PartName="/ppt/slides/slide80.xml" ContentType="application/vnd.openxmlformats-officedocument.presentationml.slide+xml"/>
  <Override PartName="/ppt/notesSlides/notesSlide50.xml" ContentType="application/vnd.openxmlformats-officedocument.presentationml.notesSlide+xml"/>
  <Override PartName="/ppt/slides/slide81.xml" ContentType="application/vnd.openxmlformats-officedocument.presentationml.slide+xml"/>
  <Override PartName="/ppt/notesSlides/notesSlide51.xml" ContentType="application/vnd.openxmlformats-officedocument.presentationml.notesSlide+xml"/>
  <Override PartName="/ppt/slides/slide82.xml" ContentType="application/vnd.openxmlformats-officedocument.presentationml.slide+xml"/>
  <Override PartName="/ppt/notesSlides/notesSlide52.xml" ContentType="application/vnd.openxmlformats-officedocument.presentationml.notesSlide+xml"/>
  <Override PartName="/ppt/slides/slide83.xml" ContentType="application/vnd.openxmlformats-officedocument.presentationml.slide+xml"/>
  <Override PartName="/ppt/notesSlides/notesSlide53.xml" ContentType="application/vnd.openxmlformats-officedocument.presentationml.notesSlide+xml"/>
  <Override PartName="/ppt/slides/slide84.xml" ContentType="application/vnd.openxmlformats-officedocument.presentationml.slide+xml"/>
  <Override PartName="/ppt/notesSlides/notesSlide54.xml" ContentType="application/vnd.openxmlformats-officedocument.presentationml.notesSlide+xml"/>
  <Override PartName="/ppt/slides/slide85.xml" ContentType="application/vnd.openxmlformats-officedocument.presentationml.slide+xml"/>
  <Override PartName="/ppt/notesSlides/notesSlide55.xml" ContentType="application/vnd.openxmlformats-officedocument.presentationml.notesSlide+xml"/>
  <Override PartName="/ppt/slides/slide86.xml" ContentType="application/vnd.openxmlformats-officedocument.presentationml.slide+xml"/>
  <Override PartName="/ppt/notesSlides/notesSlide56.xml" ContentType="application/vnd.openxmlformats-officedocument.presentationml.notesSlide+xml"/>
  <Override PartName="/ppt/slides/slide87.xml" ContentType="application/vnd.openxmlformats-officedocument.presentationml.slide+xml"/>
  <Override PartName="/ppt/notesSlides/notesSlide57.xml" ContentType="application/vnd.openxmlformats-officedocument.presentationml.notesSlide+xml"/>
  <Override PartName="/ppt/slides/slide88.xml" ContentType="application/vnd.openxmlformats-officedocument.presentationml.slide+xml"/>
  <Override PartName="/ppt/notesSlides/notesSlide58.xml" ContentType="application/vnd.openxmlformats-officedocument.presentationml.notesSlide+xml"/>
  <Override PartName="/ppt/slides/slide89.xml" ContentType="application/vnd.openxmlformats-officedocument.presentationml.slide+xml"/>
  <Override PartName="/ppt/notesSlides/notesSlide59.xml" ContentType="application/vnd.openxmlformats-officedocument.presentationml.notesSlide+xml"/>
  <Override PartName="/ppt/slides/slide90.xml" ContentType="application/vnd.openxmlformats-officedocument.presentationml.slide+xml"/>
  <Override PartName="/ppt/notesSlides/notesSlide60.xml" ContentType="application/vnd.openxmlformats-officedocument.presentationml.notesSlide+xml"/>
  <Override PartName="/ppt/slides/slide91.xml" ContentType="application/vnd.openxmlformats-officedocument.presentationml.slide+xml"/>
  <Override PartName="/ppt/notesSlides/notesSlide61.xml" ContentType="application/vnd.openxmlformats-officedocument.presentationml.notesSlide+xml"/>
  <Override PartName="/ppt/slides/slide92.xml" ContentType="application/vnd.openxmlformats-officedocument.presentationml.slide+xml"/>
  <Override PartName="/ppt/notesSlides/notesSlide62.xml" ContentType="application/vnd.openxmlformats-officedocument.presentationml.notesSlide+xml"/>
  <Override PartName="/ppt/slides/slide93.xml" ContentType="application/vnd.openxmlformats-officedocument.presentationml.slide+xml"/>
  <Override PartName="/ppt/notesSlides/notesSlide63.xml" ContentType="application/vnd.openxmlformats-officedocument.presentationml.notesSlide+xml"/>
  <Override PartName="/ppt/slides/slide94.xml" ContentType="application/vnd.openxmlformats-officedocument.presentationml.slide+xml"/>
  <Override PartName="/ppt/notesSlides/notesSlide64.xml" ContentType="application/vnd.openxmlformats-officedocument.presentationml.notesSlide+xml"/>
  <Override PartName="/ppt/slides/slide95.xml" ContentType="application/vnd.openxmlformats-officedocument.presentationml.slide+xml"/>
  <Override PartName="/ppt/notesSlides/notesSlide65.xml" ContentType="application/vnd.openxmlformats-officedocument.presentationml.notesSlide+xml"/>
  <Override PartName="/ppt/slides/slide96.xml" ContentType="application/vnd.openxmlformats-officedocument.presentationml.slide+xml"/>
  <Override PartName="/ppt/notesSlides/notesSlide66.xml" ContentType="application/vnd.openxmlformats-officedocument.presentationml.notesSlide+xml"/>
  <Override PartName="/ppt/slides/slide97.xml" ContentType="application/vnd.openxmlformats-officedocument.presentationml.slide+xml"/>
  <Override PartName="/ppt/notesSlides/notesSlide67.xml" ContentType="application/vnd.openxmlformats-officedocument.presentationml.notes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Slides/notesSlide68.xml" ContentType="application/vnd.openxmlformats-officedocument.presentationml.notesSlide+xml"/>
  <Override PartName="/ppt/slides/slide101.xml" ContentType="application/vnd.openxmlformats-officedocument.presentationml.slide+xml"/>
  <Override PartName="/ppt/notesSlides/notesSlide69.xml" ContentType="application/vnd.openxmlformats-officedocument.presentationml.notesSlide+xml"/>
  <Override PartName="/ppt/slides/slide102.xml" ContentType="application/vnd.openxmlformats-officedocument.presentationml.slide+xml"/>
  <Override PartName="/ppt/notesSlides/notesSlide70.xml" ContentType="application/vnd.openxmlformats-officedocument.presentationml.notesSlide+xml"/>
  <Override PartName="/ppt/slides/slide103.xml" ContentType="application/vnd.openxmlformats-officedocument.presentationml.slide+xml"/>
  <Override PartName="/ppt/notesSlides/notesSlide71.xml" ContentType="application/vnd.openxmlformats-officedocument.presentationml.notesSlide+xml"/>
  <Override PartName="/ppt/slides/slide104.xml" ContentType="application/vnd.openxmlformats-officedocument.presentationml.slide+xml"/>
  <Override PartName="/ppt/notesSlides/notesSlide72.xml" ContentType="application/vnd.openxmlformats-officedocument.presentationml.notesSlide+xml"/>
  <Override PartName="/ppt/slides/slide105.xml" ContentType="application/vnd.openxmlformats-officedocument.presentationml.slide+xml"/>
  <Override PartName="/ppt/notesSlides/notesSlide73.xml" ContentType="application/vnd.openxmlformats-officedocument.presentationml.notesSlide+xml"/>
  <Override PartName="/ppt/slides/slide106.xml" ContentType="application/vnd.openxmlformats-officedocument.presentationml.slide+xml"/>
  <Override PartName="/ppt/notesSlides/notesSlide74.xml" ContentType="application/vnd.openxmlformats-officedocument.presentationml.notesSlide+xml"/>
  <Override PartName="/ppt/slides/slide107.xml" ContentType="application/vnd.openxmlformats-officedocument.presentationml.slide+xml"/>
  <Override PartName="/ppt/notesSlides/notesSlide75.xml" ContentType="application/vnd.openxmlformats-officedocument.presentationml.notesSlide+xml"/>
  <Override PartName="/ppt/slides/slide108.xml" ContentType="application/vnd.openxmlformats-officedocument.presentationml.slide+xml"/>
  <Override PartName="/ppt/notesSlides/notesSlide76.xml" ContentType="application/vnd.openxmlformats-officedocument.presentationml.notesSlide+xml"/>
  <Override PartName="/ppt/slides/slide109.xml" ContentType="application/vnd.openxmlformats-officedocument.presentationml.slide+xml"/>
  <Override PartName="/ppt/notesSlides/notesSlide77.xml" ContentType="application/vnd.openxmlformats-officedocument.presentationml.notesSlide+xml"/>
  <Override PartName="/ppt/slides/slide110.xml" ContentType="application/vnd.openxmlformats-officedocument.presentationml.slide+xml"/>
  <Override PartName="/ppt/notesSlides/notesSlide78.xml" ContentType="application/vnd.openxmlformats-officedocument.presentationml.notesSlide+xml"/>
  <Override PartName="/ppt/slides/slide111.xml" ContentType="application/vnd.openxmlformats-officedocument.presentationml.slide+xml"/>
  <Override PartName="/ppt/notesSlides/notesSlide79.xml" ContentType="application/vnd.openxmlformats-officedocument.presentationml.notes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Slides/notesSlide80.xml" ContentType="application/vnd.openxmlformats-officedocument.presentationml.notesSlide+xml"/>
  <Override PartName="/ppt/slides/slide115.xml" ContentType="application/vnd.openxmlformats-officedocument.presentationml.slide+xml"/>
  <Override PartName="/ppt/notesSlides/notesSlide81.xml" ContentType="application/vnd.openxmlformats-officedocument.presentationml.notesSlide+xml"/>
  <Override PartName="/ppt/slides/slide116.xml" ContentType="application/vnd.openxmlformats-officedocument.presentationml.slide+xml"/>
  <Override PartName="/ppt/notesSlides/notesSlide82.xml" ContentType="application/vnd.openxmlformats-officedocument.presentationml.notesSlide+xml"/>
  <Override PartName="/ppt/slides/slide117.xml" ContentType="application/vnd.openxmlformats-officedocument.presentationml.slide+xml"/>
  <Override PartName="/ppt/notesSlides/notesSlide83.xml" ContentType="application/vnd.openxmlformats-officedocument.presentationml.notesSlide+xml"/>
  <Override PartName="/ppt/slides/slide118.xml" ContentType="application/vnd.openxmlformats-officedocument.presentationml.slide+xml"/>
  <Override PartName="/ppt/notesSlides/notesSlide84.xml" ContentType="application/vnd.openxmlformats-officedocument.presentationml.notesSlide+xml"/>
  <Override PartName="/ppt/slides/slide119.xml" ContentType="application/vnd.openxmlformats-officedocument.presentationml.slide+xml"/>
  <Override PartName="/ppt/notesSlides/notesSlide85.xml" ContentType="application/vnd.openxmlformats-officedocument.presentationml.notesSlide+xml"/>
  <Override PartName="/ppt/slides/slide120.xml" ContentType="application/vnd.openxmlformats-officedocument.presentationml.slide+xml"/>
  <Override PartName="/ppt/notesSlides/notesSlide86.xml" ContentType="application/vnd.openxmlformats-officedocument.presentationml.notesSlide+xml"/>
  <Override PartName="/ppt/slides/slide121.xml" ContentType="application/vnd.openxmlformats-officedocument.presentationml.slide+xml"/>
  <Override PartName="/ppt/notesSlides/notesSlide87.xml" ContentType="application/vnd.openxmlformats-officedocument.presentationml.notesSlide+xml"/>
  <Override PartName="/ppt/slides/slide122.xml" ContentType="application/vnd.openxmlformats-officedocument.presentationml.slide+xml"/>
  <Override PartName="/ppt/notesSlides/notesSlide88.xml" ContentType="application/vnd.openxmlformats-officedocument.presentationml.notesSlide+xml"/>
  <Override PartName="/ppt/slides/slide123.xml" ContentType="application/vnd.openxmlformats-officedocument.presentationml.slide+xml"/>
  <Override PartName="/ppt/notesSlides/notesSlide89.xml" ContentType="application/vnd.openxmlformats-officedocument.presentationml.notesSlide+xml"/>
  <Override PartName="/ppt/slides/slide124.xml" ContentType="application/vnd.openxmlformats-officedocument.presentationml.slide+xml"/>
  <Override PartName="/ppt/notesSlides/notesSlide90.xml" ContentType="application/vnd.openxmlformats-officedocument.presentationml.notesSlide+xml"/>
  <Override PartName="/ppt/slides/slide125.xml" ContentType="application/vnd.openxmlformats-officedocument.presentationml.slide+xml"/>
  <Override PartName="/ppt/notesSlides/notesSlide91.xml" ContentType="application/vnd.openxmlformats-officedocument.presentationml.notesSlide+xml"/>
  <Override PartName="/ppt/slides/slide126.xml" ContentType="application/vnd.openxmlformats-officedocument.presentationml.slide+xml"/>
  <Override PartName="/ppt/notesSlides/notesSlide92.xml" ContentType="application/vnd.openxmlformats-officedocument.presentationml.notesSlide+xml"/>
  <Override PartName="/ppt/slides/slide127.xml" ContentType="application/vnd.openxmlformats-officedocument.presentationml.slide+xml"/>
  <Override PartName="/ppt/notesSlides/notesSlide93.xml" ContentType="application/vnd.openxmlformats-officedocument.presentationml.notesSlide+xml"/>
  <Override PartName="/ppt/slides/slide128.xml" ContentType="application/vnd.openxmlformats-officedocument.presentationml.slide+xml"/>
  <Override PartName="/ppt/notesSlides/notesSlide94.xml" ContentType="application/vnd.openxmlformats-officedocument.presentationml.notesSlide+xml"/>
  <Override PartName="/ppt/slides/slide129.xml" ContentType="application/vnd.openxmlformats-officedocument.presentationml.slide+xml"/>
  <Override PartName="/ppt/notesSlides/notesSlide95.xml" ContentType="application/vnd.openxmlformats-officedocument.presentationml.notesSlide+xml"/>
  <Override PartName="/ppt/slides/slide130.xml" ContentType="application/vnd.openxmlformats-officedocument.presentationml.slide+xml"/>
  <Override PartName="/ppt/notesSlides/notesSlide96.xml" ContentType="application/vnd.openxmlformats-officedocument.presentationml.notes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Slides/notesSlide97.xml" ContentType="application/vnd.openxmlformats-officedocument.presentationml.notesSlide+xml"/>
  <Override PartName="/ppt/slides/slide134.xml" ContentType="application/vnd.openxmlformats-officedocument.presentationml.slide+xml"/>
  <Override PartName="/ppt/notesSlides/notesSlide98.xml" ContentType="application/vnd.openxmlformats-officedocument.presentationml.notesSlide+xml"/>
  <Override PartName="/ppt/slides/slide135.xml" ContentType="application/vnd.openxmlformats-officedocument.presentationml.slide+xml"/>
  <Override PartName="/ppt/notesSlides/notesSlide99.xml" ContentType="application/vnd.openxmlformats-officedocument.presentationml.notesSlide+xml"/>
  <Override PartName="/ppt/slides/slide136.xml" ContentType="application/vnd.openxmlformats-officedocument.presentationml.slide+xml"/>
  <Override PartName="/ppt/notesSlides/notesSlide100.xml" ContentType="application/vnd.openxmlformats-officedocument.presentationml.notesSlide+xml"/>
  <Override PartName="/ppt/slides/slide137.xml" ContentType="application/vnd.openxmlformats-officedocument.presentationml.slide+xml"/>
  <Override PartName="/ppt/notesSlides/notesSlide101.xml" ContentType="application/vnd.openxmlformats-officedocument.presentationml.notesSlide+xml"/>
  <Override PartName="/ppt/slides/slide138.xml" ContentType="application/vnd.openxmlformats-officedocument.presentationml.slide+xml"/>
  <Override PartName="/ppt/notesSlides/notesSlide102.xml" ContentType="application/vnd.openxmlformats-officedocument.presentationml.notesSlide+xml"/>
  <Override PartName="/ppt/slides/slide139.xml" ContentType="application/vnd.openxmlformats-officedocument.presentationml.slide+xml"/>
  <Override PartName="/ppt/notesSlides/notesSlide103.xml" ContentType="application/vnd.openxmlformats-officedocument.presentationml.notesSlide+xml"/>
  <Override PartName="/ppt/slides/slide140.xml" ContentType="application/vnd.openxmlformats-officedocument.presentationml.slide+xml"/>
  <Override PartName="/ppt/notesSlides/notesSlide104.xml" ContentType="application/vnd.openxmlformats-officedocument.presentationml.notesSlide+xml"/>
  <Override PartName="/ppt/slides/slide141.xml" ContentType="application/vnd.openxmlformats-officedocument.presentationml.slide+xml"/>
  <Override PartName="/ppt/notesSlides/notesSlide105.xml" ContentType="application/vnd.openxmlformats-officedocument.presentationml.notesSlide+xml"/>
  <Override PartName="/ppt/slides/slide142.xml" ContentType="application/vnd.openxmlformats-officedocument.presentationml.slide+xml"/>
  <Override PartName="/ppt/notesSlides/notesSlide106.xml" ContentType="application/vnd.openxmlformats-officedocument.presentationml.notesSlide+xml"/>
  <Override PartName="/ppt/slides/slide143.xml" ContentType="application/vnd.openxmlformats-officedocument.presentationml.slide+xml"/>
  <Override PartName="/ppt/notesSlides/notesSlide107.xml" ContentType="application/vnd.openxmlformats-officedocument.presentationml.notesSlide+xml"/>
  <Override PartName="/ppt/slides/slide144.xml" ContentType="application/vnd.openxmlformats-officedocument.presentationml.slide+xml"/>
  <Override PartName="/ppt/notesSlides/notesSlide108.xml" ContentType="application/vnd.openxmlformats-officedocument.presentationml.notesSlide+xml"/>
  <Override PartName="/ppt/slides/slide145.xml" ContentType="application/vnd.openxmlformats-officedocument.presentationml.slide+xml"/>
  <Override PartName="/ppt/notesSlides/notesSlide109.xml" ContentType="application/vnd.openxmlformats-officedocument.presentationml.notesSlide+xml"/>
  <Override PartName="/ppt/slides/slide146.xml" ContentType="application/vnd.openxmlformats-officedocument.presentationml.slide+xml"/>
  <Override PartName="/ppt/notesSlides/notesSlide110.xml" ContentType="application/vnd.openxmlformats-officedocument.presentationml.notesSlide+xml"/>
  <Override PartName="/ppt/slides/slide147.xml" ContentType="application/vnd.openxmlformats-officedocument.presentationml.slide+xml"/>
  <Override PartName="/ppt/notesSlides/notesSlide111.xml" ContentType="application/vnd.openxmlformats-officedocument.presentationml.notesSlide+xml"/>
  <Override PartName="/ppt/slides/slide148.xml" ContentType="application/vnd.openxmlformats-officedocument.presentationml.slide+xml"/>
  <Override PartName="/ppt/notesSlides/notesSlide112.xml" ContentType="application/vnd.openxmlformats-officedocument.presentationml.notesSlide+xml"/>
  <Override PartName="/ppt/slides/slide149.xml" ContentType="application/vnd.openxmlformats-officedocument.presentationml.slide+xml"/>
  <Override PartName="/ppt/notesSlides/notesSlide113.xml" ContentType="application/vnd.openxmlformats-officedocument.presentationml.notesSlide+xml"/>
  <Override PartName="/ppt/slides/slide150.xml" ContentType="application/vnd.openxmlformats-officedocument.presentationml.slide+xml"/>
  <Override PartName="/ppt/notesSlides/notesSlide114.xml" ContentType="application/vnd.openxmlformats-officedocument.presentationml.notesSlide+xml"/>
  <Override PartName="/ppt/slides/slide151.xml" ContentType="application/vnd.openxmlformats-officedocument.presentationml.slide+xml"/>
  <Override PartName="/ppt/notesSlides/notesSlide115.xml" ContentType="application/vnd.openxmlformats-officedocument.presentationml.notesSlide+xml"/>
  <Override PartName="/ppt/slides/slide152.xml" ContentType="application/vnd.openxmlformats-officedocument.presentationml.slide+xml"/>
  <Override PartName="/ppt/notesSlides/notesSlide116.xml" ContentType="application/vnd.openxmlformats-officedocument.presentationml.notesSlide+xml"/>
  <Override PartName="/ppt/slides/slide153.xml" ContentType="application/vnd.openxmlformats-officedocument.presentationml.slide+xml"/>
  <Override PartName="/ppt/notesSlides/notesSlide117.xml" ContentType="application/vnd.openxmlformats-officedocument.presentationml.notesSlide+xml"/>
  <Override PartName="/ppt/slides/slide154.xml" ContentType="application/vnd.openxmlformats-officedocument.presentationml.slide+xml"/>
  <Override PartName="/ppt/notesSlides/notesSlide118.xml" ContentType="application/vnd.openxmlformats-officedocument.presentationml.notesSlide+xml"/>
  <Override PartName="/ppt/slides/slide155.xml" ContentType="application/vnd.openxmlformats-officedocument.presentationml.slide+xml"/>
  <Override PartName="/ppt/notesSlides/notesSlide119.xml" ContentType="application/vnd.openxmlformats-officedocument.presentationml.notesSlide+xml"/>
  <Override PartName="/ppt/slides/slide156.xml" ContentType="application/vnd.openxmlformats-officedocument.presentationml.slide+xml"/>
  <Override PartName="/ppt/notesSlides/notesSlide120.xml" ContentType="application/vnd.openxmlformats-officedocument.presentationml.notesSlide+xml"/>
  <Override PartName="/ppt/slides/slide157.xml" ContentType="application/vnd.openxmlformats-officedocument.presentationml.slide+xml"/>
  <Override PartName="/ppt/notesSlides/notesSlide121.xml" ContentType="application/vnd.openxmlformats-officedocument.presentationml.notesSlide+xml"/>
  <Override PartName="/ppt/slides/slide158.xml" ContentType="application/vnd.openxmlformats-officedocument.presentationml.slide+xml"/>
  <Override PartName="/ppt/notesSlides/notesSlide122.xml" ContentType="application/vnd.openxmlformats-officedocument.presentationml.notesSlide+xml"/>
  <Override PartName="/ppt/slides/slide159.xml" ContentType="application/vnd.openxmlformats-officedocument.presentationml.slide+xml"/>
  <Override PartName="/ppt/notesSlides/notesSlide123.xml" ContentType="application/vnd.openxmlformats-officedocument.presentationml.notesSlide+xml"/>
  <Override PartName="/ppt/slides/slide160.xml" ContentType="application/vnd.openxmlformats-officedocument.presentationml.slide+xml"/>
  <Override PartName="/ppt/notesSlides/notesSlide124.xml" ContentType="application/vnd.openxmlformats-officedocument.presentationml.notesSlide+xml"/>
  <Override PartName="/ppt/slides/slide161.xml" ContentType="application/vnd.openxmlformats-officedocument.presentationml.slide+xml"/>
  <Override PartName="/ppt/notesSlides/notesSlide125.xml" ContentType="application/vnd.openxmlformats-officedocument.presentationml.notesSlide+xml"/>
  <Override PartName="/ppt/slides/slide162.xml" ContentType="application/vnd.openxmlformats-officedocument.presentationml.slide+xml"/>
  <Override PartName="/ppt/notesSlides/notesSlide126.xml" ContentType="application/vnd.openxmlformats-officedocument.presentationml.notesSlide+xml"/>
  <Override PartName="/ppt/slides/slide163.xml" ContentType="application/vnd.openxmlformats-officedocument.presentationml.slide+xml"/>
  <Override PartName="/ppt/notesSlides/notesSlide127.xml" ContentType="application/vnd.openxmlformats-officedocument.presentationml.notesSlide+xml"/>
  <Override PartName="/ppt/slides/slide164.xml" ContentType="application/vnd.openxmlformats-officedocument.presentationml.slide+xml"/>
  <Override PartName="/ppt/notesSlides/notesSlide128.xml" ContentType="application/vnd.openxmlformats-officedocument.presentationml.notesSlide+xml"/>
  <Override PartName="/ppt/slides/slide165.xml" ContentType="application/vnd.openxmlformats-officedocument.presentationml.slide+xml"/>
  <Override PartName="/ppt/notesSlides/notesSlide129.xml" ContentType="application/vnd.openxmlformats-officedocument.presentationml.notes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Slides/notesSlide130.xml" ContentType="application/vnd.openxmlformats-officedocument.presentationml.notesSlide+xml"/>
  <Override PartName="/ppt/slides/slide169.xml" ContentType="application/vnd.openxmlformats-officedocument.presentationml.slide+xml"/>
  <Override PartName="/ppt/notesSlides/notesSlide131.xml" ContentType="application/vnd.openxmlformats-officedocument.presentationml.notesSlide+xml"/>
  <Override PartName="/ppt/slides/slide170.xml" ContentType="application/vnd.openxmlformats-officedocument.presentationml.slide+xml"/>
  <Override PartName="/ppt/notesSlides/notesSlide132.xml" ContentType="application/vnd.openxmlformats-officedocument.presentationml.notesSlide+xml"/>
  <Override PartName="/ppt/slides/slide171.xml" ContentType="application/vnd.openxmlformats-officedocument.presentationml.slide+xml"/>
  <Override PartName="/ppt/notesSlides/notesSlide133.xml" ContentType="application/vnd.openxmlformats-officedocument.presentationml.notesSlide+xml"/>
  <Override PartName="/ppt/slides/slide172.xml" ContentType="application/vnd.openxmlformats-officedocument.presentationml.slide+xml"/>
  <Override PartName="/ppt/notesSlides/notesSlide134.xml" ContentType="application/vnd.openxmlformats-officedocument.presentationml.notesSlide+xml"/>
  <Override PartName="/ppt/slides/slide173.xml" ContentType="application/vnd.openxmlformats-officedocument.presentationml.slide+xml"/>
  <Override PartName="/ppt/notesSlides/notesSlide135.xml" ContentType="application/vnd.openxmlformats-officedocument.presentationml.notesSlide+xml"/>
  <Override PartName="/ppt/slides/slide174.xml" ContentType="application/vnd.openxmlformats-officedocument.presentationml.slide+xml"/>
  <Override PartName="/ppt/notesSlides/notesSlide136.xml" ContentType="application/vnd.openxmlformats-officedocument.presentationml.notesSlide+xml"/>
  <Override PartName="/ppt/slides/slide175.xml" ContentType="application/vnd.openxmlformats-officedocument.presentationml.slide+xml"/>
  <Override PartName="/ppt/notesSlides/notesSlide137.xml" ContentType="application/vnd.openxmlformats-officedocument.presentationml.notesSlide+xml"/>
  <Override PartName="/ppt/slides/slide176.xml" ContentType="application/vnd.openxmlformats-officedocument.presentationml.slide+xml"/>
  <Override PartName="/ppt/notesSlides/notesSlide138.xml" ContentType="application/vnd.openxmlformats-officedocument.presentationml.notesSlide+xml"/>
  <Override PartName="/ppt/slides/slide177.xml" ContentType="application/vnd.openxmlformats-officedocument.presentationml.slide+xml"/>
  <Override PartName="/ppt/notesSlides/notesSlide139.xml" ContentType="application/vnd.openxmlformats-officedocument.presentationml.notesSlide+xml"/>
  <Override PartName="/ppt/slides/slide178.xml" ContentType="application/vnd.openxmlformats-officedocument.presentationml.slide+xml"/>
  <Override PartName="/ppt/notesSlides/notesSlide140.xml" ContentType="application/vnd.openxmlformats-officedocument.presentationml.notesSlide+xml"/>
  <Override PartName="/ppt/slides/slide179.xml" ContentType="application/vnd.openxmlformats-officedocument.presentationml.slide+xml"/>
  <Override PartName="/ppt/notesSlides/notesSlide141.xml" ContentType="application/vnd.openxmlformats-officedocument.presentationml.notesSlide+xml"/>
  <Override PartName="/ppt/slides/slide180.xml" ContentType="application/vnd.openxmlformats-officedocument.presentationml.slide+xml"/>
  <Override PartName="/ppt/notesSlides/notesSlide142.xml" ContentType="application/vnd.openxmlformats-officedocument.presentationml.notesSlide+xml"/>
  <Override PartName="/ppt/slides/slide181.xml" ContentType="application/vnd.openxmlformats-officedocument.presentationml.slide+xml"/>
  <Override PartName="/ppt/notesSlides/notesSlide143.xml" ContentType="application/vnd.openxmlformats-officedocument.presentationml.notesSlide+xml"/>
  <Override PartName="/ppt/slides/slide182.xml" ContentType="application/vnd.openxmlformats-officedocument.presentationml.slide+xml"/>
  <Override PartName="/ppt/notesSlides/notesSlide144.xml" ContentType="application/vnd.openxmlformats-officedocument.presentationml.notesSlide+xml"/>
  <Override PartName="/ppt/slides/slide183.xml" ContentType="application/vnd.openxmlformats-officedocument.presentationml.slide+xml"/>
  <Override PartName="/ppt/notesSlides/notesSlide145.xml" ContentType="application/vnd.openxmlformats-officedocument.presentationml.notesSlide+xml"/>
  <Override PartName="/ppt/slides/slide184.xml" ContentType="application/vnd.openxmlformats-officedocument.presentationml.slide+xml"/>
  <Override PartName="/ppt/notesSlides/notesSlide146.xml" ContentType="application/vnd.openxmlformats-officedocument.presentationml.notesSlide+xml"/>
  <Override PartName="/ppt/slides/slide185.xml" ContentType="application/vnd.openxmlformats-officedocument.presentationml.slide+xml"/>
  <Override PartName="/ppt/notesSlides/notesSlide147.xml" ContentType="application/vnd.openxmlformats-officedocument.presentationml.notesSlide+xml"/>
  <Override PartName="/ppt/slides/slide186.xml" ContentType="application/vnd.openxmlformats-officedocument.presentationml.slide+xml"/>
  <Override PartName="/ppt/notesSlides/notesSlide148.xml" ContentType="application/vnd.openxmlformats-officedocument.presentationml.notesSlide+xml"/>
  <Override PartName="/ppt/slides/slide187.xml" ContentType="application/vnd.openxmlformats-officedocument.presentationml.slide+xml"/>
  <Override PartName="/ppt/notesSlides/notesSlide149.xml" ContentType="application/vnd.openxmlformats-officedocument.presentationml.notesSlide+xml"/>
  <Override PartName="/ppt/slides/slide188.xml" ContentType="application/vnd.openxmlformats-officedocument.presentationml.slide+xml"/>
  <Override PartName="/ppt/notesSlides/notesSlide150.xml" ContentType="application/vnd.openxmlformats-officedocument.presentationml.notesSlide+xml"/>
  <Override PartName="/ppt/slides/slide189.xml" ContentType="application/vnd.openxmlformats-officedocument.presentationml.slide+xml"/>
  <Override PartName="/ppt/notesSlides/notesSlide151.xml" ContentType="application/vnd.openxmlformats-officedocument.presentationml.notesSlide+xml"/>
  <Override PartName="/ppt/slides/slide190.xml" ContentType="application/vnd.openxmlformats-officedocument.presentationml.slide+xml"/>
  <Override PartName="/ppt/notesSlides/notesSlide152.xml" ContentType="application/vnd.openxmlformats-officedocument.presentationml.notesSlide+xml"/>
  <Override PartName="/ppt/slides/slide191.xml" ContentType="application/vnd.openxmlformats-officedocument.presentationml.slide+xml"/>
  <Override PartName="/ppt/notesSlides/notesSlide153.xml" ContentType="application/vnd.openxmlformats-officedocument.presentationml.notesSlide+xml"/>
  <Override PartName="/ppt/slides/slide192.xml" ContentType="application/vnd.openxmlformats-officedocument.presentationml.slide+xml"/>
  <Override PartName="/ppt/notesSlides/notesSlide154.xml" ContentType="application/vnd.openxmlformats-officedocument.presentationml.notesSlide+xml"/>
  <Override PartName="/ppt/slides/slide193.xml" ContentType="application/vnd.openxmlformats-officedocument.presentationml.slide+xml"/>
  <Override PartName="/ppt/notesSlides/notesSlide155.xml" ContentType="application/vnd.openxmlformats-officedocument.presentationml.notesSlide+xml"/>
  <Override PartName="/ppt/slides/slide194.xml" ContentType="application/vnd.openxmlformats-officedocument.presentationml.slide+xml"/>
  <Override PartName="/ppt/notesSlides/notesSlide156.xml" ContentType="application/vnd.openxmlformats-officedocument.presentationml.notesSlide+xml"/>
  <Override PartName="/ppt/slides/slide195.xml" ContentType="application/vnd.openxmlformats-officedocument.presentationml.slide+xml"/>
  <Override PartName="/ppt/notesSlides/notesSlide157.xml" ContentType="application/vnd.openxmlformats-officedocument.presentationml.notesSlide+xml"/>
  <Override PartName="/ppt/slides/slide196.xml" ContentType="application/vnd.openxmlformats-officedocument.presentationml.slide+xml"/>
  <Override PartName="/ppt/notesSlides/notesSlide158.xml" ContentType="application/vnd.openxmlformats-officedocument.presentationml.notesSlide+xml"/>
  <Override PartName="/ppt/slides/slide197.xml" ContentType="application/vnd.openxmlformats-officedocument.presentationml.slide+xml"/>
  <Override PartName="/ppt/notesSlides/notesSlide159.xml" ContentType="application/vnd.openxmlformats-officedocument.presentationml.notesSlide+xml"/>
  <Override PartName="/ppt/slides/slide198.xml" ContentType="application/vnd.openxmlformats-officedocument.presentationml.slide+xml"/>
  <Override PartName="/ppt/notesSlides/notesSlide160.xml" ContentType="application/vnd.openxmlformats-officedocument.presentationml.notesSlide+xml"/>
  <Override PartName="/ppt/slides/slide199.xml" ContentType="application/vnd.openxmlformats-officedocument.presentationml.slide+xml"/>
  <Override PartName="/ppt/notesSlides/notesSlide161.xml" ContentType="application/vnd.openxmlformats-officedocument.presentationml.notesSlide+xml"/>
  <Override PartName="/ppt/slides/slide200.xml" ContentType="application/vnd.openxmlformats-officedocument.presentationml.slide+xml"/>
  <Override PartName="/ppt/notesSlides/notesSlide162.xml" ContentType="application/vnd.openxmlformats-officedocument.presentationml.notes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Slides/notesSlide163.xml" ContentType="application/vnd.openxmlformats-officedocument.presentationml.notesSlide+xml"/>
  <Override PartName="/ppt/slides/slide204.xml" ContentType="application/vnd.openxmlformats-officedocument.presentationml.slide+xml"/>
  <Override PartName="/ppt/notesSlides/notesSlide164.xml" ContentType="application/vnd.openxmlformats-officedocument.presentationml.notesSlide+xml"/>
  <Override PartName="/ppt/slides/slide205.xml" ContentType="application/vnd.openxmlformats-officedocument.presentationml.slide+xml"/>
  <Override PartName="/ppt/notesSlides/notesSlide165.xml" ContentType="application/vnd.openxmlformats-officedocument.presentationml.notesSlide+xml"/>
  <Override PartName="/ppt/slides/slide206.xml" ContentType="application/vnd.openxmlformats-officedocument.presentationml.slide+xml"/>
  <Override PartName="/ppt/notesSlides/notesSlide166.xml" ContentType="application/vnd.openxmlformats-officedocument.presentationml.notesSlide+xml"/>
  <Override PartName="/ppt/slides/slide207.xml" ContentType="application/vnd.openxmlformats-officedocument.presentationml.slide+xml"/>
  <Override PartName="/ppt/notesSlides/notesSlide167.xml" ContentType="application/vnd.openxmlformats-officedocument.presentationml.notesSlide+xml"/>
  <Override PartName="/ppt/slides/slide208.xml" ContentType="application/vnd.openxmlformats-officedocument.presentationml.slide+xml"/>
  <Override PartName="/ppt/notesSlides/notesSlide168.xml" ContentType="application/vnd.openxmlformats-officedocument.presentationml.notesSlide+xml"/>
  <Override PartName="/ppt/slides/slide209.xml" ContentType="application/vnd.openxmlformats-officedocument.presentationml.slide+xml"/>
  <Override PartName="/ppt/notesSlides/notesSlide169.xml" ContentType="application/vnd.openxmlformats-officedocument.presentationml.notesSlide+xml"/>
  <Override PartName="/ppt/slides/slide210.xml" ContentType="application/vnd.openxmlformats-officedocument.presentationml.slide+xml"/>
  <Override PartName="/ppt/notesSlides/notesSlide170.xml" ContentType="application/vnd.openxmlformats-officedocument.presentationml.notesSlide+xml"/>
  <Override PartName="/ppt/slides/slide211.xml" ContentType="application/vnd.openxmlformats-officedocument.presentationml.slide+xml"/>
  <Override PartName="/ppt/notesSlides/notesSlide171.xml" ContentType="application/vnd.openxmlformats-officedocument.presentationml.notesSlide+xml"/>
  <Override PartName="/ppt/slides/slide212.xml" ContentType="application/vnd.openxmlformats-officedocument.presentationml.slide+xml"/>
  <Override PartName="/ppt/notesSlides/notesSlide172.xml" ContentType="application/vnd.openxmlformats-officedocument.presentationml.notesSlide+xml"/>
  <Override PartName="/ppt/slides/slide213.xml" ContentType="application/vnd.openxmlformats-officedocument.presentationml.slide+xml"/>
  <Override PartName="/ppt/notesSlides/notesSlide173.xml" ContentType="application/vnd.openxmlformats-officedocument.presentationml.notesSlide+xml"/>
  <Override PartName="/ppt/slides/slide214.xml" ContentType="application/vnd.openxmlformats-officedocument.presentationml.slide+xml"/>
  <Override PartName="/ppt/notesSlides/notesSlide174.xml" ContentType="application/vnd.openxmlformats-officedocument.presentationml.notesSlide+xml"/>
  <Override PartName="/ppt/slides/slide215.xml" ContentType="application/vnd.openxmlformats-officedocument.presentationml.slide+xml"/>
  <Override PartName="/ppt/notesSlides/notesSlide175.xml" ContentType="application/vnd.openxmlformats-officedocument.presentationml.notesSlide+xml"/>
  <Override PartName="/ppt/slides/slide216.xml" ContentType="application/vnd.openxmlformats-officedocument.presentationml.slide+xml"/>
  <Override PartName="/ppt/notesSlides/notesSlide176.xml" ContentType="application/vnd.openxmlformats-officedocument.presentationml.notesSlide+xml"/>
  <Override PartName="/ppt/slides/slide217.xml" ContentType="application/vnd.openxmlformats-officedocument.presentationml.slide+xml"/>
  <Override PartName="/ppt/notesSlides/notesSlide177.xml" ContentType="application/vnd.openxmlformats-officedocument.presentationml.notesSlide+xml"/>
  <Override PartName="/ppt/slides/slide218.xml" ContentType="application/vnd.openxmlformats-officedocument.presentationml.slide+xml"/>
  <Override PartName="/ppt/notesSlides/notesSlide178.xml" ContentType="application/vnd.openxmlformats-officedocument.presentationml.notesSlide+xml"/>
  <Override PartName="/ppt/slides/slide219.xml" ContentType="application/vnd.openxmlformats-officedocument.presentationml.slide+xml"/>
  <Override PartName="/ppt/notesSlides/notesSlide179.xml" ContentType="application/vnd.openxmlformats-officedocument.presentationml.notesSlide+xml"/>
  <Override PartName="/ppt/slides/slide220.xml" ContentType="application/vnd.openxmlformats-officedocument.presentationml.slide+xml"/>
  <Override PartName="/ppt/notesSlides/notesSlide180.xml" ContentType="application/vnd.openxmlformats-officedocument.presentationml.notesSlide+xml"/>
  <Override PartName="/ppt/slides/slide221.xml" ContentType="application/vnd.openxmlformats-officedocument.presentationml.slide+xml"/>
  <Override PartName="/ppt/notesSlides/notesSlide181.xml" ContentType="application/vnd.openxmlformats-officedocument.presentationml.notesSlide+xml"/>
  <Override PartName="/ppt/slides/slide222.xml" ContentType="application/vnd.openxmlformats-officedocument.presentationml.slide+xml"/>
  <Override PartName="/ppt/notesSlides/notesSlide182.xml" ContentType="application/vnd.openxmlformats-officedocument.presentationml.notesSlide+xml"/>
  <Override PartName="/ppt/slides/slide223.xml" ContentType="application/vnd.openxmlformats-officedocument.presentationml.slide+xml"/>
  <Override PartName="/ppt/notesSlides/notesSlide183.xml" ContentType="application/vnd.openxmlformats-officedocument.presentationml.notesSlide+xml"/>
  <Override PartName="/ppt/slides/slide224.xml" ContentType="application/vnd.openxmlformats-officedocument.presentationml.slide+xml"/>
  <Override PartName="/ppt/notesSlides/notesSlide184.xml" ContentType="application/vnd.openxmlformats-officedocument.presentationml.notesSlide+xml"/>
  <Override PartName="/ppt/slides/slide225.xml" ContentType="application/vnd.openxmlformats-officedocument.presentationml.slide+xml"/>
  <Override PartName="/ppt/notesSlides/notesSlide185.xml" ContentType="application/vnd.openxmlformats-officedocument.presentationml.notesSlide+xml"/>
  <Override PartName="/ppt/slides/slide226.xml" ContentType="application/vnd.openxmlformats-officedocument.presentationml.slide+xml"/>
  <Override PartName="/ppt/notesSlides/notesSlide186.xml" ContentType="application/vnd.openxmlformats-officedocument.presentationml.notesSlide+xml"/>
  <Override PartName="/ppt/slides/slide227.xml" ContentType="application/vnd.openxmlformats-officedocument.presentationml.slide+xml"/>
  <Override PartName="/ppt/notesSlides/notesSlide187.xml" ContentType="application/vnd.openxmlformats-officedocument.presentationml.notesSlide+xml"/>
  <Override PartName="/ppt/slides/slide228.xml" ContentType="application/vnd.openxmlformats-officedocument.presentationml.slide+xml"/>
  <Override PartName="/ppt/notesSlides/notesSlide188.xml" ContentType="application/vnd.openxmlformats-officedocument.presentationml.notesSlide+xml"/>
  <Override PartName="/ppt/slides/slide229.xml" ContentType="application/vnd.openxmlformats-officedocument.presentationml.slide+xml"/>
  <Override PartName="/ppt/notesSlides/notesSlide189.xml" ContentType="application/vnd.openxmlformats-officedocument.presentationml.notesSlide+xml"/>
  <Override PartName="/ppt/slides/slide230.xml" ContentType="application/vnd.openxmlformats-officedocument.presentationml.slide+xml"/>
  <Override PartName="/ppt/notesSlides/notesSlide190.xml" ContentType="application/vnd.openxmlformats-officedocument.presentationml.notesSlide+xml"/>
  <Override PartName="/ppt/slides/slide231.xml" ContentType="application/vnd.openxmlformats-officedocument.presentationml.slide+xml"/>
  <Override PartName="/ppt/notesSlides/notesSlide191.xml" ContentType="application/vnd.openxmlformats-officedocument.presentationml.notesSlide+xml"/>
  <Override PartName="/ppt/slides/slide232.xml" ContentType="application/vnd.openxmlformats-officedocument.presentationml.slide+xml"/>
  <Override PartName="/ppt/notesSlides/notesSlide192.xml" ContentType="application/vnd.openxmlformats-officedocument.presentationml.notesSlide+xml"/>
  <Override PartName="/ppt/slides/slide233.xml" ContentType="application/vnd.openxmlformats-officedocument.presentationml.slide+xml"/>
  <Override PartName="/ppt/notesSlides/notesSlide193.xml" ContentType="application/vnd.openxmlformats-officedocument.presentationml.notesSlide+xml"/>
  <Override PartName="/ppt/slides/slide234.xml" ContentType="application/vnd.openxmlformats-officedocument.presentationml.slide+xml"/>
  <Override PartName="/ppt/notesSlides/notesSlide194.xml" ContentType="application/vnd.openxmlformats-officedocument.presentationml.notesSlide+xml"/>
  <Override PartName="/ppt/slides/slide235.xml" ContentType="application/vnd.openxmlformats-officedocument.presentationml.slide+xml"/>
  <Override PartName="/ppt/notesSlides/notesSlide195.xml" ContentType="application/vnd.openxmlformats-officedocument.presentationml.notesSlide+xml"/>
  <Override PartName="/ppt/slides/slide236.xml" ContentType="application/vnd.openxmlformats-officedocument.presentationml.slide+xml"/>
  <Override PartName="/ppt/notesSlides/notesSlide196.xml" ContentType="application/vnd.openxmlformats-officedocument.presentationml.notesSlide+xml"/>
  <Override PartName="/ppt/slides/slide237.xml" ContentType="application/vnd.openxmlformats-officedocument.presentationml.slide+xml"/>
  <Override PartName="/ppt/notesSlides/notesSlide197.xml" ContentType="application/vnd.openxmlformats-officedocument.presentationml.notesSlide+xml"/>
  <Override PartName="/ppt/slides/slide238.xml" ContentType="application/vnd.openxmlformats-officedocument.presentationml.slide+xml"/>
  <Override PartName="/ppt/notesSlides/notesSlide198.xml" ContentType="application/vnd.openxmlformats-officedocument.presentationml.notesSlide+xml"/>
  <Override PartName="/ppt/slides/slide239.xml" ContentType="application/vnd.openxmlformats-officedocument.presentationml.slide+xml"/>
  <Override PartName="/ppt/notesSlides/notesSlide199.xml" ContentType="application/vnd.openxmlformats-officedocument.presentationml.notesSlide+xml"/>
  <Override PartName="/ppt/slides/slide240.xml" ContentType="application/vnd.openxmlformats-officedocument.presentationml.slide+xml"/>
  <Override PartName="/ppt/notesSlides/notesSlide200.xml" ContentType="application/vnd.openxmlformats-officedocument.presentationml.notesSlide+xml"/>
  <Override PartName="/ppt/slides/slide241.xml" ContentType="application/vnd.openxmlformats-officedocument.presentationml.slide+xml"/>
  <Override PartName="/ppt/notesSlides/notesSlide201.xml" ContentType="application/vnd.openxmlformats-officedocument.presentationml.notesSlide+xml"/>
  <Override PartName="/ppt/slides/slide242.xml" ContentType="application/vnd.openxmlformats-officedocument.presentationml.slide+xml"/>
  <Override PartName="/ppt/notesSlides/notesSlide202.xml" ContentType="application/vnd.openxmlformats-officedocument.presentationml.notesSlide+xml"/>
  <Override PartName="/ppt/slides/slide243.xml" ContentType="application/vnd.openxmlformats-officedocument.presentationml.slide+xml"/>
  <Override PartName="/ppt/notesSlides/notesSlide203.xml" ContentType="application/vnd.openxmlformats-officedocument.presentationml.notesSlide+xml"/>
  <Override PartName="/ppt/slides/slide244.xml" ContentType="application/vnd.openxmlformats-officedocument.presentationml.slide+xml"/>
  <Override PartName="/ppt/notesSlides/notesSlide204.xml" ContentType="application/vnd.openxmlformats-officedocument.presentationml.notesSlide+xml"/>
  <Override PartName="/ppt/slides/slide245.xml" ContentType="application/vnd.openxmlformats-officedocument.presentationml.slide+xml"/>
  <Override PartName="/ppt/notesSlides/notesSlide205.xml" ContentType="application/vnd.openxmlformats-officedocument.presentationml.notesSlide+xml"/>
  <Override PartName="/ppt/slides/slide246.xml" ContentType="application/vnd.openxmlformats-officedocument.presentationml.slide+xml"/>
  <Override PartName="/ppt/notesSlides/notesSlide206.xml" ContentType="application/vnd.openxmlformats-officedocument.presentationml.notesSlide+xml"/>
  <Override PartName="/ppt/slides/slide247.xml" ContentType="application/vnd.openxmlformats-officedocument.presentationml.slide+xml"/>
  <Override PartName="/ppt/notesSlides/notesSlide207.xml" ContentType="application/vnd.openxmlformats-officedocument.presentationml.notesSlide+xml"/>
  <Override PartName="/ppt/slides/slide248.xml" ContentType="application/vnd.openxmlformats-officedocument.presentationml.slide+xml"/>
  <Override PartName="/ppt/notesSlides/notesSlide208.xml" ContentType="application/vnd.openxmlformats-officedocument.presentationml.notesSlide+xml"/>
  <Override PartName="/ppt/slides/slide249.xml" ContentType="application/vnd.openxmlformats-officedocument.presentationml.slide+xml"/>
  <Override PartName="/ppt/notesSlides/notesSlide209.xml" ContentType="application/vnd.openxmlformats-officedocument.presentationml.notesSlide+xml"/>
  <Override PartName="/ppt/slides/slide250.xml" ContentType="application/vnd.openxmlformats-officedocument.presentationml.slide+xml"/>
  <Override PartName="/ppt/notesSlides/notesSlide210.xml" ContentType="application/vnd.openxmlformats-officedocument.presentationml.notesSlide+xml"/>
  <Override PartName="/ppt/slides/slide251.xml" ContentType="application/vnd.openxmlformats-officedocument.presentationml.slide+xml"/>
  <Override PartName="/ppt/notesSlides/notesSlide211.xml" ContentType="application/vnd.openxmlformats-officedocument.presentationml.notesSlide+xml"/>
  <Override PartName="/ppt/slides/slide252.xml" ContentType="application/vnd.openxmlformats-officedocument.presentationml.slide+xml"/>
  <Override PartName="/ppt/notesSlides/notesSlide212.xml" ContentType="application/vnd.openxmlformats-officedocument.presentationml.notesSlide+xml"/>
  <Override PartName="/ppt/slides/slide253.xml" ContentType="application/vnd.openxmlformats-officedocument.presentationml.slide+xml"/>
  <Override PartName="/ppt/notesSlides/notesSlide213.xml" ContentType="application/vnd.openxmlformats-officedocument.presentationml.notesSlide+xml"/>
  <Override PartName="/ppt/slides/slide254.xml" ContentType="application/vnd.openxmlformats-officedocument.presentationml.slide+xml"/>
  <Override PartName="/ppt/notesSlides/notesSlide214.xml" ContentType="application/vnd.openxmlformats-officedocument.presentationml.notesSlide+xml"/>
  <Override PartName="/ppt/slides/slide255.xml" ContentType="application/vnd.openxmlformats-officedocument.presentationml.slide+xml"/>
  <Override PartName="/ppt/notesSlides/notesSlide215.xml" ContentType="application/vnd.openxmlformats-officedocument.presentationml.notesSlide+xml"/>
  <Override PartName="/ppt/slides/slide256.xml" ContentType="application/vnd.openxmlformats-officedocument.presentationml.slide+xml"/>
  <Override PartName="/ppt/notesSlides/notesSlide216.xml" ContentType="application/vnd.openxmlformats-officedocument.presentationml.notesSlide+xml"/>
  <Override PartName="/ppt/slideMasters/slideMaster11.xml" ContentType="application/vnd.openxmlformats-officedocument.presentationml.slideMaster+xml"/>
  <Override PartName="/ppt/slideMasters/theme/theme13.xml" ContentType="application/vnd.openxmlformats-officedocument.theme+xml"/>
  <Override PartName="/ppt/slideLayouts/slideLayout109.xml" ContentType="application/vnd.openxmlformats-officedocument.presentationml.slideLayout+xml"/>
  <Override PartName="/ppt/slideMasters/slideMaster12.xml" ContentType="application/vnd.openxmlformats-officedocument.presentationml.slideMaster+xml"/>
  <Override PartName="/ppt/slideMasters/theme/theme1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notesSlides/notesSlide217.xml" ContentType="application/vnd.openxmlformats-officedocument.presentationml.notesSlide+xml"/>
  <Override PartName="/ppt/slides/slide278.xml" ContentType="application/vnd.openxmlformats-officedocument.presentationml.slide+xml"/>
  <Override PartName="/ppt/notesSlides/notesSlide218.xml" ContentType="application/vnd.openxmlformats-officedocument.presentationml.notesSlide+xml"/>
  <Override PartName="/ppt/slides/slide279.xml" ContentType="application/vnd.openxmlformats-officedocument.presentationml.slide+xml"/>
  <Override PartName="/ppt/notesSlides/notesSlide219.xml" ContentType="application/vnd.openxmlformats-officedocument.presentationml.notesSlide+xml"/>
  <Override PartName="/ppt/slides/slide280.xml" ContentType="application/vnd.openxmlformats-officedocument.presentationml.slide+xml"/>
  <Override PartName="/ppt/notesSlides/notesSlide220.xml" ContentType="application/vnd.openxmlformats-officedocument.presentationml.notes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b5c489e8b63d4c24" /><Relationship Type="http://schemas.openxmlformats.org/package/2006/relationships/metadata/core-properties" Target="/docProps/core.xml" Id="R7c4cae8672a2486e" /><Relationship Type="http://schemas.openxmlformats.org/officeDocument/2006/relationships/extended-properties" Target="/docProps/app.xml" Id="R26df2d7f6c9e40a6"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61493a3b48bd4e7f"/>
    <p:sldMasterId id="2147483660" r:id="R5e9b76b71ab04867"/>
    <p:sldMasterId id="2147483672" r:id="Re16cb61f292e441d"/>
    <p:sldMasterId id="2147483678" r:id="R0be86705ab664363"/>
    <p:sldMasterId id="2147483690" r:id="R17f06c04442649f6"/>
    <p:sldMasterId id="2147483702" r:id="R62a6de8363c64039"/>
    <p:sldMasterId id="2147483714" r:id="Re1dc2d3bad314bb6"/>
    <p:sldMasterId id="2147483726" r:id="Re5ecd0b7929c4419"/>
    <p:sldMasterId id="2147483738" r:id="Rc888a77a2ce24d15"/>
    <p:sldMasterId id="2147483750" r:id="Re5af9f780d264430"/>
    <p:sldMasterId id="2147483762" r:id="Red91ef130d394e32"/>
    <p:sldMasterId id="2147483775" r:id="Rd7e9b11f88c04029"/>
  </p:sldMasterIdLst>
  <p:notesMasterIdLst>
    <p:notesMasterId r:id="R43057df3d9434752"/>
  </p:notesMasterIdLst>
  <p:handoutMasterIdLst>
    <p:handoutMasterId r:id="R8fb7700b9c584ede"/>
  </p:handoutMasterIdLst>
  <p:sldIdLst>
    <p:sldId id="256" r:id="R60b9c071062c4b2d"/>
    <p:sldId id="257" r:id="Re8b8129082014844"/>
    <p:sldId id="258" r:id="R85c95f1e93b5409f"/>
    <p:sldId id="259" r:id="Rb3ea07a4d0bb4c42"/>
    <p:sldId id="260" r:id="R542ea314f92a46b9"/>
    <p:sldId id="261" r:id="R00e8693eb85b4902"/>
    <p:sldId id="262" r:id="R09ae963f441143e0"/>
    <p:sldId id="263" r:id="R3a3f6af40e2048c0"/>
    <p:sldId id="264" r:id="R39c30e408688424c"/>
    <p:sldId id="265" r:id="R01361940fa824db4"/>
    <p:sldId id="266" r:id="R5969db55719945a6"/>
    <p:sldId id="267" r:id="R698c40e33b994b05"/>
    <p:sldId id="268" r:id="Red077d057fcd4662"/>
    <p:sldId id="269" r:id="Rb89eb4ae025a46f3"/>
    <p:sldId id="270" r:id="R1dc9356a13e94374"/>
    <p:sldId id="271" r:id="R2e28c96565d04425"/>
    <p:sldId id="272" r:id="R6a0edd69689a4e2b"/>
    <p:sldId id="273" r:id="R777f9c8dc4c44f3c"/>
    <p:sldId id="274" r:id="R29ce52fb71264cf3"/>
    <p:sldId id="275" r:id="R731d10903cb047b3"/>
    <p:sldId id="276" r:id="Rae48117b4bbf4f73"/>
    <p:sldId id="277" r:id="Rd9f85eea0379440c"/>
    <p:sldId id="278" r:id="R6222077dc3d74644"/>
    <p:sldId id="279" r:id="R584ae182c8d54473"/>
    <p:sldId id="280" r:id="Rfa33093d55f047c9"/>
    <p:sldId id="281" r:id="Rce50731d29dc4ef6"/>
    <p:sldId id="282" r:id="R0d901afbc187446b"/>
    <p:sldId id="283" r:id="R6aa0a3628aa54252"/>
    <p:sldId id="284" r:id="Ra6dc22a1e8e042c9"/>
    <p:sldId id="285" r:id="R8f88601940024a01"/>
    <p:sldId id="286" r:id="R694d54b9bf904566"/>
    <p:sldId id="287" r:id="R1f5fb58bb0894877"/>
    <p:sldId id="288" r:id="R57e829fb89d242ad"/>
    <p:sldId id="289" r:id="R544b09bfac3c4032"/>
    <p:sldId id="290" r:id="Rdb11f4ff46244810"/>
    <p:sldId id="291" r:id="R8a1ad176c1604a4c"/>
    <p:sldId id="292" r:id="R4caea2a31b9a4b5a"/>
    <p:sldId id="293" r:id="Rf4c1d5fe91e94045"/>
    <p:sldId id="294" r:id="R695cd6d0a1e64609"/>
    <p:sldId id="295" r:id="Rab9b30d8b43f4581"/>
    <p:sldId id="296" r:id="R56d51ea0bc414748"/>
    <p:sldId id="297" r:id="Rc5ef33d2839f4bcf"/>
    <p:sldId id="298" r:id="R2832f4ed1b034a29"/>
    <p:sldId id="299" r:id="Rc0dbe1db9b8c4003"/>
    <p:sldId id="300" r:id="R907568bfa61c495e"/>
    <p:sldId id="301" r:id="R69928b3e8fd8412b"/>
    <p:sldId id="302" r:id="R575250a3588a45ef"/>
    <p:sldId id="303" r:id="Rac078457f7c4438b"/>
    <p:sldId id="304" r:id="Rc9710d6ab42f4012"/>
    <p:sldId id="305" r:id="Rcff3470fc4644964"/>
    <p:sldId id="306" r:id="R2cbae5a2709e4647"/>
    <p:sldId id="307" r:id="Rb2cec8274880448b"/>
    <p:sldId id="308" r:id="Rfce246dba3ba4ae2"/>
    <p:sldId id="309" r:id="R6a9b0e5560af4cd5"/>
    <p:sldId id="310" r:id="Rcd99a3b821084419"/>
    <p:sldId id="311" r:id="Rb75cb347f41e487d"/>
    <p:sldId id="312" r:id="Race4ef7e67fe4c6a"/>
    <p:sldId id="313" r:id="R9d127473e48a4992"/>
    <p:sldId id="314" r:id="R5941e0df360e4179"/>
    <p:sldId id="315" r:id="R950ae8e513e8456b"/>
    <p:sldId id="316" r:id="R5669387ca0164e56"/>
    <p:sldId id="317" r:id="R7db92d888cdc4631"/>
    <p:sldId id="318" r:id="R4ff28cc5f10e463d"/>
    <p:sldId id="319" r:id="R6f422f2210164913"/>
    <p:sldId id="320" r:id="R40162544a96f4141"/>
    <p:sldId id="321" r:id="R70898dffe47845f6"/>
    <p:sldId id="322" r:id="R6aaf02b5252c4dce"/>
    <p:sldId id="323" r:id="R49d7ea5ba1974f25"/>
    <p:sldId id="324" r:id="Rdb9eb0adeb7b4774"/>
    <p:sldId id="325" r:id="R65177e8da4a34ae0"/>
    <p:sldId id="326" r:id="R64b347adbeb84be6"/>
    <p:sldId id="327" r:id="Rc8ac3f94819c42e0"/>
    <p:sldId id="328" r:id="R5732975bd0974bed"/>
    <p:sldId id="329" r:id="R8f1c7cc28b694067"/>
    <p:sldId id="330" r:id="R999566f7f4514516"/>
    <p:sldId id="331" r:id="R7c15ce8dec7b4304"/>
    <p:sldId id="332" r:id="R5435d59282ef4757"/>
    <p:sldId id="333" r:id="R1ee795e1c2634ffb"/>
    <p:sldId id="334" r:id="R779890c3c77d4421"/>
    <p:sldId id="335" r:id="R533e548db2bc419e"/>
    <p:sldId id="336" r:id="R70f9b1fe338a4e72"/>
    <p:sldId id="337" r:id="R5e756e62c1b949f6"/>
    <p:sldId id="338" r:id="R49326de9c87d40ea"/>
    <p:sldId id="339" r:id="Re9ff7758271249b5"/>
    <p:sldId id="340" r:id="R7ae9ee93456a44f7"/>
    <p:sldId id="341" r:id="R067551e1f4804ac2"/>
    <p:sldId id="342" r:id="Rce3512c162704b07"/>
    <p:sldId id="343" r:id="R8b348744e474427e"/>
    <p:sldId id="344" r:id="R34a94444a52549dd"/>
    <p:sldId id="345" r:id="R9b0c0815249844bf"/>
    <p:sldId id="346" r:id="R1e750433e58c494f"/>
    <p:sldId id="347" r:id="R9214bb7a8a4b4cc1"/>
    <p:sldId id="348" r:id="R557dd38391cb4e07"/>
    <p:sldId id="349" r:id="R58894fdbeb5543ef"/>
    <p:sldId id="350" r:id="R7dcdc4918a2d47f2"/>
    <p:sldId id="351" r:id="R4e07dff4ff1d46b5"/>
    <p:sldId id="352" r:id="R04890c2c538f4a6e"/>
    <p:sldId id="353" r:id="R1af4a196f7da4219"/>
    <p:sldId id="354" r:id="Rec0d0128602f426c"/>
    <p:sldId id="355" r:id="Rcfb8a4854177448d"/>
    <p:sldId id="356" r:id="R09ae20674bd54a45"/>
    <p:sldId id="357" r:id="R1dea83c60a924db4"/>
    <p:sldId id="358" r:id="R1c3ad61c1cf44e94"/>
    <p:sldId id="359" r:id="R7f72ffc662974086"/>
    <p:sldId id="360" r:id="R7b75ee2660f94e80"/>
    <p:sldId id="361" r:id="Rdc2a12c8d4c44391"/>
    <p:sldId id="362" r:id="Rd211af82e0f048b6"/>
    <p:sldId id="363" r:id="Ra08e53a9891448fb"/>
    <p:sldId id="364" r:id="Rc0237ca10d0d4821"/>
    <p:sldId id="365" r:id="Re21c2b3b18ec434e"/>
    <p:sldId id="366" r:id="R00f0de91ae9c4dbb"/>
    <p:sldId id="367" r:id="R725c3e14e7ca4e14"/>
    <p:sldId id="368" r:id="Rbdd99910737f4ea8"/>
    <p:sldId id="369" r:id="R4a6176e0a29a49c5"/>
    <p:sldId id="370" r:id="Rf2a93c0f74234b14"/>
    <p:sldId id="371" r:id="Rc77e3549b5124e46"/>
    <p:sldId id="372" r:id="Ree6e931f065d4113"/>
    <p:sldId id="373" r:id="Rbc1daa2e3e4c4170"/>
    <p:sldId id="374" r:id="R9e8af48b253c42a3"/>
    <p:sldId id="375" r:id="R91203812b34447ff"/>
    <p:sldId id="376" r:id="R157d188f3acd405b"/>
    <p:sldId id="377" r:id="Rfc95d406a1844c26"/>
    <p:sldId id="378" r:id="R03fcfcc3489e47c5"/>
    <p:sldId id="379" r:id="Rfc96a66b83334d86"/>
    <p:sldId id="380" r:id="R491be42fca6f462f"/>
    <p:sldId id="381" r:id="R996ac5293ed04daf"/>
    <p:sldId id="382" r:id="Rce015fcbdd97451a"/>
    <p:sldId id="383" r:id="R62c6de57f8074132"/>
    <p:sldId id="384" r:id="Rf6febe185b0c4547"/>
    <p:sldId id="385" r:id="Rb9acd815be38446b"/>
    <p:sldId id="386" r:id="R8ae82ae3d2a4443f"/>
    <p:sldId id="387" r:id="Rc3429d9f44fe4352"/>
    <p:sldId id="388" r:id="Rf0a5d8a239654ddd"/>
    <p:sldId id="389" r:id="R8b169c3b5b474bea"/>
    <p:sldId id="390" r:id="Rbdfa52f144d24e28"/>
    <p:sldId id="391" r:id="R8396d268302d4d1e"/>
    <p:sldId id="392" r:id="R504c2d0ba344440f"/>
    <p:sldId id="393" r:id="R8ab4088c1d2e48b4"/>
    <p:sldId id="394" r:id="R9ecdd3daf93e4ada"/>
    <p:sldId id="395" r:id="R58abdfa068cf4d86"/>
    <p:sldId id="396" r:id="R29779479451e42b3"/>
    <p:sldId id="397" r:id="Ra97435e6471f4830"/>
    <p:sldId id="398" r:id="Rfe149d946c844565"/>
    <p:sldId id="399" r:id="R37ae762202734c65"/>
    <p:sldId id="400" r:id="R7f8dae3a36834edd"/>
    <p:sldId id="401" r:id="R2a4514bed3f3482e"/>
    <p:sldId id="402" r:id="R4c86c2b48f8f4d25"/>
    <p:sldId id="403" r:id="Ra3f9e48299c241d2"/>
    <p:sldId id="404" r:id="Re6049b636895423c"/>
    <p:sldId id="405" r:id="R2c21130492584603"/>
    <p:sldId id="406" r:id="Rb2c8efbbf2f0487f"/>
    <p:sldId id="407" r:id="R7931c22e8bf445f5"/>
    <p:sldId id="408" r:id="R7e9ebd52da2d41cc"/>
    <p:sldId id="409" r:id="R50f50e7269fd4ec1"/>
    <p:sldId id="410" r:id="R822412cd01164dea"/>
    <p:sldId id="411" r:id="R494e78772fbf4728"/>
    <p:sldId id="412" r:id="Rbc5955b6ee2d44d2"/>
    <p:sldId id="413" r:id="Re5113b6f84014467"/>
    <p:sldId id="414" r:id="Re81d866469694635"/>
    <p:sldId id="415" r:id="Rf9cb9b93378b4796"/>
    <p:sldId id="416" r:id="Rdb07f8261e1145d3"/>
    <p:sldId id="417" r:id="Rab6448508c02494c"/>
    <p:sldId id="418" r:id="Rad2b1c7f7a8f4e89"/>
    <p:sldId id="419" r:id="R8a559aae531c4024"/>
    <p:sldId id="420" r:id="Ref7d7939524049ba"/>
    <p:sldId id="421" r:id="Rc6e7fd1bdb7a4ad0"/>
    <p:sldId id="422" r:id="R4287f2b6902b44f2"/>
    <p:sldId id="423" r:id="R18ace63f96874a65"/>
    <p:sldId id="424" r:id="R685fdd44a7674f0a"/>
    <p:sldId id="425" r:id="R724a9114f0524c92"/>
    <p:sldId id="426" r:id="R89089ff31a334ea0"/>
    <p:sldId id="427" r:id="R504f84620cc747ec"/>
    <p:sldId id="428" r:id="R8cf11a6cff144603"/>
    <p:sldId id="429" r:id="R23fd42026fcc4de9"/>
    <p:sldId id="430" r:id="Rc2a15b4d5ae840c8"/>
    <p:sldId id="431" r:id="R93942fba6d8e40b8"/>
    <p:sldId id="432" r:id="Rfe3b565bf1a74ec5"/>
    <p:sldId id="433" r:id="Rb9413358a69f48ff"/>
    <p:sldId id="434" r:id="Rcbcce7c434434641"/>
    <p:sldId id="435" r:id="R5f285909a7634ed7"/>
    <p:sldId id="436" r:id="R2e4705991c644054"/>
    <p:sldId id="437" r:id="R71939b52b3e2464e"/>
    <p:sldId id="438" r:id="R9ddb7bab3ab24b0f"/>
    <p:sldId id="439" r:id="R44f6294c7cc84536"/>
    <p:sldId id="440" r:id="Re31ceb39c9964ed4"/>
    <p:sldId id="441" r:id="R22fcd780bc554ea9"/>
    <p:sldId id="442" r:id="R9ec96c9791f6464e"/>
    <p:sldId id="443" r:id="Rcf6ac25cfe0a43cb"/>
    <p:sldId id="444" r:id="Rcdc2164352744feb"/>
    <p:sldId id="445" r:id="R592749789b5849ae"/>
    <p:sldId id="446" r:id="R01d8e2b36c614e66"/>
    <p:sldId id="447" r:id="Rbf3a76cf1bab4ab2"/>
    <p:sldId id="448" r:id="Rf44357d684e44602"/>
    <p:sldId id="449" r:id="R0b9cad2dce174db9"/>
    <p:sldId id="450" r:id="Rd6cc58821dab4736"/>
    <p:sldId id="451" r:id="R94666e308a4d4169"/>
    <p:sldId id="452" r:id="R4b15616dff39496c"/>
    <p:sldId id="453" r:id="Rf4554ea1c2ca46b4"/>
    <p:sldId id="454" r:id="R5584f63bf1db45aa"/>
    <p:sldId id="455" r:id="R5f90f7f7b7984da9"/>
    <p:sldId id="456" r:id="R06f2b2f0a1ee4ff1"/>
    <p:sldId id="457" r:id="R043f18d3c1874c1f"/>
    <p:sldId id="458" r:id="Rdd902dee7ec34b01"/>
    <p:sldId id="459" r:id="R6044fbd48fa944b0"/>
    <p:sldId id="460" r:id="R148c1fdd31164481"/>
    <p:sldId id="461" r:id="R3776251f6be54257"/>
    <p:sldId id="462" r:id="R9fdf6a9e77704a12"/>
    <p:sldId id="463" r:id="Rc036ce2359ec402e"/>
    <p:sldId id="464" r:id="Rd77fdd867d824a8a"/>
    <p:sldId id="465" r:id="Rda0563e9e4c04468"/>
    <p:sldId id="466" r:id="R84691c49aac242c3"/>
    <p:sldId id="467" r:id="Rdc4f9ee8c6164104"/>
    <p:sldId id="468" r:id="R26288533794f458b"/>
    <p:sldId id="469" r:id="Rd0f2e284663e4d72"/>
    <p:sldId id="470" r:id="R7138a0b29942444f"/>
    <p:sldId id="471" r:id="R6072d9e6fe6047dd"/>
    <p:sldId id="472" r:id="Rbb71fb16219a4ba8"/>
    <p:sldId id="473" r:id="R33ae446435ef4096"/>
    <p:sldId id="474" r:id="Ra18704a0498c4767"/>
    <p:sldId id="475" r:id="R7012a6be3cf848b2"/>
    <p:sldId id="476" r:id="Rad08ba81ad0f46df"/>
    <p:sldId id="477" r:id="Rc44b232ef4884ebb"/>
    <p:sldId id="478" r:id="R40d3a43cfe72459d"/>
    <p:sldId id="479" r:id="Rfb027b7c47ef43a7"/>
    <p:sldId id="480" r:id="Re135284db6654a9b"/>
    <p:sldId id="481" r:id="R56c8c86ecc194334"/>
    <p:sldId id="482" r:id="Rfdc0e9655c2b49fb"/>
    <p:sldId id="483" r:id="R63cd7e9d8d5f4abe"/>
    <p:sldId id="484" r:id="R4c3bc588a7d24ab1"/>
    <p:sldId id="485" r:id="R47d18eb85485420b"/>
    <p:sldId id="486" r:id="R9d2b1037017c49fb"/>
    <p:sldId id="487" r:id="R7872a0e8c7d8436c"/>
    <p:sldId id="488" r:id="R863fbed50e564005"/>
    <p:sldId id="489" r:id="R6a41ffbdfde94bb6"/>
    <p:sldId id="490" r:id="R082c80b3291d4d02"/>
    <p:sldId id="491" r:id="R794e09186c7648a1"/>
    <p:sldId id="492" r:id="R0c7a2fb9003b4718"/>
    <p:sldId id="493" r:id="R86bd3ca9a4fb4d09"/>
    <p:sldId id="494" r:id="Rca62ee90649e42ad"/>
    <p:sldId id="495" r:id="R15c056f044c64f7f"/>
    <p:sldId id="496" r:id="Rafa3d534cfd8453c"/>
    <p:sldId id="497" r:id="Rd6cf10a256414d13"/>
    <p:sldId id="498" r:id="R6106c6a541fe431c"/>
    <p:sldId id="499" r:id="R8b4494f7950d4de0"/>
    <p:sldId id="500" r:id="R3d1bba1762534659"/>
    <p:sldId id="501" r:id="Rb035de403c0441f3"/>
    <p:sldId id="502" r:id="Rbc015d0bcdb34397"/>
    <p:sldId id="503" r:id="R18f497ba2040430d"/>
    <p:sldId id="504" r:id="R5e22e48dbf494b8b"/>
    <p:sldId id="505" r:id="Re0a2277769d84768"/>
    <p:sldId id="506" r:id="Re7b19afedaf24a69"/>
    <p:sldId id="507" r:id="R39d7b181b4784d84"/>
    <p:sldId id="508" r:id="R5f8273c65c5b4f4a"/>
    <p:sldId id="509" r:id="Rb557758c3da94dc8"/>
    <p:sldId id="510" r:id="Rc77715137c7445b9"/>
    <p:sldId id="511" r:id="Rcd58989a43574014"/>
    <p:sldId id="512" r:id="R7e311f84eaad46d2"/>
    <p:sldId id="513" r:id="R161202cfae974725"/>
    <p:sldId id="514" r:id="R71d09d935a7748d5"/>
    <p:sldId id="515" r:id="Rb5f3cabd305a4b6b"/>
    <p:sldId id="516" r:id="R9432e00bb10e4053"/>
    <p:sldId id="517" r:id="Rf33dbfdeba9f43c1"/>
    <p:sldId id="518" r:id="R5b721d3a671844f9"/>
    <p:sldId id="519" r:id="R62b6752de7e64544"/>
    <p:sldId id="520" r:id="Rfe642567d6284b02"/>
    <p:sldId id="521" r:id="Rdb1cf176e5314758"/>
    <p:sldId id="522" r:id="Rcf24df28ccf14537"/>
    <p:sldId id="523" r:id="Rac350c404d784f0e"/>
    <p:sldId id="524" r:id="R2bae02b3bd164317"/>
    <p:sldId id="525" r:id="R7689f561c6954a3d"/>
    <p:sldId id="526" r:id="R565edc4f96364c6b"/>
    <p:sldId id="527" r:id="R98abb94cb81a4b7f"/>
    <p:sldId id="528" r:id="Rb574837dbff34bf7"/>
    <p:sldId id="529" r:id="Rb54c96cb0bc14cb5"/>
    <p:sldId id="530" r:id="Rdd248a78c9ea4d39"/>
    <p:sldId id="531" r:id="Rffa2153e0694456f"/>
    <p:sldId id="532" r:id="Rd9d04b9393e94219"/>
    <p:sldId id="533" r:id="R34483eaab7254284"/>
    <p:sldId id="534" r:id="R129b5a6007c04604"/>
    <p:sldId id="535" r:id="Rc31f9a0374c74132"/>
    <p:sldId id="536" r:id="R27fccf8295984abf"/>
    <p:sldId id="537" r:id="Rc4da5c21a7a84230"/>
    <p:sldId id="538" r:id="Rd8a6c06a5b474fbd"/>
    <p:sldId id="539" r:id="Rccaf0b34edef448f"/>
    <p:sldId id="540" r:id="Ra2c5117ba10b40cc"/>
    <p:sldId id="541" r:id="R89ee8773f2c2457e"/>
    <p:sldId id="542" r:id="Rdf22f317404a4e70"/>
    <p:sldId id="543" r:id="Rba1ecd1fd35e4330"/>
    <p:sldId id="544" r:id="Rfd8c779ac93e47b0"/>
    <p:sldId id="545" r:id="R8c15f01739aa40bc"/>
    <p:sldId id="546" r:id="Rfdbf916341fa4de7"/>
    <p:sldId id="547" r:id="R88c7987f3b6146cc"/>
    <p:sldId id="548" r:id="R1014d97b2bca4e54"/>
    <p:sldId id="549" r:id="Ra7c5d02c5e654666"/>
    <p:sldId id="550" r:id="R40d7feac64df436c"/>
    <p:sldId id="551" r:id="R35318626fee74ceb"/>
    <p:sldId id="552" r:id="R36f41bd5941443ed"/>
    <p:sldId id="553" r:id="Rf6f6d720d89943e7"/>
    <p:sldId id="554" r:id="R8fe0a18ff75d404b"/>
    <p:sldId id="555" r:id="Rd9dbae8b937747fd"/>
    <p:sldId id="556" r:id="Rfc7a13d2a1e04716"/>
    <p:sldId id="557" r:id="Rf74bfacaa891445a"/>
    <p:sldId id="558" r:id="Raf32e5115d3f4d07"/>
    <p:sldId id="559" r:id="R886c30d4f1b04b92"/>
    <p:sldId id="560" r:id="R3d7dbbb79b02409b"/>
    <p:sldId id="561" r:id="Recc39b50b22f4f60"/>
    <p:sldId id="562" r:id="R4be159beb01c4455"/>
    <p:sldId id="563" r:id="R88f7e89f1e8541a6"/>
    <p:sldId id="564" r:id="R30829471a275491d"/>
    <p:sldId id="565" r:id="R38a1dc84f8904d80"/>
    <p:sldId id="566" r:id="R34d426d5df294313"/>
    <p:sldId id="567" r:id="R71945c75d66d4e68"/>
    <p:sldId id="568" r:id="R2ac2d612a7ce49f1"/>
    <p:sldId id="569" r:id="R5376722896aa480d"/>
    <p:sldId id="570" r:id="R3381950e3bad49aa"/>
    <p:sldId id="571" r:id="R59f29976062d42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presentationPr>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69" d="100"/>
          <a:sy n="69" d="100"/>
        </p:scale>
        <p:origin x="-1332"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&#65279;<?xml version="1.0" encoding="utf-8"?><Relationships xmlns="http://schemas.openxmlformats.org/package/2006/relationships"><Relationship Type="http://schemas.openxmlformats.org/officeDocument/2006/relationships/handoutMaster" Target="/ppt/handoutMasters/handoutMaster1.xml" Id="R8fb7700b9c584ede" /><Relationship Type="http://schemas.openxmlformats.org/officeDocument/2006/relationships/notesMaster" Target="/ppt/notesMasters/notesMaster1.xml" Id="R43057df3d9434752" /><Relationship Type="http://schemas.openxmlformats.org/officeDocument/2006/relationships/presProps" Target="/ppt/presProps.xml" Id="R7f47098f891c4102" /><Relationship Type="http://schemas.openxmlformats.org/officeDocument/2006/relationships/viewProps" Target="/ppt/viewProps.xml" Id="R933b27ee65374b0f" /><Relationship Type="http://schemas.openxmlformats.org/officeDocument/2006/relationships/slideMaster" Target="/ppt/slideMasters/slideMaster1.xml" Id="R61493a3b48bd4e7f" /><Relationship Type="http://schemas.openxmlformats.org/officeDocument/2006/relationships/theme" Target="/ppt/slideMasters/theme/theme3.xml" Id="R0c83c237f8134a59" /><Relationship Type="http://schemas.openxmlformats.org/officeDocument/2006/relationships/slideMaster" Target="/ppt/slideMasters/slideMaster2.xml" Id="R5e9b76b71ab04867" /><Relationship Type="http://schemas.openxmlformats.org/officeDocument/2006/relationships/slideMaster" Target="/ppt/slideMasters/slideMaster3.xml" Id="Re16cb61f292e441d" /><Relationship Type="http://schemas.openxmlformats.org/officeDocument/2006/relationships/slideMaster" Target="/ppt/slideMasters/slideMaster4.xml" Id="R0be86705ab664363" /><Relationship Type="http://schemas.openxmlformats.org/officeDocument/2006/relationships/slideMaster" Target="/ppt/slideMasters/slideMaster5.xml" Id="R17f06c04442649f6" /><Relationship Type="http://schemas.openxmlformats.org/officeDocument/2006/relationships/slideMaster" Target="/ppt/slideMasters/slideMaster6.xml" Id="R62a6de8363c64039" /><Relationship Type="http://schemas.openxmlformats.org/officeDocument/2006/relationships/slideMaster" Target="/ppt/slideMasters/slideMaster7.xml" Id="Re1dc2d3bad314bb6" /><Relationship Type="http://schemas.openxmlformats.org/officeDocument/2006/relationships/slideMaster" Target="/ppt/slideMasters/slideMaster8.xml" Id="Re5ecd0b7929c4419" /><Relationship Type="http://schemas.openxmlformats.org/officeDocument/2006/relationships/slideMaster" Target="/ppt/slideMasters/slideMaster9.xml" Id="Rc888a77a2ce24d15" /><Relationship Type="http://schemas.openxmlformats.org/officeDocument/2006/relationships/slideMaster" Target="/ppt/slideMasters/slideMaster10.xml" Id="Re5af9f780d264430" /><Relationship Type="http://schemas.openxmlformats.org/officeDocument/2006/relationships/slide" Target="/ppt/slides/slide1.xml" Id="R60b9c071062c4b2d" /><Relationship Type="http://schemas.openxmlformats.org/officeDocument/2006/relationships/slide" Target="/ppt/slides/slide2.xml" Id="Re8b8129082014844" /><Relationship Type="http://schemas.openxmlformats.org/officeDocument/2006/relationships/slide" Target="/ppt/slides/slide3.xml" Id="R85c95f1e93b5409f" /><Relationship Type="http://schemas.openxmlformats.org/officeDocument/2006/relationships/slide" Target="/ppt/slides/slide4.xml" Id="Rb3ea07a4d0bb4c42" /><Relationship Type="http://schemas.openxmlformats.org/officeDocument/2006/relationships/slide" Target="/ppt/slides/slide5.xml" Id="R542ea314f92a46b9" /><Relationship Type="http://schemas.openxmlformats.org/officeDocument/2006/relationships/slide" Target="/ppt/slides/slide6.xml" Id="R00e8693eb85b4902" /><Relationship Type="http://schemas.openxmlformats.org/officeDocument/2006/relationships/slide" Target="/ppt/slides/slide7.xml" Id="R09ae963f441143e0" /><Relationship Type="http://schemas.openxmlformats.org/officeDocument/2006/relationships/slide" Target="/ppt/slides/slide8.xml" Id="R3a3f6af40e2048c0" /><Relationship Type="http://schemas.openxmlformats.org/officeDocument/2006/relationships/slide" Target="/ppt/slides/slide9.xml" Id="R39c30e408688424c" /><Relationship Type="http://schemas.openxmlformats.org/officeDocument/2006/relationships/slide" Target="/ppt/slides/slide10.xml" Id="R01361940fa824db4" /><Relationship Type="http://schemas.openxmlformats.org/officeDocument/2006/relationships/slide" Target="/ppt/slides/slide11.xml" Id="R5969db55719945a6" /><Relationship Type="http://schemas.openxmlformats.org/officeDocument/2006/relationships/slide" Target="/ppt/slides/slide12.xml" Id="R698c40e33b994b05" /><Relationship Type="http://schemas.openxmlformats.org/officeDocument/2006/relationships/slide" Target="/ppt/slides/slide13.xml" Id="Red077d057fcd4662" /><Relationship Type="http://schemas.openxmlformats.org/officeDocument/2006/relationships/slide" Target="/ppt/slides/slide14.xml" Id="Rb89eb4ae025a46f3" /><Relationship Type="http://schemas.openxmlformats.org/officeDocument/2006/relationships/slide" Target="/ppt/slides/slide15.xml" Id="R1dc9356a13e94374" /><Relationship Type="http://schemas.openxmlformats.org/officeDocument/2006/relationships/slide" Target="/ppt/slides/slide16.xml" Id="R2e28c96565d04425" /><Relationship Type="http://schemas.openxmlformats.org/officeDocument/2006/relationships/slide" Target="/ppt/slides/slide17.xml" Id="R6a0edd69689a4e2b" /><Relationship Type="http://schemas.openxmlformats.org/officeDocument/2006/relationships/slide" Target="/ppt/slides/slide18.xml" Id="R777f9c8dc4c44f3c" /><Relationship Type="http://schemas.openxmlformats.org/officeDocument/2006/relationships/slide" Target="/ppt/slides/slide19.xml" Id="R29ce52fb71264cf3" /><Relationship Type="http://schemas.openxmlformats.org/officeDocument/2006/relationships/slide" Target="/ppt/slides/slide20.xml" Id="R731d10903cb047b3" /><Relationship Type="http://schemas.openxmlformats.org/officeDocument/2006/relationships/slide" Target="/ppt/slides/slide21.xml" Id="Rae48117b4bbf4f73" /><Relationship Type="http://schemas.openxmlformats.org/officeDocument/2006/relationships/slide" Target="/ppt/slides/slide22.xml" Id="Rd9f85eea0379440c" /><Relationship Type="http://schemas.openxmlformats.org/officeDocument/2006/relationships/slide" Target="/ppt/slides/slide23.xml" Id="R6222077dc3d74644" /><Relationship Type="http://schemas.openxmlformats.org/officeDocument/2006/relationships/slide" Target="/ppt/slides/slide24.xml" Id="R584ae182c8d54473" /><Relationship Type="http://schemas.openxmlformats.org/officeDocument/2006/relationships/slide" Target="/ppt/slides/slide25.xml" Id="Rfa33093d55f047c9" /><Relationship Type="http://schemas.openxmlformats.org/officeDocument/2006/relationships/slide" Target="/ppt/slides/slide26.xml" Id="Rce50731d29dc4ef6" /><Relationship Type="http://schemas.openxmlformats.org/officeDocument/2006/relationships/slide" Target="/ppt/slides/slide27.xml" Id="R0d901afbc187446b" /><Relationship Type="http://schemas.openxmlformats.org/officeDocument/2006/relationships/slide" Target="/ppt/slides/slide28.xml" Id="R6aa0a3628aa54252" /><Relationship Type="http://schemas.openxmlformats.org/officeDocument/2006/relationships/slide" Target="/ppt/slides/slide29.xml" Id="Ra6dc22a1e8e042c9" /><Relationship Type="http://schemas.openxmlformats.org/officeDocument/2006/relationships/slide" Target="/ppt/slides/slide30.xml" Id="R8f88601940024a01" /><Relationship Type="http://schemas.openxmlformats.org/officeDocument/2006/relationships/slide" Target="/ppt/slides/slide31.xml" Id="R694d54b9bf904566" /><Relationship Type="http://schemas.openxmlformats.org/officeDocument/2006/relationships/slide" Target="/ppt/slides/slide32.xml" Id="R1f5fb58bb0894877" /><Relationship Type="http://schemas.openxmlformats.org/officeDocument/2006/relationships/slide" Target="/ppt/slides/slide33.xml" Id="R57e829fb89d242ad" /><Relationship Type="http://schemas.openxmlformats.org/officeDocument/2006/relationships/slide" Target="/ppt/slides/slide34.xml" Id="R544b09bfac3c4032" /><Relationship Type="http://schemas.openxmlformats.org/officeDocument/2006/relationships/slide" Target="/ppt/slides/slide35.xml" Id="Rdb11f4ff46244810" /><Relationship Type="http://schemas.openxmlformats.org/officeDocument/2006/relationships/slide" Target="/ppt/slides/slide36.xml" Id="R8a1ad176c1604a4c" /><Relationship Type="http://schemas.openxmlformats.org/officeDocument/2006/relationships/slide" Target="/ppt/slides/slide37.xml" Id="R4caea2a31b9a4b5a" /><Relationship Type="http://schemas.openxmlformats.org/officeDocument/2006/relationships/slide" Target="/ppt/slides/slide38.xml" Id="Rf4c1d5fe91e94045" /><Relationship Type="http://schemas.openxmlformats.org/officeDocument/2006/relationships/slide" Target="/ppt/slides/slide39.xml" Id="R695cd6d0a1e64609" /><Relationship Type="http://schemas.openxmlformats.org/officeDocument/2006/relationships/slide" Target="/ppt/slides/slide40.xml" Id="Rab9b30d8b43f4581" /><Relationship Type="http://schemas.openxmlformats.org/officeDocument/2006/relationships/slide" Target="/ppt/slides/slide41.xml" Id="R56d51ea0bc414748" /><Relationship Type="http://schemas.openxmlformats.org/officeDocument/2006/relationships/slide" Target="/ppt/slides/slide42.xml" Id="Rc5ef33d2839f4bcf" /><Relationship Type="http://schemas.openxmlformats.org/officeDocument/2006/relationships/slide" Target="/ppt/slides/slide43.xml" Id="R2832f4ed1b034a29" /><Relationship Type="http://schemas.openxmlformats.org/officeDocument/2006/relationships/slide" Target="/ppt/slides/slide44.xml" Id="Rc0dbe1db9b8c4003" /><Relationship Type="http://schemas.openxmlformats.org/officeDocument/2006/relationships/slide" Target="/ppt/slides/slide45.xml" Id="R907568bfa61c495e" /><Relationship Type="http://schemas.openxmlformats.org/officeDocument/2006/relationships/slide" Target="/ppt/slides/slide46.xml" Id="R69928b3e8fd8412b" /><Relationship Type="http://schemas.openxmlformats.org/officeDocument/2006/relationships/slide" Target="/ppt/slides/slide47.xml" Id="R575250a3588a45ef" /><Relationship Type="http://schemas.openxmlformats.org/officeDocument/2006/relationships/slide" Target="/ppt/slides/slide48.xml" Id="Rac078457f7c4438b" /><Relationship Type="http://schemas.openxmlformats.org/officeDocument/2006/relationships/slide" Target="/ppt/slides/slide49.xml" Id="Rc9710d6ab42f4012" /><Relationship Type="http://schemas.openxmlformats.org/officeDocument/2006/relationships/slide" Target="/ppt/slides/slide50.xml" Id="Rcff3470fc4644964" /><Relationship Type="http://schemas.openxmlformats.org/officeDocument/2006/relationships/slide" Target="/ppt/slides/slide51.xml" Id="R2cbae5a2709e4647" /><Relationship Type="http://schemas.openxmlformats.org/officeDocument/2006/relationships/slide" Target="/ppt/slides/slide52.xml" Id="Rb2cec8274880448b" /><Relationship Type="http://schemas.openxmlformats.org/officeDocument/2006/relationships/slide" Target="/ppt/slides/slide53.xml" Id="Rfce246dba3ba4ae2" /><Relationship Type="http://schemas.openxmlformats.org/officeDocument/2006/relationships/slide" Target="/ppt/slides/slide54.xml" Id="R6a9b0e5560af4cd5" /><Relationship Type="http://schemas.openxmlformats.org/officeDocument/2006/relationships/slide" Target="/ppt/slides/slide55.xml" Id="Rcd99a3b821084419" /><Relationship Type="http://schemas.openxmlformats.org/officeDocument/2006/relationships/slide" Target="/ppt/slides/slide56.xml" Id="Rb75cb347f41e487d" /><Relationship Type="http://schemas.openxmlformats.org/officeDocument/2006/relationships/slide" Target="/ppt/slides/slide57.xml" Id="Race4ef7e67fe4c6a" /><Relationship Type="http://schemas.openxmlformats.org/officeDocument/2006/relationships/slide" Target="/ppt/slides/slide58.xml" Id="R9d127473e48a4992" /><Relationship Type="http://schemas.openxmlformats.org/officeDocument/2006/relationships/slide" Target="/ppt/slides/slide59.xml" Id="R5941e0df360e4179" /><Relationship Type="http://schemas.openxmlformats.org/officeDocument/2006/relationships/slide" Target="/ppt/slides/slide60.xml" Id="R950ae8e513e8456b" /><Relationship Type="http://schemas.openxmlformats.org/officeDocument/2006/relationships/slide" Target="/ppt/slides/slide61.xml" Id="R5669387ca0164e56" /><Relationship Type="http://schemas.openxmlformats.org/officeDocument/2006/relationships/slide" Target="/ppt/slides/slide62.xml" Id="R7db92d888cdc4631" /><Relationship Type="http://schemas.openxmlformats.org/officeDocument/2006/relationships/slide" Target="/ppt/slides/slide63.xml" Id="R4ff28cc5f10e463d" /><Relationship Type="http://schemas.openxmlformats.org/officeDocument/2006/relationships/slide" Target="/ppt/slides/slide64.xml" Id="R6f422f2210164913" /><Relationship Type="http://schemas.openxmlformats.org/officeDocument/2006/relationships/slide" Target="/ppt/slides/slide65.xml" Id="R40162544a96f4141" /><Relationship Type="http://schemas.openxmlformats.org/officeDocument/2006/relationships/slide" Target="/ppt/slides/slide66.xml" Id="R70898dffe47845f6" /><Relationship Type="http://schemas.openxmlformats.org/officeDocument/2006/relationships/slide" Target="/ppt/slides/slide67.xml" Id="R6aaf02b5252c4dce" /><Relationship Type="http://schemas.openxmlformats.org/officeDocument/2006/relationships/slide" Target="/ppt/slides/slide68.xml" Id="R49d7ea5ba1974f25" /><Relationship Type="http://schemas.openxmlformats.org/officeDocument/2006/relationships/slide" Target="/ppt/slides/slide69.xml" Id="Rdb9eb0adeb7b4774" /><Relationship Type="http://schemas.openxmlformats.org/officeDocument/2006/relationships/slide" Target="/ppt/slides/slide70.xml" Id="R65177e8da4a34ae0" /><Relationship Type="http://schemas.openxmlformats.org/officeDocument/2006/relationships/slide" Target="/ppt/slides/slide71.xml" Id="R64b347adbeb84be6" /><Relationship Type="http://schemas.openxmlformats.org/officeDocument/2006/relationships/slide" Target="/ppt/slides/slide72.xml" Id="Rc8ac3f94819c42e0" /><Relationship Type="http://schemas.openxmlformats.org/officeDocument/2006/relationships/slide" Target="/ppt/slides/slide73.xml" Id="R5732975bd0974bed" /><Relationship Type="http://schemas.openxmlformats.org/officeDocument/2006/relationships/slide" Target="/ppt/slides/slide74.xml" Id="R8f1c7cc28b694067" /><Relationship Type="http://schemas.openxmlformats.org/officeDocument/2006/relationships/slide" Target="/ppt/slides/slide75.xml" Id="R999566f7f4514516" /><Relationship Type="http://schemas.openxmlformats.org/officeDocument/2006/relationships/slide" Target="/ppt/slides/slide76.xml" Id="R7c15ce8dec7b4304" /><Relationship Type="http://schemas.openxmlformats.org/officeDocument/2006/relationships/slide" Target="/ppt/slides/slide77.xml" Id="R5435d59282ef4757" /><Relationship Type="http://schemas.openxmlformats.org/officeDocument/2006/relationships/slide" Target="/ppt/slides/slide78.xml" Id="R1ee795e1c2634ffb" /><Relationship Type="http://schemas.openxmlformats.org/officeDocument/2006/relationships/slide" Target="/ppt/slides/slide79.xml" Id="R779890c3c77d4421" /><Relationship Type="http://schemas.openxmlformats.org/officeDocument/2006/relationships/slide" Target="/ppt/slides/slide80.xml" Id="R533e548db2bc419e" /><Relationship Type="http://schemas.openxmlformats.org/officeDocument/2006/relationships/slide" Target="/ppt/slides/slide81.xml" Id="R70f9b1fe338a4e72" /><Relationship Type="http://schemas.openxmlformats.org/officeDocument/2006/relationships/slide" Target="/ppt/slides/slide82.xml" Id="R5e756e62c1b949f6" /><Relationship Type="http://schemas.openxmlformats.org/officeDocument/2006/relationships/slide" Target="/ppt/slides/slide83.xml" Id="R49326de9c87d40ea" /><Relationship Type="http://schemas.openxmlformats.org/officeDocument/2006/relationships/slide" Target="/ppt/slides/slide84.xml" Id="Re9ff7758271249b5" /><Relationship Type="http://schemas.openxmlformats.org/officeDocument/2006/relationships/slide" Target="/ppt/slides/slide85.xml" Id="R7ae9ee93456a44f7" /><Relationship Type="http://schemas.openxmlformats.org/officeDocument/2006/relationships/slide" Target="/ppt/slides/slide86.xml" Id="R067551e1f4804ac2" /><Relationship Type="http://schemas.openxmlformats.org/officeDocument/2006/relationships/slide" Target="/ppt/slides/slide87.xml" Id="Rce3512c162704b07" /><Relationship Type="http://schemas.openxmlformats.org/officeDocument/2006/relationships/slide" Target="/ppt/slides/slide88.xml" Id="R8b348744e474427e" /><Relationship Type="http://schemas.openxmlformats.org/officeDocument/2006/relationships/slide" Target="/ppt/slides/slide89.xml" Id="R34a94444a52549dd" /><Relationship Type="http://schemas.openxmlformats.org/officeDocument/2006/relationships/slide" Target="/ppt/slides/slide90.xml" Id="R9b0c0815249844bf" /><Relationship Type="http://schemas.openxmlformats.org/officeDocument/2006/relationships/slide" Target="/ppt/slides/slide91.xml" Id="R1e750433e58c494f" /><Relationship Type="http://schemas.openxmlformats.org/officeDocument/2006/relationships/slide" Target="/ppt/slides/slide92.xml" Id="R9214bb7a8a4b4cc1" /><Relationship Type="http://schemas.openxmlformats.org/officeDocument/2006/relationships/slide" Target="/ppt/slides/slide93.xml" Id="R557dd38391cb4e07" /><Relationship Type="http://schemas.openxmlformats.org/officeDocument/2006/relationships/slide" Target="/ppt/slides/slide94.xml" Id="R58894fdbeb5543ef" /><Relationship Type="http://schemas.openxmlformats.org/officeDocument/2006/relationships/slide" Target="/ppt/slides/slide95.xml" Id="R7dcdc4918a2d47f2" /><Relationship Type="http://schemas.openxmlformats.org/officeDocument/2006/relationships/slide" Target="/ppt/slides/slide96.xml" Id="R4e07dff4ff1d46b5" /><Relationship Type="http://schemas.openxmlformats.org/officeDocument/2006/relationships/slide" Target="/ppt/slides/slide97.xml" Id="R04890c2c538f4a6e" /><Relationship Type="http://schemas.openxmlformats.org/officeDocument/2006/relationships/slide" Target="/ppt/slides/slide98.xml" Id="R1af4a196f7da4219" /><Relationship Type="http://schemas.openxmlformats.org/officeDocument/2006/relationships/slide" Target="/ppt/slides/slide99.xml" Id="Rec0d0128602f426c" /><Relationship Type="http://schemas.openxmlformats.org/officeDocument/2006/relationships/slide" Target="/ppt/slides/slide100.xml" Id="Rcfb8a4854177448d" /><Relationship Type="http://schemas.openxmlformats.org/officeDocument/2006/relationships/slide" Target="/ppt/slides/slide101.xml" Id="R09ae20674bd54a45" /><Relationship Type="http://schemas.openxmlformats.org/officeDocument/2006/relationships/slide" Target="/ppt/slides/slide102.xml" Id="R1dea83c60a924db4" /><Relationship Type="http://schemas.openxmlformats.org/officeDocument/2006/relationships/slide" Target="/ppt/slides/slide103.xml" Id="R1c3ad61c1cf44e94" /><Relationship Type="http://schemas.openxmlformats.org/officeDocument/2006/relationships/slide" Target="/ppt/slides/slide104.xml" Id="R7f72ffc662974086" /><Relationship Type="http://schemas.openxmlformats.org/officeDocument/2006/relationships/slide" Target="/ppt/slides/slide105.xml" Id="R7b75ee2660f94e80" /><Relationship Type="http://schemas.openxmlformats.org/officeDocument/2006/relationships/slide" Target="/ppt/slides/slide106.xml" Id="Rdc2a12c8d4c44391" /><Relationship Type="http://schemas.openxmlformats.org/officeDocument/2006/relationships/slide" Target="/ppt/slides/slide107.xml" Id="Rd211af82e0f048b6" /><Relationship Type="http://schemas.openxmlformats.org/officeDocument/2006/relationships/slide" Target="/ppt/slides/slide108.xml" Id="Ra08e53a9891448fb" /><Relationship Type="http://schemas.openxmlformats.org/officeDocument/2006/relationships/slide" Target="/ppt/slides/slide109.xml" Id="Rc0237ca10d0d4821" /><Relationship Type="http://schemas.openxmlformats.org/officeDocument/2006/relationships/slide" Target="/ppt/slides/slide110.xml" Id="Re21c2b3b18ec434e" /><Relationship Type="http://schemas.openxmlformats.org/officeDocument/2006/relationships/slide" Target="/ppt/slides/slide111.xml" Id="R00f0de91ae9c4dbb" /><Relationship Type="http://schemas.openxmlformats.org/officeDocument/2006/relationships/slide" Target="/ppt/slides/slide112.xml" Id="R725c3e14e7ca4e14" /><Relationship Type="http://schemas.openxmlformats.org/officeDocument/2006/relationships/slide" Target="/ppt/slides/slide113.xml" Id="Rbdd99910737f4ea8" /><Relationship Type="http://schemas.openxmlformats.org/officeDocument/2006/relationships/slide" Target="/ppt/slides/slide114.xml" Id="R4a6176e0a29a49c5" /><Relationship Type="http://schemas.openxmlformats.org/officeDocument/2006/relationships/slide" Target="/ppt/slides/slide115.xml" Id="Rf2a93c0f74234b14" /><Relationship Type="http://schemas.openxmlformats.org/officeDocument/2006/relationships/slide" Target="/ppt/slides/slide116.xml" Id="Rc77e3549b5124e46" /><Relationship Type="http://schemas.openxmlformats.org/officeDocument/2006/relationships/slide" Target="/ppt/slides/slide117.xml" Id="Ree6e931f065d4113" /><Relationship Type="http://schemas.openxmlformats.org/officeDocument/2006/relationships/slide" Target="/ppt/slides/slide118.xml" Id="Rbc1daa2e3e4c4170" /><Relationship Type="http://schemas.openxmlformats.org/officeDocument/2006/relationships/slide" Target="/ppt/slides/slide119.xml" Id="R9e8af48b253c42a3" /><Relationship Type="http://schemas.openxmlformats.org/officeDocument/2006/relationships/slide" Target="/ppt/slides/slide120.xml" Id="R91203812b34447ff" /><Relationship Type="http://schemas.openxmlformats.org/officeDocument/2006/relationships/slide" Target="/ppt/slides/slide121.xml" Id="R157d188f3acd405b" /><Relationship Type="http://schemas.openxmlformats.org/officeDocument/2006/relationships/slide" Target="/ppt/slides/slide122.xml" Id="Rfc95d406a1844c26" /><Relationship Type="http://schemas.openxmlformats.org/officeDocument/2006/relationships/slide" Target="/ppt/slides/slide123.xml" Id="R03fcfcc3489e47c5" /><Relationship Type="http://schemas.openxmlformats.org/officeDocument/2006/relationships/slide" Target="/ppt/slides/slide124.xml" Id="Rfc96a66b83334d86" /><Relationship Type="http://schemas.openxmlformats.org/officeDocument/2006/relationships/slide" Target="/ppt/slides/slide125.xml" Id="R491be42fca6f462f" /><Relationship Type="http://schemas.openxmlformats.org/officeDocument/2006/relationships/slide" Target="/ppt/slides/slide126.xml" Id="R996ac5293ed04daf" /><Relationship Type="http://schemas.openxmlformats.org/officeDocument/2006/relationships/slide" Target="/ppt/slides/slide127.xml" Id="Rce015fcbdd97451a" /><Relationship Type="http://schemas.openxmlformats.org/officeDocument/2006/relationships/slide" Target="/ppt/slides/slide128.xml" Id="R62c6de57f8074132" /><Relationship Type="http://schemas.openxmlformats.org/officeDocument/2006/relationships/slide" Target="/ppt/slides/slide129.xml" Id="Rf6febe185b0c4547" /><Relationship Type="http://schemas.openxmlformats.org/officeDocument/2006/relationships/slide" Target="/ppt/slides/slide130.xml" Id="Rb9acd815be38446b" /><Relationship Type="http://schemas.openxmlformats.org/officeDocument/2006/relationships/slide" Target="/ppt/slides/slide131.xml" Id="R8ae82ae3d2a4443f" /><Relationship Type="http://schemas.openxmlformats.org/officeDocument/2006/relationships/slide" Target="/ppt/slides/slide132.xml" Id="Rc3429d9f44fe4352" /><Relationship Type="http://schemas.openxmlformats.org/officeDocument/2006/relationships/slide" Target="/ppt/slides/slide133.xml" Id="Rf0a5d8a239654ddd" /><Relationship Type="http://schemas.openxmlformats.org/officeDocument/2006/relationships/slide" Target="/ppt/slides/slide134.xml" Id="R8b169c3b5b474bea" /><Relationship Type="http://schemas.openxmlformats.org/officeDocument/2006/relationships/slide" Target="/ppt/slides/slide135.xml" Id="Rbdfa52f144d24e28" /><Relationship Type="http://schemas.openxmlformats.org/officeDocument/2006/relationships/slide" Target="/ppt/slides/slide136.xml" Id="R8396d268302d4d1e" /><Relationship Type="http://schemas.openxmlformats.org/officeDocument/2006/relationships/slide" Target="/ppt/slides/slide137.xml" Id="R504c2d0ba344440f" /><Relationship Type="http://schemas.openxmlformats.org/officeDocument/2006/relationships/slide" Target="/ppt/slides/slide138.xml" Id="R8ab4088c1d2e48b4" /><Relationship Type="http://schemas.openxmlformats.org/officeDocument/2006/relationships/slide" Target="/ppt/slides/slide139.xml" Id="R9ecdd3daf93e4ada" /><Relationship Type="http://schemas.openxmlformats.org/officeDocument/2006/relationships/slide" Target="/ppt/slides/slide140.xml" Id="R58abdfa068cf4d86" /><Relationship Type="http://schemas.openxmlformats.org/officeDocument/2006/relationships/slide" Target="/ppt/slides/slide141.xml" Id="R29779479451e42b3" /><Relationship Type="http://schemas.openxmlformats.org/officeDocument/2006/relationships/slide" Target="/ppt/slides/slide142.xml" Id="Ra97435e6471f4830" /><Relationship Type="http://schemas.openxmlformats.org/officeDocument/2006/relationships/slide" Target="/ppt/slides/slide143.xml" Id="Rfe149d946c844565" /><Relationship Type="http://schemas.openxmlformats.org/officeDocument/2006/relationships/slide" Target="/ppt/slides/slide144.xml" Id="R37ae762202734c65" /><Relationship Type="http://schemas.openxmlformats.org/officeDocument/2006/relationships/slide" Target="/ppt/slides/slide145.xml" Id="R7f8dae3a36834edd" /><Relationship Type="http://schemas.openxmlformats.org/officeDocument/2006/relationships/slide" Target="/ppt/slides/slide146.xml" Id="R2a4514bed3f3482e" /><Relationship Type="http://schemas.openxmlformats.org/officeDocument/2006/relationships/slide" Target="/ppt/slides/slide147.xml" Id="R4c86c2b48f8f4d25" /><Relationship Type="http://schemas.openxmlformats.org/officeDocument/2006/relationships/slide" Target="/ppt/slides/slide148.xml" Id="Ra3f9e48299c241d2" /><Relationship Type="http://schemas.openxmlformats.org/officeDocument/2006/relationships/slide" Target="/ppt/slides/slide149.xml" Id="Re6049b636895423c" /><Relationship Type="http://schemas.openxmlformats.org/officeDocument/2006/relationships/slide" Target="/ppt/slides/slide150.xml" Id="R2c21130492584603" /><Relationship Type="http://schemas.openxmlformats.org/officeDocument/2006/relationships/slide" Target="/ppt/slides/slide151.xml" Id="Rb2c8efbbf2f0487f" /><Relationship Type="http://schemas.openxmlformats.org/officeDocument/2006/relationships/slide" Target="/ppt/slides/slide152.xml" Id="R7931c22e8bf445f5" /><Relationship Type="http://schemas.openxmlformats.org/officeDocument/2006/relationships/slide" Target="/ppt/slides/slide153.xml" Id="R7e9ebd52da2d41cc" /><Relationship Type="http://schemas.openxmlformats.org/officeDocument/2006/relationships/slide" Target="/ppt/slides/slide154.xml" Id="R50f50e7269fd4ec1" /><Relationship Type="http://schemas.openxmlformats.org/officeDocument/2006/relationships/slide" Target="/ppt/slides/slide155.xml" Id="R822412cd01164dea" /><Relationship Type="http://schemas.openxmlformats.org/officeDocument/2006/relationships/slide" Target="/ppt/slides/slide156.xml" Id="R494e78772fbf4728" /><Relationship Type="http://schemas.openxmlformats.org/officeDocument/2006/relationships/slide" Target="/ppt/slides/slide157.xml" Id="Rbc5955b6ee2d44d2" /><Relationship Type="http://schemas.openxmlformats.org/officeDocument/2006/relationships/slide" Target="/ppt/slides/slide158.xml" Id="Re5113b6f84014467" /><Relationship Type="http://schemas.openxmlformats.org/officeDocument/2006/relationships/slide" Target="/ppt/slides/slide159.xml" Id="Re81d866469694635" /><Relationship Type="http://schemas.openxmlformats.org/officeDocument/2006/relationships/slide" Target="/ppt/slides/slide160.xml" Id="Rf9cb9b93378b4796" /><Relationship Type="http://schemas.openxmlformats.org/officeDocument/2006/relationships/slide" Target="/ppt/slides/slide161.xml" Id="Rdb07f8261e1145d3" /><Relationship Type="http://schemas.openxmlformats.org/officeDocument/2006/relationships/slide" Target="/ppt/slides/slide162.xml" Id="Rab6448508c02494c" /><Relationship Type="http://schemas.openxmlformats.org/officeDocument/2006/relationships/slide" Target="/ppt/slides/slide163.xml" Id="Rad2b1c7f7a8f4e89" /><Relationship Type="http://schemas.openxmlformats.org/officeDocument/2006/relationships/slide" Target="/ppt/slides/slide164.xml" Id="R8a559aae531c4024" /><Relationship Type="http://schemas.openxmlformats.org/officeDocument/2006/relationships/slide" Target="/ppt/slides/slide165.xml" Id="Ref7d7939524049ba" /><Relationship Type="http://schemas.openxmlformats.org/officeDocument/2006/relationships/slide" Target="/ppt/slides/slide166.xml" Id="Rc6e7fd1bdb7a4ad0" /><Relationship Type="http://schemas.openxmlformats.org/officeDocument/2006/relationships/slide" Target="/ppt/slides/slide167.xml" Id="R4287f2b6902b44f2" /><Relationship Type="http://schemas.openxmlformats.org/officeDocument/2006/relationships/slide" Target="/ppt/slides/slide168.xml" Id="R18ace63f96874a65" /><Relationship Type="http://schemas.openxmlformats.org/officeDocument/2006/relationships/slide" Target="/ppt/slides/slide169.xml" Id="R685fdd44a7674f0a" /><Relationship Type="http://schemas.openxmlformats.org/officeDocument/2006/relationships/slide" Target="/ppt/slides/slide170.xml" Id="R724a9114f0524c92" /><Relationship Type="http://schemas.openxmlformats.org/officeDocument/2006/relationships/slide" Target="/ppt/slides/slide171.xml" Id="R89089ff31a334ea0" /><Relationship Type="http://schemas.openxmlformats.org/officeDocument/2006/relationships/slide" Target="/ppt/slides/slide172.xml" Id="R504f84620cc747ec" /><Relationship Type="http://schemas.openxmlformats.org/officeDocument/2006/relationships/slide" Target="/ppt/slides/slide173.xml" Id="R8cf11a6cff144603" /><Relationship Type="http://schemas.openxmlformats.org/officeDocument/2006/relationships/slide" Target="/ppt/slides/slide174.xml" Id="R23fd42026fcc4de9" /><Relationship Type="http://schemas.openxmlformats.org/officeDocument/2006/relationships/slide" Target="/ppt/slides/slide175.xml" Id="Rc2a15b4d5ae840c8" /><Relationship Type="http://schemas.openxmlformats.org/officeDocument/2006/relationships/slide" Target="/ppt/slides/slide176.xml" Id="R93942fba6d8e40b8" /><Relationship Type="http://schemas.openxmlformats.org/officeDocument/2006/relationships/slide" Target="/ppt/slides/slide177.xml" Id="Rfe3b565bf1a74ec5" /><Relationship Type="http://schemas.openxmlformats.org/officeDocument/2006/relationships/slide" Target="/ppt/slides/slide178.xml" Id="Rb9413358a69f48ff" /><Relationship Type="http://schemas.openxmlformats.org/officeDocument/2006/relationships/slide" Target="/ppt/slides/slide179.xml" Id="Rcbcce7c434434641" /><Relationship Type="http://schemas.openxmlformats.org/officeDocument/2006/relationships/slide" Target="/ppt/slides/slide180.xml" Id="R5f285909a7634ed7" /><Relationship Type="http://schemas.openxmlformats.org/officeDocument/2006/relationships/slide" Target="/ppt/slides/slide181.xml" Id="R2e4705991c644054" /><Relationship Type="http://schemas.openxmlformats.org/officeDocument/2006/relationships/slide" Target="/ppt/slides/slide182.xml" Id="R71939b52b3e2464e" /><Relationship Type="http://schemas.openxmlformats.org/officeDocument/2006/relationships/slide" Target="/ppt/slides/slide183.xml" Id="R9ddb7bab3ab24b0f" /><Relationship Type="http://schemas.openxmlformats.org/officeDocument/2006/relationships/slide" Target="/ppt/slides/slide184.xml" Id="R44f6294c7cc84536" /><Relationship Type="http://schemas.openxmlformats.org/officeDocument/2006/relationships/slide" Target="/ppt/slides/slide185.xml" Id="Re31ceb39c9964ed4" /><Relationship Type="http://schemas.openxmlformats.org/officeDocument/2006/relationships/slide" Target="/ppt/slides/slide186.xml" Id="R22fcd780bc554ea9" /><Relationship Type="http://schemas.openxmlformats.org/officeDocument/2006/relationships/slide" Target="/ppt/slides/slide187.xml" Id="R9ec96c9791f6464e" /><Relationship Type="http://schemas.openxmlformats.org/officeDocument/2006/relationships/slide" Target="/ppt/slides/slide188.xml" Id="Rcf6ac25cfe0a43cb" /><Relationship Type="http://schemas.openxmlformats.org/officeDocument/2006/relationships/slide" Target="/ppt/slides/slide189.xml" Id="Rcdc2164352744feb" /><Relationship Type="http://schemas.openxmlformats.org/officeDocument/2006/relationships/slide" Target="/ppt/slides/slide190.xml" Id="R592749789b5849ae" /><Relationship Type="http://schemas.openxmlformats.org/officeDocument/2006/relationships/slide" Target="/ppt/slides/slide191.xml" Id="R01d8e2b36c614e66" /><Relationship Type="http://schemas.openxmlformats.org/officeDocument/2006/relationships/slide" Target="/ppt/slides/slide192.xml" Id="Rbf3a76cf1bab4ab2" /><Relationship Type="http://schemas.openxmlformats.org/officeDocument/2006/relationships/slide" Target="/ppt/slides/slide193.xml" Id="Rf44357d684e44602" /><Relationship Type="http://schemas.openxmlformats.org/officeDocument/2006/relationships/slide" Target="/ppt/slides/slide194.xml" Id="R0b9cad2dce174db9" /><Relationship Type="http://schemas.openxmlformats.org/officeDocument/2006/relationships/slide" Target="/ppt/slides/slide195.xml" Id="Rd6cc58821dab4736" /><Relationship Type="http://schemas.openxmlformats.org/officeDocument/2006/relationships/slide" Target="/ppt/slides/slide196.xml" Id="R94666e308a4d4169" /><Relationship Type="http://schemas.openxmlformats.org/officeDocument/2006/relationships/slide" Target="/ppt/slides/slide197.xml" Id="R4b15616dff39496c" /><Relationship Type="http://schemas.openxmlformats.org/officeDocument/2006/relationships/slide" Target="/ppt/slides/slide198.xml" Id="Rf4554ea1c2ca46b4" /><Relationship Type="http://schemas.openxmlformats.org/officeDocument/2006/relationships/slide" Target="/ppt/slides/slide199.xml" Id="R5584f63bf1db45aa" /><Relationship Type="http://schemas.openxmlformats.org/officeDocument/2006/relationships/slide" Target="/ppt/slides/slide200.xml" Id="R5f90f7f7b7984da9" /><Relationship Type="http://schemas.openxmlformats.org/officeDocument/2006/relationships/slide" Target="/ppt/slides/slide201.xml" Id="R06f2b2f0a1ee4ff1" /><Relationship Type="http://schemas.openxmlformats.org/officeDocument/2006/relationships/slide" Target="/ppt/slides/slide202.xml" Id="R043f18d3c1874c1f" /><Relationship Type="http://schemas.openxmlformats.org/officeDocument/2006/relationships/slide" Target="/ppt/slides/slide203.xml" Id="Rdd902dee7ec34b01" /><Relationship Type="http://schemas.openxmlformats.org/officeDocument/2006/relationships/slide" Target="/ppt/slides/slide204.xml" Id="R6044fbd48fa944b0" /><Relationship Type="http://schemas.openxmlformats.org/officeDocument/2006/relationships/slide" Target="/ppt/slides/slide205.xml" Id="R148c1fdd31164481" /><Relationship Type="http://schemas.openxmlformats.org/officeDocument/2006/relationships/slide" Target="/ppt/slides/slide206.xml" Id="R3776251f6be54257" /><Relationship Type="http://schemas.openxmlformats.org/officeDocument/2006/relationships/slide" Target="/ppt/slides/slide207.xml" Id="R9fdf6a9e77704a12" /><Relationship Type="http://schemas.openxmlformats.org/officeDocument/2006/relationships/slide" Target="/ppt/slides/slide208.xml" Id="Rc036ce2359ec402e" /><Relationship Type="http://schemas.openxmlformats.org/officeDocument/2006/relationships/slide" Target="/ppt/slides/slide209.xml" Id="Rd77fdd867d824a8a" /><Relationship Type="http://schemas.openxmlformats.org/officeDocument/2006/relationships/slide" Target="/ppt/slides/slide210.xml" Id="Rda0563e9e4c04468" /><Relationship Type="http://schemas.openxmlformats.org/officeDocument/2006/relationships/slide" Target="/ppt/slides/slide211.xml" Id="R84691c49aac242c3" /><Relationship Type="http://schemas.openxmlformats.org/officeDocument/2006/relationships/slide" Target="/ppt/slides/slide212.xml" Id="Rdc4f9ee8c6164104" /><Relationship Type="http://schemas.openxmlformats.org/officeDocument/2006/relationships/slide" Target="/ppt/slides/slide213.xml" Id="R26288533794f458b" /><Relationship Type="http://schemas.openxmlformats.org/officeDocument/2006/relationships/slide" Target="/ppt/slides/slide214.xml" Id="Rd0f2e284663e4d72" /><Relationship Type="http://schemas.openxmlformats.org/officeDocument/2006/relationships/slide" Target="/ppt/slides/slide215.xml" Id="R7138a0b29942444f" /><Relationship Type="http://schemas.openxmlformats.org/officeDocument/2006/relationships/slide" Target="/ppt/slides/slide216.xml" Id="R6072d9e6fe6047dd" /><Relationship Type="http://schemas.openxmlformats.org/officeDocument/2006/relationships/slide" Target="/ppt/slides/slide217.xml" Id="Rbb71fb16219a4ba8" /><Relationship Type="http://schemas.openxmlformats.org/officeDocument/2006/relationships/slide" Target="/ppt/slides/slide218.xml" Id="R33ae446435ef4096" /><Relationship Type="http://schemas.openxmlformats.org/officeDocument/2006/relationships/slide" Target="/ppt/slides/slide219.xml" Id="Ra18704a0498c4767" /><Relationship Type="http://schemas.openxmlformats.org/officeDocument/2006/relationships/slide" Target="/ppt/slides/slide220.xml" Id="R7012a6be3cf848b2" /><Relationship Type="http://schemas.openxmlformats.org/officeDocument/2006/relationships/slide" Target="/ppt/slides/slide221.xml" Id="Rad08ba81ad0f46df" /><Relationship Type="http://schemas.openxmlformats.org/officeDocument/2006/relationships/slide" Target="/ppt/slides/slide222.xml" Id="Rc44b232ef4884ebb" /><Relationship Type="http://schemas.openxmlformats.org/officeDocument/2006/relationships/slide" Target="/ppt/slides/slide223.xml" Id="R40d3a43cfe72459d" /><Relationship Type="http://schemas.openxmlformats.org/officeDocument/2006/relationships/slide" Target="/ppt/slides/slide224.xml" Id="Rfb027b7c47ef43a7" /><Relationship Type="http://schemas.openxmlformats.org/officeDocument/2006/relationships/slide" Target="/ppt/slides/slide225.xml" Id="Re135284db6654a9b" /><Relationship Type="http://schemas.openxmlformats.org/officeDocument/2006/relationships/slide" Target="/ppt/slides/slide226.xml" Id="R56c8c86ecc194334" /><Relationship Type="http://schemas.openxmlformats.org/officeDocument/2006/relationships/slide" Target="/ppt/slides/slide227.xml" Id="Rfdc0e9655c2b49fb" /><Relationship Type="http://schemas.openxmlformats.org/officeDocument/2006/relationships/slide" Target="/ppt/slides/slide228.xml" Id="R63cd7e9d8d5f4abe" /><Relationship Type="http://schemas.openxmlformats.org/officeDocument/2006/relationships/slide" Target="/ppt/slides/slide229.xml" Id="R4c3bc588a7d24ab1" /><Relationship Type="http://schemas.openxmlformats.org/officeDocument/2006/relationships/slide" Target="/ppt/slides/slide230.xml" Id="R47d18eb85485420b" /><Relationship Type="http://schemas.openxmlformats.org/officeDocument/2006/relationships/slide" Target="/ppt/slides/slide231.xml" Id="R9d2b1037017c49fb" /><Relationship Type="http://schemas.openxmlformats.org/officeDocument/2006/relationships/slide" Target="/ppt/slides/slide232.xml" Id="R7872a0e8c7d8436c" /><Relationship Type="http://schemas.openxmlformats.org/officeDocument/2006/relationships/slide" Target="/ppt/slides/slide233.xml" Id="R863fbed50e564005" /><Relationship Type="http://schemas.openxmlformats.org/officeDocument/2006/relationships/slide" Target="/ppt/slides/slide234.xml" Id="R6a41ffbdfde94bb6" /><Relationship Type="http://schemas.openxmlformats.org/officeDocument/2006/relationships/slide" Target="/ppt/slides/slide235.xml" Id="R082c80b3291d4d02" /><Relationship Type="http://schemas.openxmlformats.org/officeDocument/2006/relationships/slide" Target="/ppt/slides/slide236.xml" Id="R794e09186c7648a1" /><Relationship Type="http://schemas.openxmlformats.org/officeDocument/2006/relationships/slide" Target="/ppt/slides/slide237.xml" Id="R0c7a2fb9003b4718" /><Relationship Type="http://schemas.openxmlformats.org/officeDocument/2006/relationships/slide" Target="/ppt/slides/slide238.xml" Id="R86bd3ca9a4fb4d09" /><Relationship Type="http://schemas.openxmlformats.org/officeDocument/2006/relationships/slide" Target="/ppt/slides/slide239.xml" Id="Rca62ee90649e42ad" /><Relationship Type="http://schemas.openxmlformats.org/officeDocument/2006/relationships/slide" Target="/ppt/slides/slide240.xml" Id="R15c056f044c64f7f" /><Relationship Type="http://schemas.openxmlformats.org/officeDocument/2006/relationships/slide" Target="/ppt/slides/slide241.xml" Id="Rafa3d534cfd8453c" /><Relationship Type="http://schemas.openxmlformats.org/officeDocument/2006/relationships/slide" Target="/ppt/slides/slide242.xml" Id="Rd6cf10a256414d13" /><Relationship Type="http://schemas.openxmlformats.org/officeDocument/2006/relationships/slide" Target="/ppt/slides/slide243.xml" Id="R6106c6a541fe431c" /><Relationship Type="http://schemas.openxmlformats.org/officeDocument/2006/relationships/slide" Target="/ppt/slides/slide244.xml" Id="R8b4494f7950d4de0" /><Relationship Type="http://schemas.openxmlformats.org/officeDocument/2006/relationships/slide" Target="/ppt/slides/slide245.xml" Id="R3d1bba1762534659" /><Relationship Type="http://schemas.openxmlformats.org/officeDocument/2006/relationships/slide" Target="/ppt/slides/slide246.xml" Id="Rb035de403c0441f3" /><Relationship Type="http://schemas.openxmlformats.org/officeDocument/2006/relationships/slide" Target="/ppt/slides/slide247.xml" Id="Rbc015d0bcdb34397" /><Relationship Type="http://schemas.openxmlformats.org/officeDocument/2006/relationships/slide" Target="/ppt/slides/slide248.xml" Id="R18f497ba2040430d" /><Relationship Type="http://schemas.openxmlformats.org/officeDocument/2006/relationships/slide" Target="/ppt/slides/slide249.xml" Id="R5e22e48dbf494b8b" /><Relationship Type="http://schemas.openxmlformats.org/officeDocument/2006/relationships/slide" Target="/ppt/slides/slide250.xml" Id="Re0a2277769d84768" /><Relationship Type="http://schemas.openxmlformats.org/officeDocument/2006/relationships/slide" Target="/ppt/slides/slide251.xml" Id="Re7b19afedaf24a69" /><Relationship Type="http://schemas.openxmlformats.org/officeDocument/2006/relationships/slide" Target="/ppt/slides/slide252.xml" Id="R39d7b181b4784d84" /><Relationship Type="http://schemas.openxmlformats.org/officeDocument/2006/relationships/slide" Target="/ppt/slides/slide253.xml" Id="R5f8273c65c5b4f4a" /><Relationship Type="http://schemas.openxmlformats.org/officeDocument/2006/relationships/slide" Target="/ppt/slides/slide254.xml" Id="Rb557758c3da94dc8" /><Relationship Type="http://schemas.openxmlformats.org/officeDocument/2006/relationships/slide" Target="/ppt/slides/slide255.xml" Id="Rc77715137c7445b9" /><Relationship Type="http://schemas.openxmlformats.org/officeDocument/2006/relationships/slide" Target="/ppt/slides/slide256.xml" Id="Rcd58989a43574014" /><Relationship Type="http://schemas.openxmlformats.org/officeDocument/2006/relationships/slideMaster" Target="/ppt/slideMasters/slideMaster11.xml" Id="Red91ef130d394e32" /><Relationship Type="http://schemas.openxmlformats.org/officeDocument/2006/relationships/slideMaster" Target="/ppt/slideMasters/slideMaster12.xml" Id="Rd7e9b11f88c04029" /><Relationship Type="http://schemas.openxmlformats.org/officeDocument/2006/relationships/slide" Target="/ppt/slides/slide257.xml" Id="R7e311f84eaad46d2" /><Relationship Type="http://schemas.openxmlformats.org/officeDocument/2006/relationships/slide" Target="/ppt/slides/slide258.xml" Id="R161202cfae974725" /><Relationship Type="http://schemas.openxmlformats.org/officeDocument/2006/relationships/slide" Target="/ppt/slides/slide259.xml" Id="R71d09d935a7748d5" /><Relationship Type="http://schemas.openxmlformats.org/officeDocument/2006/relationships/slide" Target="/ppt/slides/slide260.xml" Id="Rb5f3cabd305a4b6b" /><Relationship Type="http://schemas.openxmlformats.org/officeDocument/2006/relationships/slide" Target="/ppt/slides/slide261.xml" Id="R9432e00bb10e4053" /><Relationship Type="http://schemas.openxmlformats.org/officeDocument/2006/relationships/slide" Target="/ppt/slides/slide262.xml" Id="Rf33dbfdeba9f43c1" /><Relationship Type="http://schemas.openxmlformats.org/officeDocument/2006/relationships/slide" Target="/ppt/slides/slide263.xml" Id="R5b721d3a671844f9" /><Relationship Type="http://schemas.openxmlformats.org/officeDocument/2006/relationships/slide" Target="/ppt/slides/slide264.xml" Id="R62b6752de7e64544" /><Relationship Type="http://schemas.openxmlformats.org/officeDocument/2006/relationships/slide" Target="/ppt/slides/slide265.xml" Id="Rfe642567d6284b02" /><Relationship Type="http://schemas.openxmlformats.org/officeDocument/2006/relationships/slide" Target="/ppt/slides/slide266.xml" Id="Rdb1cf176e5314758" /><Relationship Type="http://schemas.openxmlformats.org/officeDocument/2006/relationships/slide" Target="/ppt/slides/slide267.xml" Id="Rcf24df28ccf14537" /><Relationship Type="http://schemas.openxmlformats.org/officeDocument/2006/relationships/slide" Target="/ppt/slides/slide268.xml" Id="Rac350c404d784f0e" /><Relationship Type="http://schemas.openxmlformats.org/officeDocument/2006/relationships/slide" Target="/ppt/slides/slide269.xml" Id="R2bae02b3bd164317" /><Relationship Type="http://schemas.openxmlformats.org/officeDocument/2006/relationships/slide" Target="/ppt/slides/slide270.xml" Id="R7689f561c6954a3d" /><Relationship Type="http://schemas.openxmlformats.org/officeDocument/2006/relationships/slide" Target="/ppt/slides/slide271.xml" Id="R565edc4f96364c6b" /><Relationship Type="http://schemas.openxmlformats.org/officeDocument/2006/relationships/slide" Target="/ppt/slides/slide272.xml" Id="R98abb94cb81a4b7f" /><Relationship Type="http://schemas.openxmlformats.org/officeDocument/2006/relationships/slide" Target="/ppt/slides/slide273.xml" Id="Rb574837dbff34bf7" /><Relationship Type="http://schemas.openxmlformats.org/officeDocument/2006/relationships/slide" Target="/ppt/slides/slide274.xml" Id="Rb54c96cb0bc14cb5" /><Relationship Type="http://schemas.openxmlformats.org/officeDocument/2006/relationships/slide" Target="/ppt/slides/slide275.xml" Id="Rdd248a78c9ea4d39" /><Relationship Type="http://schemas.openxmlformats.org/officeDocument/2006/relationships/slide" Target="/ppt/slides/slide276.xml" Id="Rffa2153e0694456f" /><Relationship Type="http://schemas.openxmlformats.org/officeDocument/2006/relationships/slide" Target="/ppt/slides/slide277.xml" Id="Rd9d04b9393e94219" /><Relationship Type="http://schemas.openxmlformats.org/officeDocument/2006/relationships/slide" Target="/ppt/slides/slide278.xml" Id="R34483eaab7254284" /><Relationship Type="http://schemas.openxmlformats.org/officeDocument/2006/relationships/slide" Target="/ppt/slides/slide279.xml" Id="R129b5a6007c04604" /><Relationship Type="http://schemas.openxmlformats.org/officeDocument/2006/relationships/slide" Target="/ppt/slides/slide280.xml" Id="Rc31f9a0374c74132" /><Relationship Type="http://schemas.openxmlformats.org/officeDocument/2006/relationships/slide" Target="/ppt/slides/slide281.xml" Id="R27fccf8295984abf" /><Relationship Type="http://schemas.openxmlformats.org/officeDocument/2006/relationships/slide" Target="/ppt/slides/slide282.xml" Id="Rc4da5c21a7a84230" /><Relationship Type="http://schemas.openxmlformats.org/officeDocument/2006/relationships/slide" Target="/ppt/slides/slide283.xml" Id="Rd8a6c06a5b474fbd" /><Relationship Type="http://schemas.openxmlformats.org/officeDocument/2006/relationships/slide" Target="/ppt/slides/slide284.xml" Id="Rccaf0b34edef448f" /><Relationship Type="http://schemas.openxmlformats.org/officeDocument/2006/relationships/slide" Target="/ppt/slides/slide285.xml" Id="Ra2c5117ba10b40cc" /><Relationship Type="http://schemas.openxmlformats.org/officeDocument/2006/relationships/slide" Target="/ppt/slides/slide286.xml" Id="R89ee8773f2c2457e" /><Relationship Type="http://schemas.openxmlformats.org/officeDocument/2006/relationships/slide" Target="/ppt/slides/slide287.xml" Id="Rdf22f317404a4e70" /><Relationship Type="http://schemas.openxmlformats.org/officeDocument/2006/relationships/slide" Target="/ppt/slides/slide288.xml" Id="Rba1ecd1fd35e4330" /><Relationship Type="http://schemas.openxmlformats.org/officeDocument/2006/relationships/slide" Target="/ppt/slides/slide289.xml" Id="Rfd8c779ac93e47b0" /><Relationship Type="http://schemas.openxmlformats.org/officeDocument/2006/relationships/slide" Target="/ppt/slides/slide290.xml" Id="R8c15f01739aa40bc" /><Relationship Type="http://schemas.openxmlformats.org/officeDocument/2006/relationships/slide" Target="/ppt/slides/slide291.xml" Id="Rfdbf916341fa4de7" /><Relationship Type="http://schemas.openxmlformats.org/officeDocument/2006/relationships/slide" Target="/ppt/slides/slide292.xml" Id="R88c7987f3b6146cc" /><Relationship Type="http://schemas.openxmlformats.org/officeDocument/2006/relationships/slide" Target="/ppt/slides/slide293.xml" Id="R1014d97b2bca4e54" /><Relationship Type="http://schemas.openxmlformats.org/officeDocument/2006/relationships/slide" Target="/ppt/slides/slide294.xml" Id="Ra7c5d02c5e654666" /><Relationship Type="http://schemas.openxmlformats.org/officeDocument/2006/relationships/slide" Target="/ppt/slides/slide295.xml" Id="R40d7feac64df436c" /><Relationship Type="http://schemas.openxmlformats.org/officeDocument/2006/relationships/slide" Target="/ppt/slides/slide296.xml" Id="R35318626fee74ceb" /><Relationship Type="http://schemas.openxmlformats.org/officeDocument/2006/relationships/slide" Target="/ppt/slides/slide297.xml" Id="R36f41bd5941443ed" /><Relationship Type="http://schemas.openxmlformats.org/officeDocument/2006/relationships/slide" Target="/ppt/slides/slide298.xml" Id="Rf6f6d720d89943e7" /><Relationship Type="http://schemas.openxmlformats.org/officeDocument/2006/relationships/slide" Target="/ppt/slides/slide299.xml" Id="R8fe0a18ff75d404b" /><Relationship Type="http://schemas.openxmlformats.org/officeDocument/2006/relationships/slide" Target="/ppt/slides/slide300.xml" Id="Rd9dbae8b937747fd" /><Relationship Type="http://schemas.openxmlformats.org/officeDocument/2006/relationships/slide" Target="/ppt/slides/slide301.xml" Id="Rfc7a13d2a1e04716" /><Relationship Type="http://schemas.openxmlformats.org/officeDocument/2006/relationships/slide" Target="/ppt/slides/slide302.xml" Id="Rf74bfacaa891445a" /><Relationship Type="http://schemas.openxmlformats.org/officeDocument/2006/relationships/slide" Target="/ppt/slides/slide303.xml" Id="Raf32e5115d3f4d07" /><Relationship Type="http://schemas.openxmlformats.org/officeDocument/2006/relationships/slide" Target="/ppt/slides/slide304.xml" Id="R886c30d4f1b04b92" /><Relationship Type="http://schemas.openxmlformats.org/officeDocument/2006/relationships/slide" Target="/ppt/slides/slide305.xml" Id="R3d7dbbb79b02409b" /><Relationship Type="http://schemas.openxmlformats.org/officeDocument/2006/relationships/slide" Target="/ppt/slides/slide306.xml" Id="Recc39b50b22f4f60" /><Relationship Type="http://schemas.openxmlformats.org/officeDocument/2006/relationships/slide" Target="/ppt/slides/slide307.xml" Id="R4be159beb01c4455" /><Relationship Type="http://schemas.openxmlformats.org/officeDocument/2006/relationships/slide" Target="/ppt/slides/slide308.xml" Id="R88f7e89f1e8541a6" /><Relationship Type="http://schemas.openxmlformats.org/officeDocument/2006/relationships/slide" Target="/ppt/slides/slide309.xml" Id="R30829471a275491d" /><Relationship Type="http://schemas.openxmlformats.org/officeDocument/2006/relationships/slide" Target="/ppt/slides/slide310.xml" Id="R38a1dc84f8904d80" /><Relationship Type="http://schemas.openxmlformats.org/officeDocument/2006/relationships/slide" Target="/ppt/slides/slide311.xml" Id="R34d426d5df294313" /><Relationship Type="http://schemas.openxmlformats.org/officeDocument/2006/relationships/slide" Target="/ppt/slides/slide312.xml" Id="R71945c75d66d4e68" /><Relationship Type="http://schemas.openxmlformats.org/officeDocument/2006/relationships/slide" Target="/ppt/slides/slide313.xml" Id="R2ac2d612a7ce49f1" /><Relationship Type="http://schemas.openxmlformats.org/officeDocument/2006/relationships/slide" Target="/ppt/slides/slide314.xml" Id="R5376722896aa480d" /><Relationship Type="http://schemas.openxmlformats.org/officeDocument/2006/relationships/slide" Target="/ppt/slides/slide315.xml" Id="R3381950e3bad49aa" /><Relationship Type="http://schemas.openxmlformats.org/officeDocument/2006/relationships/slide" Target="/ppt/slides/slide316.xml" Id="R59f29976062d4273" /></Relationships>
</file>

<file path=ppt/drawings/_rels/vmldrawing.vml.rels>&#65279;<?xml version="1.0" encoding="utf-8"?><Relationships xmlns="http://schemas.openxmlformats.org/package/2006/relationships"><Relationship Type="http://schemas.openxmlformats.org/officeDocument/2006/relationships/image" Target="/ppt/media/image59.png" Id="R7fd68117694442aa" /></Relationships>
</file>

<file path=ppt/handoutMasters/_rels/handoutMaster1.xml.rels>&#65279;<?xml version="1.0" encoding="utf-8"?><Relationships xmlns="http://schemas.openxmlformats.org/package/2006/relationships"><Relationship Type="http://schemas.openxmlformats.org/officeDocument/2006/relationships/theme" Target="/ppt/handoutMasters/theme/theme1.xml" Id="Rc138decbc73c40fc"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2E42AC-03F5-46EF-A1D2-DD61C8374439}" type="datetimeFigureOut">
              <a:rPr lang="en-US"/>
              <a:pPr/>
              <a:t>24-Jan-25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Dr Komarasamy G </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95BC91-7B8D-45A0-9746-B8EB680FFFBC}" type="slidenum">
              <a:rPr lang="en-US"/>
              <a:pPr/>
              <a:t>‹#›</a:t>
            </a:fld>
            <a:endParaRPr lang="en-US"/>
          </a:p>
        </p:txBody>
      </p:sp>
    </p:spTree>
  </p:cSld>
  <p:clrMap bg1="lt1" tx1="dk1" bg2="lt2" tx2="dk2" accent1="accent1" accent2="accent2" accent3="accent3" accent4="accent4" accent5="accent5" accent6="accent6" hlink="hlink" folHlink="folHlink"/>
  <p:hf hdr="0" dt="0"/>
</p:handoutMaster>
</file>

<file path=ppt/handoutMasters/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notesMasters/_rels/notesMaster1.xml.rels>&#65279;<?xml version="1.0" encoding="utf-8"?><Relationships xmlns="http://schemas.openxmlformats.org/package/2006/relationships"><Relationship Type="http://schemas.openxmlformats.org/officeDocument/2006/relationships/theme" Target="/ppt/notesMasters/theme/theme2.xml" Id="R211e5ad818d4442b"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6FE275-A2F4-47BE-BF64-2188A1178E48}" type="datetimeFigureOut">
              <a:rPr lang="en-US"/>
              <a:pPr/>
              <a:t>24-Jan-25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Dr Komarasamy G </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AF9DC3-3B45-4498-A69F-89DE79C6E2AF}" type="slidenum">
              <a:rPr lang="en-US"/>
              <a:pPr/>
              <a:t>‹#›</a:t>
            </a:fld>
            <a:endParaRPr 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notesSlides/_rels/notesSlide1.xml.rels>&#65279;<?xml version="1.0" encoding="utf-8"?><Relationships xmlns="http://schemas.openxmlformats.org/package/2006/relationships"><Relationship Type="http://schemas.openxmlformats.org/officeDocument/2006/relationships/slide" Target="/ppt/slides/slide5.xml" Id="Rd01af7c40842410d" /><Relationship Type="http://schemas.openxmlformats.org/officeDocument/2006/relationships/notesMaster" Target="/ppt/notesMasters/notesMaster1.xml" Id="R62934dc6a9514808" /></Relationships>
</file>

<file path=ppt/notesSlides/_rels/notesSlide10.xml.rels>&#65279;<?xml version="1.0" encoding="utf-8"?><Relationships xmlns="http://schemas.openxmlformats.org/package/2006/relationships"><Relationship Type="http://schemas.openxmlformats.org/officeDocument/2006/relationships/slide" Target="/ppt/slides/slide14.xml" Id="R623ad0c35dd544d4" /><Relationship Type="http://schemas.openxmlformats.org/officeDocument/2006/relationships/notesMaster" Target="/ppt/notesMasters/notesMaster1.xml" Id="R0e41cb55ce3041b1" /></Relationships>
</file>

<file path=ppt/notesSlides/_rels/notesSlide100.xml.rels>&#65279;<?xml version="1.0" encoding="utf-8"?><Relationships xmlns="http://schemas.openxmlformats.org/package/2006/relationships"><Relationship Type="http://schemas.openxmlformats.org/officeDocument/2006/relationships/slide" Target="/ppt/slides/slide136.xml" Id="Rfdd6ff3cab7e4ca1" /><Relationship Type="http://schemas.openxmlformats.org/officeDocument/2006/relationships/notesMaster" Target="/ppt/notesMasters/notesMaster1.xml" Id="R6bab6ae874694b13" /></Relationships>
</file>

<file path=ppt/notesSlides/_rels/notesSlide101.xml.rels>&#65279;<?xml version="1.0" encoding="utf-8"?><Relationships xmlns="http://schemas.openxmlformats.org/package/2006/relationships"><Relationship Type="http://schemas.openxmlformats.org/officeDocument/2006/relationships/slide" Target="/ppt/slides/slide137.xml" Id="Ree8b4fbeffd84c41" /><Relationship Type="http://schemas.openxmlformats.org/officeDocument/2006/relationships/notesMaster" Target="/ppt/notesMasters/notesMaster1.xml" Id="Rc851481779784d75" /></Relationships>
</file>

<file path=ppt/notesSlides/_rels/notesSlide102.xml.rels>&#65279;<?xml version="1.0" encoding="utf-8"?><Relationships xmlns="http://schemas.openxmlformats.org/package/2006/relationships"><Relationship Type="http://schemas.openxmlformats.org/officeDocument/2006/relationships/slide" Target="/ppt/slides/slide138.xml" Id="Rf7a3553de0464f2c" /><Relationship Type="http://schemas.openxmlformats.org/officeDocument/2006/relationships/notesMaster" Target="/ppt/notesMasters/notesMaster1.xml" Id="R9ca9625b752a408e" /></Relationships>
</file>

<file path=ppt/notesSlides/_rels/notesSlide103.xml.rels>&#65279;<?xml version="1.0" encoding="utf-8"?><Relationships xmlns="http://schemas.openxmlformats.org/package/2006/relationships"><Relationship Type="http://schemas.openxmlformats.org/officeDocument/2006/relationships/slide" Target="/ppt/slides/slide139.xml" Id="R53745107ab304407" /><Relationship Type="http://schemas.openxmlformats.org/officeDocument/2006/relationships/notesMaster" Target="/ppt/notesMasters/notesMaster1.xml" Id="R541f7dbf0ec14675" /></Relationships>
</file>

<file path=ppt/notesSlides/_rels/notesSlide104.xml.rels>&#65279;<?xml version="1.0" encoding="utf-8"?><Relationships xmlns="http://schemas.openxmlformats.org/package/2006/relationships"><Relationship Type="http://schemas.openxmlformats.org/officeDocument/2006/relationships/slide" Target="/ppt/slides/slide140.xml" Id="Rc6d1638b997c446b" /><Relationship Type="http://schemas.openxmlformats.org/officeDocument/2006/relationships/notesMaster" Target="/ppt/notesMasters/notesMaster1.xml" Id="R63437d512b4a4eb6" /></Relationships>
</file>

<file path=ppt/notesSlides/_rels/notesSlide105.xml.rels>&#65279;<?xml version="1.0" encoding="utf-8"?><Relationships xmlns="http://schemas.openxmlformats.org/package/2006/relationships"><Relationship Type="http://schemas.openxmlformats.org/officeDocument/2006/relationships/slide" Target="/ppt/slides/slide141.xml" Id="R5c0ab37e6b104569" /><Relationship Type="http://schemas.openxmlformats.org/officeDocument/2006/relationships/notesMaster" Target="/ppt/notesMasters/notesMaster1.xml" Id="Ra175aa461df44e36" /></Relationships>
</file>

<file path=ppt/notesSlides/_rels/notesSlide106.xml.rels>&#65279;<?xml version="1.0" encoding="utf-8"?><Relationships xmlns="http://schemas.openxmlformats.org/package/2006/relationships"><Relationship Type="http://schemas.openxmlformats.org/officeDocument/2006/relationships/slide" Target="/ppt/slides/slide142.xml" Id="R2808f0072ec746c0" /><Relationship Type="http://schemas.openxmlformats.org/officeDocument/2006/relationships/notesMaster" Target="/ppt/notesMasters/notesMaster1.xml" Id="Re4590c8dceb0402a" /></Relationships>
</file>

<file path=ppt/notesSlides/_rels/notesSlide107.xml.rels>&#65279;<?xml version="1.0" encoding="utf-8"?><Relationships xmlns="http://schemas.openxmlformats.org/package/2006/relationships"><Relationship Type="http://schemas.openxmlformats.org/officeDocument/2006/relationships/slide" Target="/ppt/slides/slide143.xml" Id="Rb4c7017295514262" /><Relationship Type="http://schemas.openxmlformats.org/officeDocument/2006/relationships/notesMaster" Target="/ppt/notesMasters/notesMaster1.xml" Id="R4164184999b64118" /></Relationships>
</file>

<file path=ppt/notesSlides/_rels/notesSlide108.xml.rels>&#65279;<?xml version="1.0" encoding="utf-8"?><Relationships xmlns="http://schemas.openxmlformats.org/package/2006/relationships"><Relationship Type="http://schemas.openxmlformats.org/officeDocument/2006/relationships/slide" Target="/ppt/slides/slide144.xml" Id="R0c3fb518ee1b4dab" /><Relationship Type="http://schemas.openxmlformats.org/officeDocument/2006/relationships/notesMaster" Target="/ppt/notesMasters/notesMaster1.xml" Id="Rafc4c3eb20604375" /></Relationships>
</file>

<file path=ppt/notesSlides/_rels/notesSlide109.xml.rels>&#65279;<?xml version="1.0" encoding="utf-8"?><Relationships xmlns="http://schemas.openxmlformats.org/package/2006/relationships"><Relationship Type="http://schemas.openxmlformats.org/officeDocument/2006/relationships/slide" Target="/ppt/slides/slide145.xml" Id="R23ef6269c6e34735" /><Relationship Type="http://schemas.openxmlformats.org/officeDocument/2006/relationships/notesMaster" Target="/ppt/notesMasters/notesMaster1.xml" Id="Rd4dfb3c749b648ae" /></Relationships>
</file>

<file path=ppt/notesSlides/_rels/notesSlide11.xml.rels>&#65279;<?xml version="1.0" encoding="utf-8"?><Relationships xmlns="http://schemas.openxmlformats.org/package/2006/relationships"><Relationship Type="http://schemas.openxmlformats.org/officeDocument/2006/relationships/slide" Target="/ppt/slides/slide15.xml" Id="Rdb7b790774c647d0" /><Relationship Type="http://schemas.openxmlformats.org/officeDocument/2006/relationships/notesMaster" Target="/ppt/notesMasters/notesMaster1.xml" Id="Raa0b2803c92746a3" /></Relationships>
</file>

<file path=ppt/notesSlides/_rels/notesSlide110.xml.rels>&#65279;<?xml version="1.0" encoding="utf-8"?><Relationships xmlns="http://schemas.openxmlformats.org/package/2006/relationships"><Relationship Type="http://schemas.openxmlformats.org/officeDocument/2006/relationships/slide" Target="/ppt/slides/slide146.xml" Id="R6858a00b57be4b5d" /><Relationship Type="http://schemas.openxmlformats.org/officeDocument/2006/relationships/notesMaster" Target="/ppt/notesMasters/notesMaster1.xml" Id="R324ebe44f34b4ed1" /></Relationships>
</file>

<file path=ppt/notesSlides/_rels/notesSlide111.xml.rels>&#65279;<?xml version="1.0" encoding="utf-8"?><Relationships xmlns="http://schemas.openxmlformats.org/package/2006/relationships"><Relationship Type="http://schemas.openxmlformats.org/officeDocument/2006/relationships/slide" Target="/ppt/slides/slide147.xml" Id="Rf1f86e4ac86b4265" /><Relationship Type="http://schemas.openxmlformats.org/officeDocument/2006/relationships/notesMaster" Target="/ppt/notesMasters/notesMaster1.xml" Id="Rb5535b942d234f5a" /></Relationships>
</file>

<file path=ppt/notesSlides/_rels/notesSlide112.xml.rels>&#65279;<?xml version="1.0" encoding="utf-8"?><Relationships xmlns="http://schemas.openxmlformats.org/package/2006/relationships"><Relationship Type="http://schemas.openxmlformats.org/officeDocument/2006/relationships/slide" Target="/ppt/slides/slide148.xml" Id="Ra2762fb1bbea4ad6" /><Relationship Type="http://schemas.openxmlformats.org/officeDocument/2006/relationships/notesMaster" Target="/ppt/notesMasters/notesMaster1.xml" Id="R087041ada27b49c9" /></Relationships>
</file>

<file path=ppt/notesSlides/_rels/notesSlide113.xml.rels>&#65279;<?xml version="1.0" encoding="utf-8"?><Relationships xmlns="http://schemas.openxmlformats.org/package/2006/relationships"><Relationship Type="http://schemas.openxmlformats.org/officeDocument/2006/relationships/slide" Target="/ppt/slides/slide149.xml" Id="Rcaf22034c815415e" /><Relationship Type="http://schemas.openxmlformats.org/officeDocument/2006/relationships/notesMaster" Target="/ppt/notesMasters/notesMaster1.xml" Id="R48d464987a7a439a" /></Relationships>
</file>

<file path=ppt/notesSlides/_rels/notesSlide114.xml.rels>&#65279;<?xml version="1.0" encoding="utf-8"?><Relationships xmlns="http://schemas.openxmlformats.org/package/2006/relationships"><Relationship Type="http://schemas.openxmlformats.org/officeDocument/2006/relationships/slide" Target="/ppt/slides/slide150.xml" Id="Rd15b1f5ebc2448d8" /><Relationship Type="http://schemas.openxmlformats.org/officeDocument/2006/relationships/notesMaster" Target="/ppt/notesMasters/notesMaster1.xml" Id="R1d3e61d42a204a96" /></Relationships>
</file>

<file path=ppt/notesSlides/_rels/notesSlide115.xml.rels>&#65279;<?xml version="1.0" encoding="utf-8"?><Relationships xmlns="http://schemas.openxmlformats.org/package/2006/relationships"><Relationship Type="http://schemas.openxmlformats.org/officeDocument/2006/relationships/slide" Target="/ppt/slides/slide151.xml" Id="R3e8c7bfdcf7d40f0" /><Relationship Type="http://schemas.openxmlformats.org/officeDocument/2006/relationships/notesMaster" Target="/ppt/notesMasters/notesMaster1.xml" Id="Ra5781886426044dd" /></Relationships>
</file>

<file path=ppt/notesSlides/_rels/notesSlide116.xml.rels>&#65279;<?xml version="1.0" encoding="utf-8"?><Relationships xmlns="http://schemas.openxmlformats.org/package/2006/relationships"><Relationship Type="http://schemas.openxmlformats.org/officeDocument/2006/relationships/slide" Target="/ppt/slides/slide152.xml" Id="R32e12f9ece40447d" /><Relationship Type="http://schemas.openxmlformats.org/officeDocument/2006/relationships/notesMaster" Target="/ppt/notesMasters/notesMaster1.xml" Id="Rb7840eb68bfc4279" /></Relationships>
</file>

<file path=ppt/notesSlides/_rels/notesSlide117.xml.rels>&#65279;<?xml version="1.0" encoding="utf-8"?><Relationships xmlns="http://schemas.openxmlformats.org/package/2006/relationships"><Relationship Type="http://schemas.openxmlformats.org/officeDocument/2006/relationships/slide" Target="/ppt/slides/slide153.xml" Id="R1554b27ac5f14143" /><Relationship Type="http://schemas.openxmlformats.org/officeDocument/2006/relationships/notesMaster" Target="/ppt/notesMasters/notesMaster1.xml" Id="R71bb50e7a25b4217" /></Relationships>
</file>

<file path=ppt/notesSlides/_rels/notesSlide118.xml.rels>&#65279;<?xml version="1.0" encoding="utf-8"?><Relationships xmlns="http://schemas.openxmlformats.org/package/2006/relationships"><Relationship Type="http://schemas.openxmlformats.org/officeDocument/2006/relationships/slide" Target="/ppt/slides/slide154.xml" Id="R0d48e1f7f7324698" /><Relationship Type="http://schemas.openxmlformats.org/officeDocument/2006/relationships/notesMaster" Target="/ppt/notesMasters/notesMaster1.xml" Id="R3c8ad2ce743744eb" /></Relationships>
</file>

<file path=ppt/notesSlides/_rels/notesSlide119.xml.rels>&#65279;<?xml version="1.0" encoding="utf-8"?><Relationships xmlns="http://schemas.openxmlformats.org/package/2006/relationships"><Relationship Type="http://schemas.openxmlformats.org/officeDocument/2006/relationships/slide" Target="/ppt/slides/slide155.xml" Id="R495fdaea2049456e" /><Relationship Type="http://schemas.openxmlformats.org/officeDocument/2006/relationships/notesMaster" Target="/ppt/notesMasters/notesMaster1.xml" Id="Rb933aad1eb0f4509" /></Relationships>
</file>

<file path=ppt/notesSlides/_rels/notesSlide12.xml.rels>&#65279;<?xml version="1.0" encoding="utf-8"?><Relationships xmlns="http://schemas.openxmlformats.org/package/2006/relationships"><Relationship Type="http://schemas.openxmlformats.org/officeDocument/2006/relationships/slide" Target="/ppt/slides/slide16.xml" Id="R3bbaadcad29f4951" /><Relationship Type="http://schemas.openxmlformats.org/officeDocument/2006/relationships/notesMaster" Target="/ppt/notesMasters/notesMaster1.xml" Id="R50826993a1a847e1" /></Relationships>
</file>

<file path=ppt/notesSlides/_rels/notesSlide120.xml.rels>&#65279;<?xml version="1.0" encoding="utf-8"?><Relationships xmlns="http://schemas.openxmlformats.org/package/2006/relationships"><Relationship Type="http://schemas.openxmlformats.org/officeDocument/2006/relationships/slide" Target="/ppt/slides/slide156.xml" Id="R7a4d5246854a4dc6" /><Relationship Type="http://schemas.openxmlformats.org/officeDocument/2006/relationships/notesMaster" Target="/ppt/notesMasters/notesMaster1.xml" Id="Ree82cdb1feca451e" /></Relationships>
</file>

<file path=ppt/notesSlides/_rels/notesSlide121.xml.rels>&#65279;<?xml version="1.0" encoding="utf-8"?><Relationships xmlns="http://schemas.openxmlformats.org/package/2006/relationships"><Relationship Type="http://schemas.openxmlformats.org/officeDocument/2006/relationships/slide" Target="/ppt/slides/slide157.xml" Id="Rdba8fd476adc4eb7" /><Relationship Type="http://schemas.openxmlformats.org/officeDocument/2006/relationships/notesMaster" Target="/ppt/notesMasters/notesMaster1.xml" Id="R8a11b1669ecb45bb" /></Relationships>
</file>

<file path=ppt/notesSlides/_rels/notesSlide122.xml.rels>&#65279;<?xml version="1.0" encoding="utf-8"?><Relationships xmlns="http://schemas.openxmlformats.org/package/2006/relationships"><Relationship Type="http://schemas.openxmlformats.org/officeDocument/2006/relationships/slide" Target="/ppt/slides/slide158.xml" Id="R66d0d9c7985146bc" /><Relationship Type="http://schemas.openxmlformats.org/officeDocument/2006/relationships/notesMaster" Target="/ppt/notesMasters/notesMaster1.xml" Id="R0057cf0055754c16" /></Relationships>
</file>

<file path=ppt/notesSlides/_rels/notesSlide123.xml.rels>&#65279;<?xml version="1.0" encoding="utf-8"?><Relationships xmlns="http://schemas.openxmlformats.org/package/2006/relationships"><Relationship Type="http://schemas.openxmlformats.org/officeDocument/2006/relationships/slide" Target="/ppt/slides/slide159.xml" Id="R9fba03b452f04b0c" /><Relationship Type="http://schemas.openxmlformats.org/officeDocument/2006/relationships/notesMaster" Target="/ppt/notesMasters/notesMaster1.xml" Id="Rc31e24850ae34e8b" /></Relationships>
</file>

<file path=ppt/notesSlides/_rels/notesSlide124.xml.rels>&#65279;<?xml version="1.0" encoding="utf-8"?><Relationships xmlns="http://schemas.openxmlformats.org/package/2006/relationships"><Relationship Type="http://schemas.openxmlformats.org/officeDocument/2006/relationships/slide" Target="/ppt/slides/slide160.xml" Id="R00ad8fff22d7486d" /><Relationship Type="http://schemas.openxmlformats.org/officeDocument/2006/relationships/notesMaster" Target="/ppt/notesMasters/notesMaster1.xml" Id="R467bb67c672a459b" /></Relationships>
</file>

<file path=ppt/notesSlides/_rels/notesSlide125.xml.rels>&#65279;<?xml version="1.0" encoding="utf-8"?><Relationships xmlns="http://schemas.openxmlformats.org/package/2006/relationships"><Relationship Type="http://schemas.openxmlformats.org/officeDocument/2006/relationships/slide" Target="/ppt/slides/slide161.xml" Id="R90abe866ab674174" /><Relationship Type="http://schemas.openxmlformats.org/officeDocument/2006/relationships/notesMaster" Target="/ppt/notesMasters/notesMaster1.xml" Id="R77ad9d76dc6c4ca2" /></Relationships>
</file>

<file path=ppt/notesSlides/_rels/notesSlide126.xml.rels>&#65279;<?xml version="1.0" encoding="utf-8"?><Relationships xmlns="http://schemas.openxmlformats.org/package/2006/relationships"><Relationship Type="http://schemas.openxmlformats.org/officeDocument/2006/relationships/slide" Target="/ppt/slides/slide162.xml" Id="Ra8956f31c11c4be3" /><Relationship Type="http://schemas.openxmlformats.org/officeDocument/2006/relationships/notesMaster" Target="/ppt/notesMasters/notesMaster1.xml" Id="R1d1993dafc0141fd" /></Relationships>
</file>

<file path=ppt/notesSlides/_rels/notesSlide127.xml.rels>&#65279;<?xml version="1.0" encoding="utf-8"?><Relationships xmlns="http://schemas.openxmlformats.org/package/2006/relationships"><Relationship Type="http://schemas.openxmlformats.org/officeDocument/2006/relationships/slide" Target="/ppt/slides/slide163.xml" Id="R5a14473ede164424" /><Relationship Type="http://schemas.openxmlformats.org/officeDocument/2006/relationships/notesMaster" Target="/ppt/notesMasters/notesMaster1.xml" Id="Ra5a6d51faf37466a" /></Relationships>
</file>

<file path=ppt/notesSlides/_rels/notesSlide128.xml.rels>&#65279;<?xml version="1.0" encoding="utf-8"?><Relationships xmlns="http://schemas.openxmlformats.org/package/2006/relationships"><Relationship Type="http://schemas.openxmlformats.org/officeDocument/2006/relationships/slide" Target="/ppt/slides/slide164.xml" Id="Rac1616a155ab44a8" /><Relationship Type="http://schemas.openxmlformats.org/officeDocument/2006/relationships/notesMaster" Target="/ppt/notesMasters/notesMaster1.xml" Id="R1ae1e9c05f364d43" /></Relationships>
</file>

<file path=ppt/notesSlides/_rels/notesSlide129.xml.rels>&#65279;<?xml version="1.0" encoding="utf-8"?><Relationships xmlns="http://schemas.openxmlformats.org/package/2006/relationships"><Relationship Type="http://schemas.openxmlformats.org/officeDocument/2006/relationships/slide" Target="/ppt/slides/slide165.xml" Id="R9026fdcb5cb1468c" /><Relationship Type="http://schemas.openxmlformats.org/officeDocument/2006/relationships/notesMaster" Target="/ppt/notesMasters/notesMaster1.xml" Id="R3a1bb32999e040fc" /></Relationships>
</file>

<file path=ppt/notesSlides/_rels/notesSlide13.xml.rels>&#65279;<?xml version="1.0" encoding="utf-8"?><Relationships xmlns="http://schemas.openxmlformats.org/package/2006/relationships"><Relationship Type="http://schemas.openxmlformats.org/officeDocument/2006/relationships/slide" Target="/ppt/slides/slide17.xml" Id="R603591aad6b94b99" /><Relationship Type="http://schemas.openxmlformats.org/officeDocument/2006/relationships/notesMaster" Target="/ppt/notesMasters/notesMaster1.xml" Id="Rd4da99c5e4f34aa5" /></Relationships>
</file>

<file path=ppt/notesSlides/_rels/notesSlide130.xml.rels>&#65279;<?xml version="1.0" encoding="utf-8"?><Relationships xmlns="http://schemas.openxmlformats.org/package/2006/relationships"><Relationship Type="http://schemas.openxmlformats.org/officeDocument/2006/relationships/slide" Target="/ppt/slides/slide168.xml" Id="Rffcefc551e3e4a08" /><Relationship Type="http://schemas.openxmlformats.org/officeDocument/2006/relationships/notesMaster" Target="/ppt/notesMasters/notesMaster1.xml" Id="Rb636c21127cb44c8" /></Relationships>
</file>

<file path=ppt/notesSlides/_rels/notesSlide131.xml.rels>&#65279;<?xml version="1.0" encoding="utf-8"?><Relationships xmlns="http://schemas.openxmlformats.org/package/2006/relationships"><Relationship Type="http://schemas.openxmlformats.org/officeDocument/2006/relationships/slide" Target="/ppt/slides/slide169.xml" Id="R51c8ee4d99364a71" /><Relationship Type="http://schemas.openxmlformats.org/officeDocument/2006/relationships/notesMaster" Target="/ppt/notesMasters/notesMaster1.xml" Id="R7cdf209ab4864ce7" /></Relationships>
</file>

<file path=ppt/notesSlides/_rels/notesSlide132.xml.rels>&#65279;<?xml version="1.0" encoding="utf-8"?><Relationships xmlns="http://schemas.openxmlformats.org/package/2006/relationships"><Relationship Type="http://schemas.openxmlformats.org/officeDocument/2006/relationships/slide" Target="/ppt/slides/slide170.xml" Id="Rdc54895b819c4240" /><Relationship Type="http://schemas.openxmlformats.org/officeDocument/2006/relationships/notesMaster" Target="/ppt/notesMasters/notesMaster1.xml" Id="R3b8c1749a4ae4730" /></Relationships>
</file>

<file path=ppt/notesSlides/_rels/notesSlide133.xml.rels>&#65279;<?xml version="1.0" encoding="utf-8"?><Relationships xmlns="http://schemas.openxmlformats.org/package/2006/relationships"><Relationship Type="http://schemas.openxmlformats.org/officeDocument/2006/relationships/slide" Target="/ppt/slides/slide171.xml" Id="R919915de91dc4e98" /><Relationship Type="http://schemas.openxmlformats.org/officeDocument/2006/relationships/notesMaster" Target="/ppt/notesMasters/notesMaster1.xml" Id="Rf151c33cb9604b6a" /></Relationships>
</file>

<file path=ppt/notesSlides/_rels/notesSlide134.xml.rels>&#65279;<?xml version="1.0" encoding="utf-8"?><Relationships xmlns="http://schemas.openxmlformats.org/package/2006/relationships"><Relationship Type="http://schemas.openxmlformats.org/officeDocument/2006/relationships/slide" Target="/ppt/slides/slide172.xml" Id="R2d490841a68045d6" /><Relationship Type="http://schemas.openxmlformats.org/officeDocument/2006/relationships/notesMaster" Target="/ppt/notesMasters/notesMaster1.xml" Id="Rb9256a5949b44f11" /></Relationships>
</file>

<file path=ppt/notesSlides/_rels/notesSlide135.xml.rels>&#65279;<?xml version="1.0" encoding="utf-8"?><Relationships xmlns="http://schemas.openxmlformats.org/package/2006/relationships"><Relationship Type="http://schemas.openxmlformats.org/officeDocument/2006/relationships/slide" Target="/ppt/slides/slide173.xml" Id="Rbf51aade0f814872" /><Relationship Type="http://schemas.openxmlformats.org/officeDocument/2006/relationships/notesMaster" Target="/ppt/notesMasters/notesMaster1.xml" Id="Rf0018f5638794ad2" /></Relationships>
</file>

<file path=ppt/notesSlides/_rels/notesSlide136.xml.rels>&#65279;<?xml version="1.0" encoding="utf-8"?><Relationships xmlns="http://schemas.openxmlformats.org/package/2006/relationships"><Relationship Type="http://schemas.openxmlformats.org/officeDocument/2006/relationships/slide" Target="/ppt/slides/slide174.xml" Id="R91cb159403ec4bf1" /><Relationship Type="http://schemas.openxmlformats.org/officeDocument/2006/relationships/notesMaster" Target="/ppt/notesMasters/notesMaster1.xml" Id="R765e9422671d4471" /></Relationships>
</file>

<file path=ppt/notesSlides/_rels/notesSlide137.xml.rels>&#65279;<?xml version="1.0" encoding="utf-8"?><Relationships xmlns="http://schemas.openxmlformats.org/package/2006/relationships"><Relationship Type="http://schemas.openxmlformats.org/officeDocument/2006/relationships/slide" Target="/ppt/slides/slide175.xml" Id="R9d78edbfd87a4f23" /><Relationship Type="http://schemas.openxmlformats.org/officeDocument/2006/relationships/notesMaster" Target="/ppt/notesMasters/notesMaster1.xml" Id="Rb9ebb16a356c4628" /></Relationships>
</file>

<file path=ppt/notesSlides/_rels/notesSlide138.xml.rels>&#65279;<?xml version="1.0" encoding="utf-8"?><Relationships xmlns="http://schemas.openxmlformats.org/package/2006/relationships"><Relationship Type="http://schemas.openxmlformats.org/officeDocument/2006/relationships/slide" Target="/ppt/slides/slide176.xml" Id="R3606036d88374674" /><Relationship Type="http://schemas.openxmlformats.org/officeDocument/2006/relationships/notesMaster" Target="/ppt/notesMasters/notesMaster1.xml" Id="R86078eaf9b4c4b56" /></Relationships>
</file>

<file path=ppt/notesSlides/_rels/notesSlide139.xml.rels>&#65279;<?xml version="1.0" encoding="utf-8"?><Relationships xmlns="http://schemas.openxmlformats.org/package/2006/relationships"><Relationship Type="http://schemas.openxmlformats.org/officeDocument/2006/relationships/slide" Target="/ppt/slides/slide177.xml" Id="R8f76f5fca6bc4827" /><Relationship Type="http://schemas.openxmlformats.org/officeDocument/2006/relationships/notesMaster" Target="/ppt/notesMasters/notesMaster1.xml" Id="R4ccdd5b6c2d540ce" /></Relationships>
</file>

<file path=ppt/notesSlides/_rels/notesSlide14.xml.rels>&#65279;<?xml version="1.0" encoding="utf-8"?><Relationships xmlns="http://schemas.openxmlformats.org/package/2006/relationships"><Relationship Type="http://schemas.openxmlformats.org/officeDocument/2006/relationships/slide" Target="/ppt/slides/slide18.xml" Id="R61eec0636ace46e4" /><Relationship Type="http://schemas.openxmlformats.org/officeDocument/2006/relationships/notesMaster" Target="/ppt/notesMasters/notesMaster1.xml" Id="R94633655c0ec4696" /></Relationships>
</file>

<file path=ppt/notesSlides/_rels/notesSlide140.xml.rels>&#65279;<?xml version="1.0" encoding="utf-8"?><Relationships xmlns="http://schemas.openxmlformats.org/package/2006/relationships"><Relationship Type="http://schemas.openxmlformats.org/officeDocument/2006/relationships/slide" Target="/ppt/slides/slide178.xml" Id="R9714988e57564adc" /><Relationship Type="http://schemas.openxmlformats.org/officeDocument/2006/relationships/notesMaster" Target="/ppt/notesMasters/notesMaster1.xml" Id="R1453210f46794a66" /></Relationships>
</file>

<file path=ppt/notesSlides/_rels/notesSlide141.xml.rels>&#65279;<?xml version="1.0" encoding="utf-8"?><Relationships xmlns="http://schemas.openxmlformats.org/package/2006/relationships"><Relationship Type="http://schemas.openxmlformats.org/officeDocument/2006/relationships/slide" Target="/ppt/slides/slide179.xml" Id="R233da4a3f32245ff" /><Relationship Type="http://schemas.openxmlformats.org/officeDocument/2006/relationships/notesMaster" Target="/ppt/notesMasters/notesMaster1.xml" Id="R4a0cbea6c13f4a88" /></Relationships>
</file>

<file path=ppt/notesSlides/_rels/notesSlide142.xml.rels>&#65279;<?xml version="1.0" encoding="utf-8"?><Relationships xmlns="http://schemas.openxmlformats.org/package/2006/relationships"><Relationship Type="http://schemas.openxmlformats.org/officeDocument/2006/relationships/slide" Target="/ppt/slides/slide180.xml" Id="R55cc982141ec4c1d" /><Relationship Type="http://schemas.openxmlformats.org/officeDocument/2006/relationships/notesMaster" Target="/ppt/notesMasters/notesMaster1.xml" Id="Racf643a6872b4341" /></Relationships>
</file>

<file path=ppt/notesSlides/_rels/notesSlide143.xml.rels>&#65279;<?xml version="1.0" encoding="utf-8"?><Relationships xmlns="http://schemas.openxmlformats.org/package/2006/relationships"><Relationship Type="http://schemas.openxmlformats.org/officeDocument/2006/relationships/slide" Target="/ppt/slides/slide181.xml" Id="R6f1849bfd09a44a3" /><Relationship Type="http://schemas.openxmlformats.org/officeDocument/2006/relationships/notesMaster" Target="/ppt/notesMasters/notesMaster1.xml" Id="Rd4a4f18454bc488e" /></Relationships>
</file>

<file path=ppt/notesSlides/_rels/notesSlide144.xml.rels>&#65279;<?xml version="1.0" encoding="utf-8"?><Relationships xmlns="http://schemas.openxmlformats.org/package/2006/relationships"><Relationship Type="http://schemas.openxmlformats.org/officeDocument/2006/relationships/slide" Target="/ppt/slides/slide182.xml" Id="R62b88426aa354d4d" /><Relationship Type="http://schemas.openxmlformats.org/officeDocument/2006/relationships/notesMaster" Target="/ppt/notesMasters/notesMaster1.xml" Id="Rde486c39e4d34ebb" /></Relationships>
</file>

<file path=ppt/notesSlides/_rels/notesSlide145.xml.rels>&#65279;<?xml version="1.0" encoding="utf-8"?><Relationships xmlns="http://schemas.openxmlformats.org/package/2006/relationships"><Relationship Type="http://schemas.openxmlformats.org/officeDocument/2006/relationships/slide" Target="/ppt/slides/slide183.xml" Id="R84307bd2a38842c2" /><Relationship Type="http://schemas.openxmlformats.org/officeDocument/2006/relationships/notesMaster" Target="/ppt/notesMasters/notesMaster1.xml" Id="R5d6a74e502e04043" /></Relationships>
</file>

<file path=ppt/notesSlides/_rels/notesSlide146.xml.rels>&#65279;<?xml version="1.0" encoding="utf-8"?><Relationships xmlns="http://schemas.openxmlformats.org/package/2006/relationships"><Relationship Type="http://schemas.openxmlformats.org/officeDocument/2006/relationships/slide" Target="/ppt/slides/slide184.xml" Id="R792dbc0e52a74652" /><Relationship Type="http://schemas.openxmlformats.org/officeDocument/2006/relationships/notesMaster" Target="/ppt/notesMasters/notesMaster1.xml" Id="R2d5f024d40dc48b8" /></Relationships>
</file>

<file path=ppt/notesSlides/_rels/notesSlide147.xml.rels>&#65279;<?xml version="1.0" encoding="utf-8"?><Relationships xmlns="http://schemas.openxmlformats.org/package/2006/relationships"><Relationship Type="http://schemas.openxmlformats.org/officeDocument/2006/relationships/slide" Target="/ppt/slides/slide185.xml" Id="R2d47dc7236334102" /><Relationship Type="http://schemas.openxmlformats.org/officeDocument/2006/relationships/notesMaster" Target="/ppt/notesMasters/notesMaster1.xml" Id="Ra2f64e19d62345a5" /></Relationships>
</file>

<file path=ppt/notesSlides/_rels/notesSlide148.xml.rels>&#65279;<?xml version="1.0" encoding="utf-8"?><Relationships xmlns="http://schemas.openxmlformats.org/package/2006/relationships"><Relationship Type="http://schemas.openxmlformats.org/officeDocument/2006/relationships/slide" Target="/ppt/slides/slide186.xml" Id="R40c062735150437d" /><Relationship Type="http://schemas.openxmlformats.org/officeDocument/2006/relationships/notesMaster" Target="/ppt/notesMasters/notesMaster1.xml" Id="Ra41924b5e2bc4bda" /></Relationships>
</file>

<file path=ppt/notesSlides/_rels/notesSlide149.xml.rels>&#65279;<?xml version="1.0" encoding="utf-8"?><Relationships xmlns="http://schemas.openxmlformats.org/package/2006/relationships"><Relationship Type="http://schemas.openxmlformats.org/officeDocument/2006/relationships/slide" Target="/ppt/slides/slide187.xml" Id="R61b86de381d04818" /><Relationship Type="http://schemas.openxmlformats.org/officeDocument/2006/relationships/notesMaster" Target="/ppt/notesMasters/notesMaster1.xml" Id="R65893a33cd444743" /></Relationships>
</file>

<file path=ppt/notesSlides/_rels/notesSlide15.xml.rels>&#65279;<?xml version="1.0" encoding="utf-8"?><Relationships xmlns="http://schemas.openxmlformats.org/package/2006/relationships"><Relationship Type="http://schemas.openxmlformats.org/officeDocument/2006/relationships/slide" Target="/ppt/slides/slide19.xml" Id="R655a5f4ea7bf4462" /><Relationship Type="http://schemas.openxmlformats.org/officeDocument/2006/relationships/notesMaster" Target="/ppt/notesMasters/notesMaster1.xml" Id="R550b229020174422" /></Relationships>
</file>

<file path=ppt/notesSlides/_rels/notesSlide150.xml.rels>&#65279;<?xml version="1.0" encoding="utf-8"?><Relationships xmlns="http://schemas.openxmlformats.org/package/2006/relationships"><Relationship Type="http://schemas.openxmlformats.org/officeDocument/2006/relationships/slide" Target="/ppt/slides/slide188.xml" Id="R7099481f27544088" /><Relationship Type="http://schemas.openxmlformats.org/officeDocument/2006/relationships/notesMaster" Target="/ppt/notesMasters/notesMaster1.xml" Id="R5b82377ceeb54521" /></Relationships>
</file>

<file path=ppt/notesSlides/_rels/notesSlide151.xml.rels>&#65279;<?xml version="1.0" encoding="utf-8"?><Relationships xmlns="http://schemas.openxmlformats.org/package/2006/relationships"><Relationship Type="http://schemas.openxmlformats.org/officeDocument/2006/relationships/slide" Target="/ppt/slides/slide189.xml" Id="R7135f16f0fa446ac" /><Relationship Type="http://schemas.openxmlformats.org/officeDocument/2006/relationships/notesMaster" Target="/ppt/notesMasters/notesMaster1.xml" Id="R41db2a0fad764a81" /></Relationships>
</file>

<file path=ppt/notesSlides/_rels/notesSlide152.xml.rels>&#65279;<?xml version="1.0" encoding="utf-8"?><Relationships xmlns="http://schemas.openxmlformats.org/package/2006/relationships"><Relationship Type="http://schemas.openxmlformats.org/officeDocument/2006/relationships/slide" Target="/ppt/slides/slide190.xml" Id="Rb50738b44d884de2" /><Relationship Type="http://schemas.openxmlformats.org/officeDocument/2006/relationships/notesMaster" Target="/ppt/notesMasters/notesMaster1.xml" Id="R57d104c97a584514" /></Relationships>
</file>

<file path=ppt/notesSlides/_rels/notesSlide153.xml.rels>&#65279;<?xml version="1.0" encoding="utf-8"?><Relationships xmlns="http://schemas.openxmlformats.org/package/2006/relationships"><Relationship Type="http://schemas.openxmlformats.org/officeDocument/2006/relationships/slide" Target="/ppt/slides/slide191.xml" Id="Rf6306b6cbcdb4f81" /><Relationship Type="http://schemas.openxmlformats.org/officeDocument/2006/relationships/notesMaster" Target="/ppt/notesMasters/notesMaster1.xml" Id="R12e8d64da65345aa" /></Relationships>
</file>

<file path=ppt/notesSlides/_rels/notesSlide154.xml.rels>&#65279;<?xml version="1.0" encoding="utf-8"?><Relationships xmlns="http://schemas.openxmlformats.org/package/2006/relationships"><Relationship Type="http://schemas.openxmlformats.org/officeDocument/2006/relationships/slide" Target="/ppt/slides/slide192.xml" Id="R1ba10fead01d406d" /><Relationship Type="http://schemas.openxmlformats.org/officeDocument/2006/relationships/notesMaster" Target="/ppt/notesMasters/notesMaster1.xml" Id="Re7d6f86d57994dbb" /></Relationships>
</file>

<file path=ppt/notesSlides/_rels/notesSlide155.xml.rels>&#65279;<?xml version="1.0" encoding="utf-8"?><Relationships xmlns="http://schemas.openxmlformats.org/package/2006/relationships"><Relationship Type="http://schemas.openxmlformats.org/officeDocument/2006/relationships/slide" Target="/ppt/slides/slide193.xml" Id="R70b6833814c043fd" /><Relationship Type="http://schemas.openxmlformats.org/officeDocument/2006/relationships/notesMaster" Target="/ppt/notesMasters/notesMaster1.xml" Id="R0e6f27e52efb4223" /></Relationships>
</file>

<file path=ppt/notesSlides/_rels/notesSlide156.xml.rels>&#65279;<?xml version="1.0" encoding="utf-8"?><Relationships xmlns="http://schemas.openxmlformats.org/package/2006/relationships"><Relationship Type="http://schemas.openxmlformats.org/officeDocument/2006/relationships/slide" Target="/ppt/slides/slide194.xml" Id="R466a3f6e567d4b03" /><Relationship Type="http://schemas.openxmlformats.org/officeDocument/2006/relationships/notesMaster" Target="/ppt/notesMasters/notesMaster1.xml" Id="R929fe12be8fa415b" /></Relationships>
</file>

<file path=ppt/notesSlides/_rels/notesSlide157.xml.rels>&#65279;<?xml version="1.0" encoding="utf-8"?><Relationships xmlns="http://schemas.openxmlformats.org/package/2006/relationships"><Relationship Type="http://schemas.openxmlformats.org/officeDocument/2006/relationships/slide" Target="/ppt/slides/slide195.xml" Id="Rd972b35eef6243aa" /><Relationship Type="http://schemas.openxmlformats.org/officeDocument/2006/relationships/notesMaster" Target="/ppt/notesMasters/notesMaster1.xml" Id="Ra4d598d16bb94367" /></Relationships>
</file>

<file path=ppt/notesSlides/_rels/notesSlide158.xml.rels>&#65279;<?xml version="1.0" encoding="utf-8"?><Relationships xmlns="http://schemas.openxmlformats.org/package/2006/relationships"><Relationship Type="http://schemas.openxmlformats.org/officeDocument/2006/relationships/slide" Target="/ppt/slides/slide196.xml" Id="R51814a6b185a444f" /><Relationship Type="http://schemas.openxmlformats.org/officeDocument/2006/relationships/notesMaster" Target="/ppt/notesMasters/notesMaster1.xml" Id="Rcfcdca8a8941479d" /></Relationships>
</file>

<file path=ppt/notesSlides/_rels/notesSlide159.xml.rels>&#65279;<?xml version="1.0" encoding="utf-8"?><Relationships xmlns="http://schemas.openxmlformats.org/package/2006/relationships"><Relationship Type="http://schemas.openxmlformats.org/officeDocument/2006/relationships/slide" Target="/ppt/slides/slide197.xml" Id="Rdbcdcb5b82724e2d" /><Relationship Type="http://schemas.openxmlformats.org/officeDocument/2006/relationships/notesMaster" Target="/ppt/notesMasters/notesMaster1.xml" Id="R8bbf7211d20042c5" /></Relationships>
</file>

<file path=ppt/notesSlides/_rels/notesSlide16.xml.rels>&#65279;<?xml version="1.0" encoding="utf-8"?><Relationships xmlns="http://schemas.openxmlformats.org/package/2006/relationships"><Relationship Type="http://schemas.openxmlformats.org/officeDocument/2006/relationships/slide" Target="/ppt/slides/slide21.xml" Id="Rbb0682e7a0f34867" /><Relationship Type="http://schemas.openxmlformats.org/officeDocument/2006/relationships/notesMaster" Target="/ppt/notesMasters/notesMaster1.xml" Id="R23a026bde9f84e76" /></Relationships>
</file>

<file path=ppt/notesSlides/_rels/notesSlide160.xml.rels>&#65279;<?xml version="1.0" encoding="utf-8"?><Relationships xmlns="http://schemas.openxmlformats.org/package/2006/relationships"><Relationship Type="http://schemas.openxmlformats.org/officeDocument/2006/relationships/slide" Target="/ppt/slides/slide198.xml" Id="Rc6d030934d904665" /><Relationship Type="http://schemas.openxmlformats.org/officeDocument/2006/relationships/notesMaster" Target="/ppt/notesMasters/notesMaster1.xml" Id="Rb6ffb3a9d6a348ae" /></Relationships>
</file>

<file path=ppt/notesSlides/_rels/notesSlide161.xml.rels>&#65279;<?xml version="1.0" encoding="utf-8"?><Relationships xmlns="http://schemas.openxmlformats.org/package/2006/relationships"><Relationship Type="http://schemas.openxmlformats.org/officeDocument/2006/relationships/slide" Target="/ppt/slides/slide199.xml" Id="R0d9cbb332b3443c9" /><Relationship Type="http://schemas.openxmlformats.org/officeDocument/2006/relationships/notesMaster" Target="/ppt/notesMasters/notesMaster1.xml" Id="R2f09549c20994922" /></Relationships>
</file>

<file path=ppt/notesSlides/_rels/notesSlide162.xml.rels>&#65279;<?xml version="1.0" encoding="utf-8"?><Relationships xmlns="http://schemas.openxmlformats.org/package/2006/relationships"><Relationship Type="http://schemas.openxmlformats.org/officeDocument/2006/relationships/slide" Target="/ppt/slides/slide200.xml" Id="Rf9a3df6ba8d64578" /><Relationship Type="http://schemas.openxmlformats.org/officeDocument/2006/relationships/notesMaster" Target="/ppt/notesMasters/notesMaster1.xml" Id="Re77689da67b14212" /></Relationships>
</file>

<file path=ppt/notesSlides/_rels/notesSlide163.xml.rels>&#65279;<?xml version="1.0" encoding="utf-8"?><Relationships xmlns="http://schemas.openxmlformats.org/package/2006/relationships"><Relationship Type="http://schemas.openxmlformats.org/officeDocument/2006/relationships/slide" Target="/ppt/slides/slide203.xml" Id="Ra6831f6aeb624966" /><Relationship Type="http://schemas.openxmlformats.org/officeDocument/2006/relationships/notesMaster" Target="/ppt/notesMasters/notesMaster1.xml" Id="R8e1fa6721632421a" /></Relationships>
</file>

<file path=ppt/notesSlides/_rels/notesSlide164.xml.rels>&#65279;<?xml version="1.0" encoding="utf-8"?><Relationships xmlns="http://schemas.openxmlformats.org/package/2006/relationships"><Relationship Type="http://schemas.openxmlformats.org/officeDocument/2006/relationships/slide" Target="/ppt/slides/slide204.xml" Id="R0cb239f8d9c946f3" /><Relationship Type="http://schemas.openxmlformats.org/officeDocument/2006/relationships/notesMaster" Target="/ppt/notesMasters/notesMaster1.xml" Id="R611af34c427d41ce" /></Relationships>
</file>

<file path=ppt/notesSlides/_rels/notesSlide165.xml.rels>&#65279;<?xml version="1.0" encoding="utf-8"?><Relationships xmlns="http://schemas.openxmlformats.org/package/2006/relationships"><Relationship Type="http://schemas.openxmlformats.org/officeDocument/2006/relationships/slide" Target="/ppt/slides/slide205.xml" Id="R1fa9c7d6367e4d77" /><Relationship Type="http://schemas.openxmlformats.org/officeDocument/2006/relationships/notesMaster" Target="/ppt/notesMasters/notesMaster1.xml" Id="R7153a7f3035143f4" /></Relationships>
</file>

<file path=ppt/notesSlides/_rels/notesSlide166.xml.rels>&#65279;<?xml version="1.0" encoding="utf-8"?><Relationships xmlns="http://schemas.openxmlformats.org/package/2006/relationships"><Relationship Type="http://schemas.openxmlformats.org/officeDocument/2006/relationships/slide" Target="/ppt/slides/slide206.xml" Id="R36296e2b1bc44baf" /><Relationship Type="http://schemas.openxmlformats.org/officeDocument/2006/relationships/notesMaster" Target="/ppt/notesMasters/notesMaster1.xml" Id="Refb899c26dc84d4b" /></Relationships>
</file>

<file path=ppt/notesSlides/_rels/notesSlide167.xml.rels>&#65279;<?xml version="1.0" encoding="utf-8"?><Relationships xmlns="http://schemas.openxmlformats.org/package/2006/relationships"><Relationship Type="http://schemas.openxmlformats.org/officeDocument/2006/relationships/slide" Target="/ppt/slides/slide207.xml" Id="R0a7f810ba31d4446" /><Relationship Type="http://schemas.openxmlformats.org/officeDocument/2006/relationships/notesMaster" Target="/ppt/notesMasters/notesMaster1.xml" Id="R5d909dbd3b3a4c55" /></Relationships>
</file>

<file path=ppt/notesSlides/_rels/notesSlide168.xml.rels>&#65279;<?xml version="1.0" encoding="utf-8"?><Relationships xmlns="http://schemas.openxmlformats.org/package/2006/relationships"><Relationship Type="http://schemas.openxmlformats.org/officeDocument/2006/relationships/slide" Target="/ppt/slides/slide208.xml" Id="R2d333be09db649f1" /><Relationship Type="http://schemas.openxmlformats.org/officeDocument/2006/relationships/notesMaster" Target="/ppt/notesMasters/notesMaster1.xml" Id="R1801fee2d4fc48a4" /></Relationships>
</file>

<file path=ppt/notesSlides/_rels/notesSlide169.xml.rels>&#65279;<?xml version="1.0" encoding="utf-8"?><Relationships xmlns="http://schemas.openxmlformats.org/package/2006/relationships"><Relationship Type="http://schemas.openxmlformats.org/officeDocument/2006/relationships/slide" Target="/ppt/slides/slide209.xml" Id="R5636c3a1662d4f01" /><Relationship Type="http://schemas.openxmlformats.org/officeDocument/2006/relationships/notesMaster" Target="/ppt/notesMasters/notesMaster1.xml" Id="R971e25a7393640bb" /></Relationships>
</file>

<file path=ppt/notesSlides/_rels/notesSlide17.xml.rels>&#65279;<?xml version="1.0" encoding="utf-8"?><Relationships xmlns="http://schemas.openxmlformats.org/package/2006/relationships"><Relationship Type="http://schemas.openxmlformats.org/officeDocument/2006/relationships/slide" Target="/ppt/slides/slide30.xml" Id="R6af842f51c244571" /><Relationship Type="http://schemas.openxmlformats.org/officeDocument/2006/relationships/notesMaster" Target="/ppt/notesMasters/notesMaster1.xml" Id="Rb83b7d7d69024267" /></Relationships>
</file>

<file path=ppt/notesSlides/_rels/notesSlide170.xml.rels>&#65279;<?xml version="1.0" encoding="utf-8"?><Relationships xmlns="http://schemas.openxmlformats.org/package/2006/relationships"><Relationship Type="http://schemas.openxmlformats.org/officeDocument/2006/relationships/slide" Target="/ppt/slides/slide210.xml" Id="Rbf0af9d1ae1546f1" /><Relationship Type="http://schemas.openxmlformats.org/officeDocument/2006/relationships/notesMaster" Target="/ppt/notesMasters/notesMaster1.xml" Id="Rab0155d4b6f8404d" /></Relationships>
</file>

<file path=ppt/notesSlides/_rels/notesSlide171.xml.rels>&#65279;<?xml version="1.0" encoding="utf-8"?><Relationships xmlns="http://schemas.openxmlformats.org/package/2006/relationships"><Relationship Type="http://schemas.openxmlformats.org/officeDocument/2006/relationships/slide" Target="/ppt/slides/slide211.xml" Id="R8d8a7184dc19418b" /><Relationship Type="http://schemas.openxmlformats.org/officeDocument/2006/relationships/notesMaster" Target="/ppt/notesMasters/notesMaster1.xml" Id="R8cb0e7013b484f0d" /></Relationships>
</file>

<file path=ppt/notesSlides/_rels/notesSlide172.xml.rels>&#65279;<?xml version="1.0" encoding="utf-8"?><Relationships xmlns="http://schemas.openxmlformats.org/package/2006/relationships"><Relationship Type="http://schemas.openxmlformats.org/officeDocument/2006/relationships/slide" Target="/ppt/slides/slide212.xml" Id="Rd95957b964c94303" /><Relationship Type="http://schemas.openxmlformats.org/officeDocument/2006/relationships/notesMaster" Target="/ppt/notesMasters/notesMaster1.xml" Id="Rc23d8efe8151454e" /></Relationships>
</file>

<file path=ppt/notesSlides/_rels/notesSlide173.xml.rels>&#65279;<?xml version="1.0" encoding="utf-8"?><Relationships xmlns="http://schemas.openxmlformats.org/package/2006/relationships"><Relationship Type="http://schemas.openxmlformats.org/officeDocument/2006/relationships/slide" Target="/ppt/slides/slide213.xml" Id="R463be2582e6e4a7a" /><Relationship Type="http://schemas.openxmlformats.org/officeDocument/2006/relationships/notesMaster" Target="/ppt/notesMasters/notesMaster1.xml" Id="R1267401b702b4791" /></Relationships>
</file>

<file path=ppt/notesSlides/_rels/notesSlide174.xml.rels>&#65279;<?xml version="1.0" encoding="utf-8"?><Relationships xmlns="http://schemas.openxmlformats.org/package/2006/relationships"><Relationship Type="http://schemas.openxmlformats.org/officeDocument/2006/relationships/slide" Target="/ppt/slides/slide214.xml" Id="R6f5dfbb112ce4362" /><Relationship Type="http://schemas.openxmlformats.org/officeDocument/2006/relationships/notesMaster" Target="/ppt/notesMasters/notesMaster1.xml" Id="R188198d9c3154047" /></Relationships>
</file>

<file path=ppt/notesSlides/_rels/notesSlide175.xml.rels>&#65279;<?xml version="1.0" encoding="utf-8"?><Relationships xmlns="http://schemas.openxmlformats.org/package/2006/relationships"><Relationship Type="http://schemas.openxmlformats.org/officeDocument/2006/relationships/slide" Target="/ppt/slides/slide215.xml" Id="R974b2b1d091f415f" /><Relationship Type="http://schemas.openxmlformats.org/officeDocument/2006/relationships/notesMaster" Target="/ppt/notesMasters/notesMaster1.xml" Id="R0526a4fcf74d4898" /></Relationships>
</file>

<file path=ppt/notesSlides/_rels/notesSlide176.xml.rels>&#65279;<?xml version="1.0" encoding="utf-8"?><Relationships xmlns="http://schemas.openxmlformats.org/package/2006/relationships"><Relationship Type="http://schemas.openxmlformats.org/officeDocument/2006/relationships/slide" Target="/ppt/slides/slide216.xml" Id="R86b7dcaa5c794967" /><Relationship Type="http://schemas.openxmlformats.org/officeDocument/2006/relationships/notesMaster" Target="/ppt/notesMasters/notesMaster1.xml" Id="R0bd318bc03314ad6" /></Relationships>
</file>

<file path=ppt/notesSlides/_rels/notesSlide177.xml.rels>&#65279;<?xml version="1.0" encoding="utf-8"?><Relationships xmlns="http://schemas.openxmlformats.org/package/2006/relationships"><Relationship Type="http://schemas.openxmlformats.org/officeDocument/2006/relationships/slide" Target="/ppt/slides/slide217.xml" Id="R91737cd6d5794ba9" /><Relationship Type="http://schemas.openxmlformats.org/officeDocument/2006/relationships/notesMaster" Target="/ppt/notesMasters/notesMaster1.xml" Id="Ra412e0949b9c4911" /></Relationships>
</file>

<file path=ppt/notesSlides/_rels/notesSlide178.xml.rels>&#65279;<?xml version="1.0" encoding="utf-8"?><Relationships xmlns="http://schemas.openxmlformats.org/package/2006/relationships"><Relationship Type="http://schemas.openxmlformats.org/officeDocument/2006/relationships/slide" Target="/ppt/slides/slide218.xml" Id="Red234c439e724bb6" /><Relationship Type="http://schemas.openxmlformats.org/officeDocument/2006/relationships/notesMaster" Target="/ppt/notesMasters/notesMaster1.xml" Id="R2522ad79daa244c4" /></Relationships>
</file>

<file path=ppt/notesSlides/_rels/notesSlide179.xml.rels>&#65279;<?xml version="1.0" encoding="utf-8"?><Relationships xmlns="http://schemas.openxmlformats.org/package/2006/relationships"><Relationship Type="http://schemas.openxmlformats.org/officeDocument/2006/relationships/slide" Target="/ppt/slides/slide219.xml" Id="R9e5adfcc1f6e4b55" /><Relationship Type="http://schemas.openxmlformats.org/officeDocument/2006/relationships/notesMaster" Target="/ppt/notesMasters/notesMaster1.xml" Id="Rc8addf6a34d04eb6" /></Relationships>
</file>

<file path=ppt/notesSlides/_rels/notesSlide18.xml.rels>&#65279;<?xml version="1.0" encoding="utf-8"?><Relationships xmlns="http://schemas.openxmlformats.org/package/2006/relationships"><Relationship Type="http://schemas.openxmlformats.org/officeDocument/2006/relationships/slide" Target="/ppt/slides/slide38.xml" Id="Ra5eef2adc8924edf" /><Relationship Type="http://schemas.openxmlformats.org/officeDocument/2006/relationships/notesMaster" Target="/ppt/notesMasters/notesMaster1.xml" Id="R7a7d096823324fcb" /></Relationships>
</file>

<file path=ppt/notesSlides/_rels/notesSlide180.xml.rels>&#65279;<?xml version="1.0" encoding="utf-8"?><Relationships xmlns="http://schemas.openxmlformats.org/package/2006/relationships"><Relationship Type="http://schemas.openxmlformats.org/officeDocument/2006/relationships/slide" Target="/ppt/slides/slide220.xml" Id="Ref7d29074d3841d8" /><Relationship Type="http://schemas.openxmlformats.org/officeDocument/2006/relationships/notesMaster" Target="/ppt/notesMasters/notesMaster1.xml" Id="Rb13cc82523d64ba3" /></Relationships>
</file>

<file path=ppt/notesSlides/_rels/notesSlide181.xml.rels>&#65279;<?xml version="1.0" encoding="utf-8"?><Relationships xmlns="http://schemas.openxmlformats.org/package/2006/relationships"><Relationship Type="http://schemas.openxmlformats.org/officeDocument/2006/relationships/slide" Target="/ppt/slides/slide221.xml" Id="R7329c883795b4b79" /><Relationship Type="http://schemas.openxmlformats.org/officeDocument/2006/relationships/notesMaster" Target="/ppt/notesMasters/notesMaster1.xml" Id="Ra3152ec0445b4ee2" /></Relationships>
</file>

<file path=ppt/notesSlides/_rels/notesSlide182.xml.rels>&#65279;<?xml version="1.0" encoding="utf-8"?><Relationships xmlns="http://schemas.openxmlformats.org/package/2006/relationships"><Relationship Type="http://schemas.openxmlformats.org/officeDocument/2006/relationships/slide" Target="/ppt/slides/slide222.xml" Id="R94973427d5a64ece" /><Relationship Type="http://schemas.openxmlformats.org/officeDocument/2006/relationships/notesMaster" Target="/ppt/notesMasters/notesMaster1.xml" Id="R9868e126efcc4d80" /></Relationships>
</file>

<file path=ppt/notesSlides/_rels/notesSlide183.xml.rels>&#65279;<?xml version="1.0" encoding="utf-8"?><Relationships xmlns="http://schemas.openxmlformats.org/package/2006/relationships"><Relationship Type="http://schemas.openxmlformats.org/officeDocument/2006/relationships/slide" Target="/ppt/slides/slide223.xml" Id="Rfab8f0d9df5145fc" /><Relationship Type="http://schemas.openxmlformats.org/officeDocument/2006/relationships/notesMaster" Target="/ppt/notesMasters/notesMaster1.xml" Id="R19c5a34a96304311" /></Relationships>
</file>

<file path=ppt/notesSlides/_rels/notesSlide184.xml.rels>&#65279;<?xml version="1.0" encoding="utf-8"?><Relationships xmlns="http://schemas.openxmlformats.org/package/2006/relationships"><Relationship Type="http://schemas.openxmlformats.org/officeDocument/2006/relationships/slide" Target="/ppt/slides/slide224.xml" Id="R3f06e3a88ec54a64" /><Relationship Type="http://schemas.openxmlformats.org/officeDocument/2006/relationships/notesMaster" Target="/ppt/notesMasters/notesMaster1.xml" Id="R7c103eaaea694702" /></Relationships>
</file>

<file path=ppt/notesSlides/_rels/notesSlide185.xml.rels>&#65279;<?xml version="1.0" encoding="utf-8"?><Relationships xmlns="http://schemas.openxmlformats.org/package/2006/relationships"><Relationship Type="http://schemas.openxmlformats.org/officeDocument/2006/relationships/slide" Target="/ppt/slides/slide225.xml" Id="R23a0492710764bfa" /><Relationship Type="http://schemas.openxmlformats.org/officeDocument/2006/relationships/notesMaster" Target="/ppt/notesMasters/notesMaster1.xml" Id="R9fc09f45e9f44c26" /></Relationships>
</file>

<file path=ppt/notesSlides/_rels/notesSlide186.xml.rels>&#65279;<?xml version="1.0" encoding="utf-8"?><Relationships xmlns="http://schemas.openxmlformats.org/package/2006/relationships"><Relationship Type="http://schemas.openxmlformats.org/officeDocument/2006/relationships/slide" Target="/ppt/slides/slide226.xml" Id="Rcd52e7bf67014c59" /><Relationship Type="http://schemas.openxmlformats.org/officeDocument/2006/relationships/notesMaster" Target="/ppt/notesMasters/notesMaster1.xml" Id="R8720a290b71443ff" /></Relationships>
</file>

<file path=ppt/notesSlides/_rels/notesSlide187.xml.rels>&#65279;<?xml version="1.0" encoding="utf-8"?><Relationships xmlns="http://schemas.openxmlformats.org/package/2006/relationships"><Relationship Type="http://schemas.openxmlformats.org/officeDocument/2006/relationships/slide" Target="/ppt/slides/slide227.xml" Id="R378fdb6fa795459d" /><Relationship Type="http://schemas.openxmlformats.org/officeDocument/2006/relationships/notesMaster" Target="/ppt/notesMasters/notesMaster1.xml" Id="R9e28f71628894caa" /></Relationships>
</file>

<file path=ppt/notesSlides/_rels/notesSlide188.xml.rels>&#65279;<?xml version="1.0" encoding="utf-8"?><Relationships xmlns="http://schemas.openxmlformats.org/package/2006/relationships"><Relationship Type="http://schemas.openxmlformats.org/officeDocument/2006/relationships/slide" Target="/ppt/slides/slide228.xml" Id="Rea6498a2966c4932" /><Relationship Type="http://schemas.openxmlformats.org/officeDocument/2006/relationships/notesMaster" Target="/ppt/notesMasters/notesMaster1.xml" Id="Rbc9e1b788bbc4081" /></Relationships>
</file>

<file path=ppt/notesSlides/_rels/notesSlide189.xml.rels>&#65279;<?xml version="1.0" encoding="utf-8"?><Relationships xmlns="http://schemas.openxmlformats.org/package/2006/relationships"><Relationship Type="http://schemas.openxmlformats.org/officeDocument/2006/relationships/slide" Target="/ppt/slides/slide229.xml" Id="Rf5ae49005c24414b" /><Relationship Type="http://schemas.openxmlformats.org/officeDocument/2006/relationships/notesMaster" Target="/ppt/notesMasters/notesMaster1.xml" Id="R2a34955501624657" /></Relationships>
</file>

<file path=ppt/notesSlides/_rels/notesSlide19.xml.rels>&#65279;<?xml version="1.0" encoding="utf-8"?><Relationships xmlns="http://schemas.openxmlformats.org/package/2006/relationships"><Relationship Type="http://schemas.openxmlformats.org/officeDocument/2006/relationships/slide" Target="/ppt/slides/slide47.xml" Id="R33ccfa3d3a2248a9" /><Relationship Type="http://schemas.openxmlformats.org/officeDocument/2006/relationships/notesMaster" Target="/ppt/notesMasters/notesMaster1.xml" Id="Re2070f68c31446eb" /></Relationships>
</file>

<file path=ppt/notesSlides/_rels/notesSlide190.xml.rels>&#65279;<?xml version="1.0" encoding="utf-8"?><Relationships xmlns="http://schemas.openxmlformats.org/package/2006/relationships"><Relationship Type="http://schemas.openxmlformats.org/officeDocument/2006/relationships/slide" Target="/ppt/slides/slide230.xml" Id="Raf9430b0b46c4102" /><Relationship Type="http://schemas.openxmlformats.org/officeDocument/2006/relationships/notesMaster" Target="/ppt/notesMasters/notesMaster1.xml" Id="R5e0643a5674c449c" /></Relationships>
</file>

<file path=ppt/notesSlides/_rels/notesSlide191.xml.rels>&#65279;<?xml version="1.0" encoding="utf-8"?><Relationships xmlns="http://schemas.openxmlformats.org/package/2006/relationships"><Relationship Type="http://schemas.openxmlformats.org/officeDocument/2006/relationships/slide" Target="/ppt/slides/slide231.xml" Id="R3bfcba96604a4171" /><Relationship Type="http://schemas.openxmlformats.org/officeDocument/2006/relationships/notesMaster" Target="/ppt/notesMasters/notesMaster1.xml" Id="R54fa35ddf9cb40b9" /></Relationships>
</file>

<file path=ppt/notesSlides/_rels/notesSlide192.xml.rels>&#65279;<?xml version="1.0" encoding="utf-8"?><Relationships xmlns="http://schemas.openxmlformats.org/package/2006/relationships"><Relationship Type="http://schemas.openxmlformats.org/officeDocument/2006/relationships/slide" Target="/ppt/slides/slide232.xml" Id="Rb9fe6610ab9e4da3" /><Relationship Type="http://schemas.openxmlformats.org/officeDocument/2006/relationships/notesMaster" Target="/ppt/notesMasters/notesMaster1.xml" Id="R2522b1e42cea4fc9" /></Relationships>
</file>

<file path=ppt/notesSlides/_rels/notesSlide193.xml.rels>&#65279;<?xml version="1.0" encoding="utf-8"?><Relationships xmlns="http://schemas.openxmlformats.org/package/2006/relationships"><Relationship Type="http://schemas.openxmlformats.org/officeDocument/2006/relationships/slide" Target="/ppt/slides/slide233.xml" Id="R0c75db0eaecd488a" /><Relationship Type="http://schemas.openxmlformats.org/officeDocument/2006/relationships/notesMaster" Target="/ppt/notesMasters/notesMaster1.xml" Id="Rddbc9c136d584a3b" /></Relationships>
</file>

<file path=ppt/notesSlides/_rels/notesSlide194.xml.rels>&#65279;<?xml version="1.0" encoding="utf-8"?><Relationships xmlns="http://schemas.openxmlformats.org/package/2006/relationships"><Relationship Type="http://schemas.openxmlformats.org/officeDocument/2006/relationships/slide" Target="/ppt/slides/slide234.xml" Id="Rfb5d8ae4502e4e36" /><Relationship Type="http://schemas.openxmlformats.org/officeDocument/2006/relationships/notesMaster" Target="/ppt/notesMasters/notesMaster1.xml" Id="Rc10ccb814de24f5a" /></Relationships>
</file>

<file path=ppt/notesSlides/_rels/notesSlide195.xml.rels>&#65279;<?xml version="1.0" encoding="utf-8"?><Relationships xmlns="http://schemas.openxmlformats.org/package/2006/relationships"><Relationship Type="http://schemas.openxmlformats.org/officeDocument/2006/relationships/slide" Target="/ppt/slides/slide235.xml" Id="Rc014a7900fd04f3b" /><Relationship Type="http://schemas.openxmlformats.org/officeDocument/2006/relationships/notesMaster" Target="/ppt/notesMasters/notesMaster1.xml" Id="Re317fb3855024246" /></Relationships>
</file>

<file path=ppt/notesSlides/_rels/notesSlide196.xml.rels>&#65279;<?xml version="1.0" encoding="utf-8"?><Relationships xmlns="http://schemas.openxmlformats.org/package/2006/relationships"><Relationship Type="http://schemas.openxmlformats.org/officeDocument/2006/relationships/slide" Target="/ppt/slides/slide236.xml" Id="Rb758a4cfe06548af" /><Relationship Type="http://schemas.openxmlformats.org/officeDocument/2006/relationships/notesMaster" Target="/ppt/notesMasters/notesMaster1.xml" Id="Rcc707791ab094112" /></Relationships>
</file>

<file path=ppt/notesSlides/_rels/notesSlide197.xml.rels>&#65279;<?xml version="1.0" encoding="utf-8"?><Relationships xmlns="http://schemas.openxmlformats.org/package/2006/relationships"><Relationship Type="http://schemas.openxmlformats.org/officeDocument/2006/relationships/slide" Target="/ppt/slides/slide237.xml" Id="R22115a21ed89488f" /><Relationship Type="http://schemas.openxmlformats.org/officeDocument/2006/relationships/notesMaster" Target="/ppt/notesMasters/notesMaster1.xml" Id="R19765822169846c6" /></Relationships>
</file>

<file path=ppt/notesSlides/_rels/notesSlide198.xml.rels>&#65279;<?xml version="1.0" encoding="utf-8"?><Relationships xmlns="http://schemas.openxmlformats.org/package/2006/relationships"><Relationship Type="http://schemas.openxmlformats.org/officeDocument/2006/relationships/slide" Target="/ppt/slides/slide238.xml" Id="Rada9776805cd4c1b" /><Relationship Type="http://schemas.openxmlformats.org/officeDocument/2006/relationships/notesMaster" Target="/ppt/notesMasters/notesMaster1.xml" Id="R0960bb77dddd47d2" /></Relationships>
</file>

<file path=ppt/notesSlides/_rels/notesSlide199.xml.rels>&#65279;<?xml version="1.0" encoding="utf-8"?><Relationships xmlns="http://schemas.openxmlformats.org/package/2006/relationships"><Relationship Type="http://schemas.openxmlformats.org/officeDocument/2006/relationships/slide" Target="/ppt/slides/slide239.xml" Id="Rb4ba4e9b70194be5" /><Relationship Type="http://schemas.openxmlformats.org/officeDocument/2006/relationships/notesMaster" Target="/ppt/notesMasters/notesMaster1.xml" Id="Rcb7d218ef40842c9" /></Relationships>
</file>

<file path=ppt/notesSlides/_rels/notesSlide2.xml.rels>&#65279;<?xml version="1.0" encoding="utf-8"?><Relationships xmlns="http://schemas.openxmlformats.org/package/2006/relationships"><Relationship Type="http://schemas.openxmlformats.org/officeDocument/2006/relationships/slide" Target="/ppt/slides/slide6.xml" Id="Radf48fdc93d94897" /><Relationship Type="http://schemas.openxmlformats.org/officeDocument/2006/relationships/notesMaster" Target="/ppt/notesMasters/notesMaster1.xml" Id="R0af75321da304888" /></Relationships>
</file>

<file path=ppt/notesSlides/_rels/notesSlide20.xml.rels>&#65279;<?xml version="1.0" encoding="utf-8"?><Relationships xmlns="http://schemas.openxmlformats.org/package/2006/relationships"><Relationship Type="http://schemas.openxmlformats.org/officeDocument/2006/relationships/slide" Target="/ppt/slides/slide48.xml" Id="Re11f717a81e5462f" /><Relationship Type="http://schemas.openxmlformats.org/officeDocument/2006/relationships/notesMaster" Target="/ppt/notesMasters/notesMaster1.xml" Id="Ra258af9d348d4a8e" /></Relationships>
</file>

<file path=ppt/notesSlides/_rels/notesSlide200.xml.rels>&#65279;<?xml version="1.0" encoding="utf-8"?><Relationships xmlns="http://schemas.openxmlformats.org/package/2006/relationships"><Relationship Type="http://schemas.openxmlformats.org/officeDocument/2006/relationships/slide" Target="/ppt/slides/slide240.xml" Id="Rb69e599040f844fb" /><Relationship Type="http://schemas.openxmlformats.org/officeDocument/2006/relationships/notesMaster" Target="/ppt/notesMasters/notesMaster1.xml" Id="R7d412922e5d3461c" /></Relationships>
</file>

<file path=ppt/notesSlides/_rels/notesSlide201.xml.rels>&#65279;<?xml version="1.0" encoding="utf-8"?><Relationships xmlns="http://schemas.openxmlformats.org/package/2006/relationships"><Relationship Type="http://schemas.openxmlformats.org/officeDocument/2006/relationships/slide" Target="/ppt/slides/slide241.xml" Id="R857ab6b0a9b34f66" /><Relationship Type="http://schemas.openxmlformats.org/officeDocument/2006/relationships/notesMaster" Target="/ppt/notesMasters/notesMaster1.xml" Id="R6f3c8bef58c6403d" /></Relationships>
</file>

<file path=ppt/notesSlides/_rels/notesSlide202.xml.rels>&#65279;<?xml version="1.0" encoding="utf-8"?><Relationships xmlns="http://schemas.openxmlformats.org/package/2006/relationships"><Relationship Type="http://schemas.openxmlformats.org/officeDocument/2006/relationships/slide" Target="/ppt/slides/slide242.xml" Id="Rf32ea054a0574c08" /><Relationship Type="http://schemas.openxmlformats.org/officeDocument/2006/relationships/notesMaster" Target="/ppt/notesMasters/notesMaster1.xml" Id="R526ac8ca1a7c4ba6" /></Relationships>
</file>

<file path=ppt/notesSlides/_rels/notesSlide203.xml.rels>&#65279;<?xml version="1.0" encoding="utf-8"?><Relationships xmlns="http://schemas.openxmlformats.org/package/2006/relationships"><Relationship Type="http://schemas.openxmlformats.org/officeDocument/2006/relationships/slide" Target="/ppt/slides/slide243.xml" Id="R95890e996acd437f" /><Relationship Type="http://schemas.openxmlformats.org/officeDocument/2006/relationships/notesMaster" Target="/ppt/notesMasters/notesMaster1.xml" Id="R0bd3ad26135b440d" /></Relationships>
</file>

<file path=ppt/notesSlides/_rels/notesSlide204.xml.rels>&#65279;<?xml version="1.0" encoding="utf-8"?><Relationships xmlns="http://schemas.openxmlformats.org/package/2006/relationships"><Relationship Type="http://schemas.openxmlformats.org/officeDocument/2006/relationships/slide" Target="/ppt/slides/slide244.xml" Id="R1f79d9cdbdf2450b" /><Relationship Type="http://schemas.openxmlformats.org/officeDocument/2006/relationships/notesMaster" Target="/ppt/notesMasters/notesMaster1.xml" Id="R78f87180fb334f03" /></Relationships>
</file>

<file path=ppt/notesSlides/_rels/notesSlide205.xml.rels>&#65279;<?xml version="1.0" encoding="utf-8"?><Relationships xmlns="http://schemas.openxmlformats.org/package/2006/relationships"><Relationship Type="http://schemas.openxmlformats.org/officeDocument/2006/relationships/slide" Target="/ppt/slides/slide245.xml" Id="R670ed0dcdccf4aae" /><Relationship Type="http://schemas.openxmlformats.org/officeDocument/2006/relationships/notesMaster" Target="/ppt/notesMasters/notesMaster1.xml" Id="R110210ea07584971" /></Relationships>
</file>

<file path=ppt/notesSlides/_rels/notesSlide206.xml.rels>&#65279;<?xml version="1.0" encoding="utf-8"?><Relationships xmlns="http://schemas.openxmlformats.org/package/2006/relationships"><Relationship Type="http://schemas.openxmlformats.org/officeDocument/2006/relationships/slide" Target="/ppt/slides/slide246.xml" Id="R461a1c6c8a034ab2" /><Relationship Type="http://schemas.openxmlformats.org/officeDocument/2006/relationships/notesMaster" Target="/ppt/notesMasters/notesMaster1.xml" Id="R7545b48627684508" /></Relationships>
</file>

<file path=ppt/notesSlides/_rels/notesSlide207.xml.rels>&#65279;<?xml version="1.0" encoding="utf-8"?><Relationships xmlns="http://schemas.openxmlformats.org/package/2006/relationships"><Relationship Type="http://schemas.openxmlformats.org/officeDocument/2006/relationships/slide" Target="/ppt/slides/slide247.xml" Id="R6a2ce218e4594604" /><Relationship Type="http://schemas.openxmlformats.org/officeDocument/2006/relationships/notesMaster" Target="/ppt/notesMasters/notesMaster1.xml" Id="R4901779a5722487c" /></Relationships>
</file>

<file path=ppt/notesSlides/_rels/notesSlide208.xml.rels>&#65279;<?xml version="1.0" encoding="utf-8"?><Relationships xmlns="http://schemas.openxmlformats.org/package/2006/relationships"><Relationship Type="http://schemas.openxmlformats.org/officeDocument/2006/relationships/slide" Target="/ppt/slides/slide248.xml" Id="R9f5013cb2bce4e18" /><Relationship Type="http://schemas.openxmlformats.org/officeDocument/2006/relationships/notesMaster" Target="/ppt/notesMasters/notesMaster1.xml" Id="Rde6c6d0981cc4fe1" /></Relationships>
</file>

<file path=ppt/notesSlides/_rels/notesSlide209.xml.rels>&#65279;<?xml version="1.0" encoding="utf-8"?><Relationships xmlns="http://schemas.openxmlformats.org/package/2006/relationships"><Relationship Type="http://schemas.openxmlformats.org/officeDocument/2006/relationships/slide" Target="/ppt/slides/slide249.xml" Id="R4aed5c4aec1b414b" /><Relationship Type="http://schemas.openxmlformats.org/officeDocument/2006/relationships/notesMaster" Target="/ppt/notesMasters/notesMaster1.xml" Id="Rcb54edba214d49b3" /></Relationships>
</file>

<file path=ppt/notesSlides/_rels/notesSlide21.xml.rels>&#65279;<?xml version="1.0" encoding="utf-8"?><Relationships xmlns="http://schemas.openxmlformats.org/package/2006/relationships"><Relationship Type="http://schemas.openxmlformats.org/officeDocument/2006/relationships/slide" Target="/ppt/slides/slide49.xml" Id="R0eec37e36a134c40" /><Relationship Type="http://schemas.openxmlformats.org/officeDocument/2006/relationships/notesMaster" Target="/ppt/notesMasters/notesMaster1.xml" Id="R831318dca4ec48c5" /></Relationships>
</file>

<file path=ppt/notesSlides/_rels/notesSlide210.xml.rels>&#65279;<?xml version="1.0" encoding="utf-8"?><Relationships xmlns="http://schemas.openxmlformats.org/package/2006/relationships"><Relationship Type="http://schemas.openxmlformats.org/officeDocument/2006/relationships/slide" Target="/ppt/slides/slide250.xml" Id="R0be6231758ad4cd1" /><Relationship Type="http://schemas.openxmlformats.org/officeDocument/2006/relationships/notesMaster" Target="/ppt/notesMasters/notesMaster1.xml" Id="Rf94b83cb1d944737" /></Relationships>
</file>

<file path=ppt/notesSlides/_rels/notesSlide211.xml.rels>&#65279;<?xml version="1.0" encoding="utf-8"?><Relationships xmlns="http://schemas.openxmlformats.org/package/2006/relationships"><Relationship Type="http://schemas.openxmlformats.org/officeDocument/2006/relationships/slide" Target="/ppt/slides/slide251.xml" Id="R8ed2fa2581684b65" /><Relationship Type="http://schemas.openxmlformats.org/officeDocument/2006/relationships/notesMaster" Target="/ppt/notesMasters/notesMaster1.xml" Id="R2538999010374a7d" /></Relationships>
</file>

<file path=ppt/notesSlides/_rels/notesSlide212.xml.rels>&#65279;<?xml version="1.0" encoding="utf-8"?><Relationships xmlns="http://schemas.openxmlformats.org/package/2006/relationships"><Relationship Type="http://schemas.openxmlformats.org/officeDocument/2006/relationships/slide" Target="/ppt/slides/slide252.xml" Id="R7173cd8764a54ddc" /><Relationship Type="http://schemas.openxmlformats.org/officeDocument/2006/relationships/notesMaster" Target="/ppt/notesMasters/notesMaster1.xml" Id="Ra25df259ee844e7b" /></Relationships>
</file>

<file path=ppt/notesSlides/_rels/notesSlide213.xml.rels>&#65279;<?xml version="1.0" encoding="utf-8"?><Relationships xmlns="http://schemas.openxmlformats.org/package/2006/relationships"><Relationship Type="http://schemas.openxmlformats.org/officeDocument/2006/relationships/slide" Target="/ppt/slides/slide253.xml" Id="R1f0cc7900b0a4c87" /><Relationship Type="http://schemas.openxmlformats.org/officeDocument/2006/relationships/notesMaster" Target="/ppt/notesMasters/notesMaster1.xml" Id="Rda35ede914844a5b" /></Relationships>
</file>

<file path=ppt/notesSlides/_rels/notesSlide214.xml.rels>&#65279;<?xml version="1.0" encoding="utf-8"?><Relationships xmlns="http://schemas.openxmlformats.org/package/2006/relationships"><Relationship Type="http://schemas.openxmlformats.org/officeDocument/2006/relationships/slide" Target="/ppt/slides/slide254.xml" Id="R490256fac16a4cfe" /><Relationship Type="http://schemas.openxmlformats.org/officeDocument/2006/relationships/notesMaster" Target="/ppt/notesMasters/notesMaster1.xml" Id="R5bac7bc8432f4846" /></Relationships>
</file>

<file path=ppt/notesSlides/_rels/notesSlide215.xml.rels>&#65279;<?xml version="1.0" encoding="utf-8"?><Relationships xmlns="http://schemas.openxmlformats.org/package/2006/relationships"><Relationship Type="http://schemas.openxmlformats.org/officeDocument/2006/relationships/slide" Target="/ppt/slides/slide255.xml" Id="R781c90b73b144426" /><Relationship Type="http://schemas.openxmlformats.org/officeDocument/2006/relationships/notesMaster" Target="/ppt/notesMasters/notesMaster1.xml" Id="Rd562e2ebd6e0488b" /></Relationships>
</file>

<file path=ppt/notesSlides/_rels/notesSlide216.xml.rels>&#65279;<?xml version="1.0" encoding="utf-8"?><Relationships xmlns="http://schemas.openxmlformats.org/package/2006/relationships"><Relationship Type="http://schemas.openxmlformats.org/officeDocument/2006/relationships/slide" Target="/ppt/slides/slide256.xml" Id="R37d92f73eca34323" /><Relationship Type="http://schemas.openxmlformats.org/officeDocument/2006/relationships/notesMaster" Target="/ppt/notesMasters/notesMaster1.xml" Id="R8e9c7e2355fb48f4" /></Relationships>
</file>

<file path=ppt/notesSlides/_rels/notesSlide217.xml.rels>&#65279;<?xml version="1.0" encoding="utf-8"?><Relationships xmlns="http://schemas.openxmlformats.org/package/2006/relationships"><Relationship Type="http://schemas.openxmlformats.org/officeDocument/2006/relationships/slide" Target="/ppt/slides/slide277.xml" Id="R1b97726fc390464b" /><Relationship Type="http://schemas.openxmlformats.org/officeDocument/2006/relationships/notesMaster" Target="/ppt/notesMasters/notesMaster1.xml" Id="R6825e06c9c224228" /></Relationships>
</file>

<file path=ppt/notesSlides/_rels/notesSlide218.xml.rels>&#65279;<?xml version="1.0" encoding="utf-8"?><Relationships xmlns="http://schemas.openxmlformats.org/package/2006/relationships"><Relationship Type="http://schemas.openxmlformats.org/officeDocument/2006/relationships/slide" Target="/ppt/slides/slide278.xml" Id="Re5b8dab27bbd4e7b" /><Relationship Type="http://schemas.openxmlformats.org/officeDocument/2006/relationships/notesMaster" Target="/ppt/notesMasters/notesMaster1.xml" Id="R96e4d6b3037646df" /></Relationships>
</file>

<file path=ppt/notesSlides/_rels/notesSlide219.xml.rels>&#65279;<?xml version="1.0" encoding="utf-8"?><Relationships xmlns="http://schemas.openxmlformats.org/package/2006/relationships"><Relationship Type="http://schemas.openxmlformats.org/officeDocument/2006/relationships/slide" Target="/ppt/slides/slide279.xml" Id="R53d0be247cc44621" /><Relationship Type="http://schemas.openxmlformats.org/officeDocument/2006/relationships/notesMaster" Target="/ppt/notesMasters/notesMaster1.xml" Id="Rb7c8ce7323e44c86" /></Relationships>
</file>

<file path=ppt/notesSlides/_rels/notesSlide22.xml.rels>&#65279;<?xml version="1.0" encoding="utf-8"?><Relationships xmlns="http://schemas.openxmlformats.org/package/2006/relationships"><Relationship Type="http://schemas.openxmlformats.org/officeDocument/2006/relationships/slide" Target="/ppt/slides/slide50.xml" Id="R6b415be4bd154083" /><Relationship Type="http://schemas.openxmlformats.org/officeDocument/2006/relationships/notesMaster" Target="/ppt/notesMasters/notesMaster1.xml" Id="R7f0a1e4646114ef9" /></Relationships>
</file>

<file path=ppt/notesSlides/_rels/notesSlide220.xml.rels>&#65279;<?xml version="1.0" encoding="utf-8"?><Relationships xmlns="http://schemas.openxmlformats.org/package/2006/relationships"><Relationship Type="http://schemas.openxmlformats.org/officeDocument/2006/relationships/slide" Target="/ppt/slides/slide280.xml" Id="Rf169d523c4f14bcb" /><Relationship Type="http://schemas.openxmlformats.org/officeDocument/2006/relationships/notesMaster" Target="/ppt/notesMasters/notesMaster1.xml" Id="R01f13823f1f548c5" /></Relationships>
</file>

<file path=ppt/notesSlides/_rels/notesSlide23.xml.rels>&#65279;<?xml version="1.0" encoding="utf-8"?><Relationships xmlns="http://schemas.openxmlformats.org/package/2006/relationships"><Relationship Type="http://schemas.openxmlformats.org/officeDocument/2006/relationships/slide" Target="/ppt/slides/slide51.xml" Id="Ra39fdb0e16764a5c" /><Relationship Type="http://schemas.openxmlformats.org/officeDocument/2006/relationships/notesMaster" Target="/ppt/notesMasters/notesMaster1.xml" Id="R4912367e5e374d6d" /></Relationships>
</file>

<file path=ppt/notesSlides/_rels/notesSlide24.xml.rels>&#65279;<?xml version="1.0" encoding="utf-8"?><Relationships xmlns="http://schemas.openxmlformats.org/package/2006/relationships"><Relationship Type="http://schemas.openxmlformats.org/officeDocument/2006/relationships/slide" Target="/ppt/slides/slide52.xml" Id="Rb17a35f82b5340de" /><Relationship Type="http://schemas.openxmlformats.org/officeDocument/2006/relationships/notesMaster" Target="/ppt/notesMasters/notesMaster1.xml" Id="Rfee00d52a7134154" /></Relationships>
</file>

<file path=ppt/notesSlides/_rels/notesSlide25.xml.rels>&#65279;<?xml version="1.0" encoding="utf-8"?><Relationships xmlns="http://schemas.openxmlformats.org/package/2006/relationships"><Relationship Type="http://schemas.openxmlformats.org/officeDocument/2006/relationships/slide" Target="/ppt/slides/slide53.xml" Id="R039caca2cbc34aff" /><Relationship Type="http://schemas.openxmlformats.org/officeDocument/2006/relationships/notesMaster" Target="/ppt/notesMasters/notesMaster1.xml" Id="R00784eac0a7149a1" /></Relationships>
</file>

<file path=ppt/notesSlides/_rels/notesSlide26.xml.rels>&#65279;<?xml version="1.0" encoding="utf-8"?><Relationships xmlns="http://schemas.openxmlformats.org/package/2006/relationships"><Relationship Type="http://schemas.openxmlformats.org/officeDocument/2006/relationships/slide" Target="/ppt/slides/slide54.xml" Id="R6ee5b4d2d3194a4a" /><Relationship Type="http://schemas.openxmlformats.org/officeDocument/2006/relationships/notesMaster" Target="/ppt/notesMasters/notesMaster1.xml" Id="Rd6381b9b729844f6" /></Relationships>
</file>

<file path=ppt/notesSlides/_rels/notesSlide27.xml.rels>&#65279;<?xml version="1.0" encoding="utf-8"?><Relationships xmlns="http://schemas.openxmlformats.org/package/2006/relationships"><Relationship Type="http://schemas.openxmlformats.org/officeDocument/2006/relationships/slide" Target="/ppt/slides/slide55.xml" Id="R095f248035dd46ed" /><Relationship Type="http://schemas.openxmlformats.org/officeDocument/2006/relationships/notesMaster" Target="/ppt/notesMasters/notesMaster1.xml" Id="R799bbb97ef014c66" /></Relationships>
</file>

<file path=ppt/notesSlides/_rels/notesSlide28.xml.rels>&#65279;<?xml version="1.0" encoding="utf-8"?><Relationships xmlns="http://schemas.openxmlformats.org/package/2006/relationships"><Relationship Type="http://schemas.openxmlformats.org/officeDocument/2006/relationships/slide" Target="/ppt/slides/slide56.xml" Id="R497dc97ff48d402c" /><Relationship Type="http://schemas.openxmlformats.org/officeDocument/2006/relationships/notesMaster" Target="/ppt/notesMasters/notesMaster1.xml" Id="Rab8fa45aabfa488d" /></Relationships>
</file>

<file path=ppt/notesSlides/_rels/notesSlide29.xml.rels>&#65279;<?xml version="1.0" encoding="utf-8"?><Relationships xmlns="http://schemas.openxmlformats.org/package/2006/relationships"><Relationship Type="http://schemas.openxmlformats.org/officeDocument/2006/relationships/slide" Target="/ppt/slides/slide57.xml" Id="Rbbb7600ae7274a73" /><Relationship Type="http://schemas.openxmlformats.org/officeDocument/2006/relationships/notesMaster" Target="/ppt/notesMasters/notesMaster1.xml" Id="R7ca8ef12b99f4e63" /></Relationships>
</file>

<file path=ppt/notesSlides/_rels/notesSlide3.xml.rels>&#65279;<?xml version="1.0" encoding="utf-8"?><Relationships xmlns="http://schemas.openxmlformats.org/package/2006/relationships"><Relationship Type="http://schemas.openxmlformats.org/officeDocument/2006/relationships/slide" Target="/ppt/slides/slide7.xml" Id="R622c8cad05234da1" /><Relationship Type="http://schemas.openxmlformats.org/officeDocument/2006/relationships/notesMaster" Target="/ppt/notesMasters/notesMaster1.xml" Id="Rf1c12ca090ee4010" /></Relationships>
</file>

<file path=ppt/notesSlides/_rels/notesSlide30.xml.rels>&#65279;<?xml version="1.0" encoding="utf-8"?><Relationships xmlns="http://schemas.openxmlformats.org/package/2006/relationships"><Relationship Type="http://schemas.openxmlformats.org/officeDocument/2006/relationships/slide" Target="/ppt/slides/slide58.xml" Id="R3b0e101040cf4639" /><Relationship Type="http://schemas.openxmlformats.org/officeDocument/2006/relationships/notesMaster" Target="/ppt/notesMasters/notesMaster1.xml" Id="R23dca27e244648fd" /></Relationships>
</file>

<file path=ppt/notesSlides/_rels/notesSlide31.xml.rels>&#65279;<?xml version="1.0" encoding="utf-8"?><Relationships xmlns="http://schemas.openxmlformats.org/package/2006/relationships"><Relationship Type="http://schemas.openxmlformats.org/officeDocument/2006/relationships/slide" Target="/ppt/slides/slide59.xml" Id="Rd6d15a752f6e41a3" /><Relationship Type="http://schemas.openxmlformats.org/officeDocument/2006/relationships/notesMaster" Target="/ppt/notesMasters/notesMaster1.xml" Id="Re7e551f9c4fa4834" /></Relationships>
</file>

<file path=ppt/notesSlides/_rels/notesSlide32.xml.rels>&#65279;<?xml version="1.0" encoding="utf-8"?><Relationships xmlns="http://schemas.openxmlformats.org/package/2006/relationships"><Relationship Type="http://schemas.openxmlformats.org/officeDocument/2006/relationships/slide" Target="/ppt/slides/slide60.xml" Id="Re7a1dbd103a24b38" /><Relationship Type="http://schemas.openxmlformats.org/officeDocument/2006/relationships/notesMaster" Target="/ppt/notesMasters/notesMaster1.xml" Id="R4a23c337bf0c4f13" /></Relationships>
</file>

<file path=ppt/notesSlides/_rels/notesSlide33.xml.rels>&#65279;<?xml version="1.0" encoding="utf-8"?><Relationships xmlns="http://schemas.openxmlformats.org/package/2006/relationships"><Relationship Type="http://schemas.openxmlformats.org/officeDocument/2006/relationships/slide" Target="/ppt/slides/slide61.xml" Id="Rcf21c8868460426d" /><Relationship Type="http://schemas.openxmlformats.org/officeDocument/2006/relationships/notesMaster" Target="/ppt/notesMasters/notesMaster1.xml" Id="Rd7d251ca91604488" /></Relationships>
</file>

<file path=ppt/notesSlides/_rels/notesSlide34.xml.rels>&#65279;<?xml version="1.0" encoding="utf-8"?><Relationships xmlns="http://schemas.openxmlformats.org/package/2006/relationships"><Relationship Type="http://schemas.openxmlformats.org/officeDocument/2006/relationships/slide" Target="/ppt/slides/slide62.xml" Id="Rfa38fe5633074fb7" /><Relationship Type="http://schemas.openxmlformats.org/officeDocument/2006/relationships/notesMaster" Target="/ppt/notesMasters/notesMaster1.xml" Id="Red3bb48f156242c3" /></Relationships>
</file>

<file path=ppt/notesSlides/_rels/notesSlide35.xml.rels>&#65279;<?xml version="1.0" encoding="utf-8"?><Relationships xmlns="http://schemas.openxmlformats.org/package/2006/relationships"><Relationship Type="http://schemas.openxmlformats.org/officeDocument/2006/relationships/slide" Target="/ppt/slides/slide63.xml" Id="Rbeca61b5faa840d6" /><Relationship Type="http://schemas.openxmlformats.org/officeDocument/2006/relationships/notesMaster" Target="/ppt/notesMasters/notesMaster1.xml" Id="Rdbe9b0ded2a54455" /></Relationships>
</file>

<file path=ppt/notesSlides/_rels/notesSlide36.xml.rels>&#65279;<?xml version="1.0" encoding="utf-8"?><Relationships xmlns="http://schemas.openxmlformats.org/package/2006/relationships"><Relationship Type="http://schemas.openxmlformats.org/officeDocument/2006/relationships/slide" Target="/ppt/slides/slide64.xml" Id="R4c078cd85a6f4260" /><Relationship Type="http://schemas.openxmlformats.org/officeDocument/2006/relationships/notesMaster" Target="/ppt/notesMasters/notesMaster1.xml" Id="R3550b2824bd849b7" /></Relationships>
</file>

<file path=ppt/notesSlides/_rels/notesSlide37.xml.rels>&#65279;<?xml version="1.0" encoding="utf-8"?><Relationships xmlns="http://schemas.openxmlformats.org/package/2006/relationships"><Relationship Type="http://schemas.openxmlformats.org/officeDocument/2006/relationships/slide" Target="/ppt/slides/slide65.xml" Id="Re9622f3425044148" /><Relationship Type="http://schemas.openxmlformats.org/officeDocument/2006/relationships/notesMaster" Target="/ppt/notesMasters/notesMaster1.xml" Id="R031c423c185a4de9" /></Relationships>
</file>

<file path=ppt/notesSlides/_rels/notesSlide38.xml.rels>&#65279;<?xml version="1.0" encoding="utf-8"?><Relationships xmlns="http://schemas.openxmlformats.org/package/2006/relationships"><Relationship Type="http://schemas.openxmlformats.org/officeDocument/2006/relationships/slide" Target="/ppt/slides/slide66.xml" Id="Rcc573e00f7474d9a" /><Relationship Type="http://schemas.openxmlformats.org/officeDocument/2006/relationships/notesMaster" Target="/ppt/notesMasters/notesMaster1.xml" Id="R74f24273080d4988" /></Relationships>
</file>

<file path=ppt/notesSlides/_rels/notesSlide39.xml.rels>&#65279;<?xml version="1.0" encoding="utf-8"?><Relationships xmlns="http://schemas.openxmlformats.org/package/2006/relationships"><Relationship Type="http://schemas.openxmlformats.org/officeDocument/2006/relationships/slide" Target="/ppt/slides/slide67.xml" Id="R7a86b9af2890407d" /><Relationship Type="http://schemas.openxmlformats.org/officeDocument/2006/relationships/notesMaster" Target="/ppt/notesMasters/notesMaster1.xml" Id="Rf21ef17b9e6e425d" /></Relationships>
</file>

<file path=ppt/notesSlides/_rels/notesSlide4.xml.rels>&#65279;<?xml version="1.0" encoding="utf-8"?><Relationships xmlns="http://schemas.openxmlformats.org/package/2006/relationships"><Relationship Type="http://schemas.openxmlformats.org/officeDocument/2006/relationships/slide" Target="/ppt/slides/slide8.xml" Id="Rf0f838ca189f429e" /><Relationship Type="http://schemas.openxmlformats.org/officeDocument/2006/relationships/notesMaster" Target="/ppt/notesMasters/notesMaster1.xml" Id="R7b514667d1294319" /></Relationships>
</file>

<file path=ppt/notesSlides/_rels/notesSlide40.xml.rels>&#65279;<?xml version="1.0" encoding="utf-8"?><Relationships xmlns="http://schemas.openxmlformats.org/package/2006/relationships"><Relationship Type="http://schemas.openxmlformats.org/officeDocument/2006/relationships/slide" Target="/ppt/slides/slide68.xml" Id="Rc3cdcf5d97294cf9" /><Relationship Type="http://schemas.openxmlformats.org/officeDocument/2006/relationships/notesMaster" Target="/ppt/notesMasters/notesMaster1.xml" Id="R78789f0b09814193" /></Relationships>
</file>

<file path=ppt/notesSlides/_rels/notesSlide41.xml.rels>&#65279;<?xml version="1.0" encoding="utf-8"?><Relationships xmlns="http://schemas.openxmlformats.org/package/2006/relationships"><Relationship Type="http://schemas.openxmlformats.org/officeDocument/2006/relationships/slide" Target="/ppt/slides/slide69.xml" Id="R7a80591d151a45c6" /><Relationship Type="http://schemas.openxmlformats.org/officeDocument/2006/relationships/notesMaster" Target="/ppt/notesMasters/notesMaster1.xml" Id="R35c29baacadd4129" /></Relationships>
</file>

<file path=ppt/notesSlides/_rels/notesSlide42.xml.rels>&#65279;<?xml version="1.0" encoding="utf-8"?><Relationships xmlns="http://schemas.openxmlformats.org/package/2006/relationships"><Relationship Type="http://schemas.openxmlformats.org/officeDocument/2006/relationships/slide" Target="/ppt/slides/slide70.xml" Id="Rb17e326eed364334" /><Relationship Type="http://schemas.openxmlformats.org/officeDocument/2006/relationships/notesMaster" Target="/ppt/notesMasters/notesMaster1.xml" Id="R0f0295bdc1c3432c" /></Relationships>
</file>

<file path=ppt/notesSlides/_rels/notesSlide43.xml.rels>&#65279;<?xml version="1.0" encoding="utf-8"?><Relationships xmlns="http://schemas.openxmlformats.org/package/2006/relationships"><Relationship Type="http://schemas.openxmlformats.org/officeDocument/2006/relationships/slide" Target="/ppt/slides/slide71.xml" Id="Rd9db0390f9aa4a1c" /><Relationship Type="http://schemas.openxmlformats.org/officeDocument/2006/relationships/notesMaster" Target="/ppt/notesMasters/notesMaster1.xml" Id="R24a9889c3ca546d3" /></Relationships>
</file>

<file path=ppt/notesSlides/_rels/notesSlide44.xml.rels>&#65279;<?xml version="1.0" encoding="utf-8"?><Relationships xmlns="http://schemas.openxmlformats.org/package/2006/relationships"><Relationship Type="http://schemas.openxmlformats.org/officeDocument/2006/relationships/slide" Target="/ppt/slides/slide74.xml" Id="Rda003c33923e4fe2" /><Relationship Type="http://schemas.openxmlformats.org/officeDocument/2006/relationships/notesMaster" Target="/ppt/notesMasters/notesMaster1.xml" Id="R3245d78a7794404b" /></Relationships>
</file>

<file path=ppt/notesSlides/_rels/notesSlide45.xml.rels>&#65279;<?xml version="1.0" encoding="utf-8"?><Relationships xmlns="http://schemas.openxmlformats.org/package/2006/relationships"><Relationship Type="http://schemas.openxmlformats.org/officeDocument/2006/relationships/slide" Target="/ppt/slides/slide75.xml" Id="Rc4353cdd644640e6" /><Relationship Type="http://schemas.openxmlformats.org/officeDocument/2006/relationships/notesMaster" Target="/ppt/notesMasters/notesMaster1.xml" Id="R84f6b6e50f544940" /></Relationships>
</file>

<file path=ppt/notesSlides/_rels/notesSlide46.xml.rels>&#65279;<?xml version="1.0" encoding="utf-8"?><Relationships xmlns="http://schemas.openxmlformats.org/package/2006/relationships"><Relationship Type="http://schemas.openxmlformats.org/officeDocument/2006/relationships/slide" Target="/ppt/slides/slide76.xml" Id="Rd4d610b9a1ff4115" /><Relationship Type="http://schemas.openxmlformats.org/officeDocument/2006/relationships/notesMaster" Target="/ppt/notesMasters/notesMaster1.xml" Id="R3953102337d7401a" /></Relationships>
</file>

<file path=ppt/notesSlides/_rels/notesSlide47.xml.rels>&#65279;<?xml version="1.0" encoding="utf-8"?><Relationships xmlns="http://schemas.openxmlformats.org/package/2006/relationships"><Relationship Type="http://schemas.openxmlformats.org/officeDocument/2006/relationships/slide" Target="/ppt/slides/slide77.xml" Id="Rc1b0325455ef4f7b" /><Relationship Type="http://schemas.openxmlformats.org/officeDocument/2006/relationships/notesMaster" Target="/ppt/notesMasters/notesMaster1.xml" Id="Rd01e37221b464f1b" /></Relationships>
</file>

<file path=ppt/notesSlides/_rels/notesSlide48.xml.rels>&#65279;<?xml version="1.0" encoding="utf-8"?><Relationships xmlns="http://schemas.openxmlformats.org/package/2006/relationships"><Relationship Type="http://schemas.openxmlformats.org/officeDocument/2006/relationships/slide" Target="/ppt/slides/slide78.xml" Id="R86cc8c62af5e4269" /><Relationship Type="http://schemas.openxmlformats.org/officeDocument/2006/relationships/notesMaster" Target="/ppt/notesMasters/notesMaster1.xml" Id="R241b5960500a49fa" /></Relationships>
</file>

<file path=ppt/notesSlides/_rels/notesSlide49.xml.rels>&#65279;<?xml version="1.0" encoding="utf-8"?><Relationships xmlns="http://schemas.openxmlformats.org/package/2006/relationships"><Relationship Type="http://schemas.openxmlformats.org/officeDocument/2006/relationships/slide" Target="/ppt/slides/slide79.xml" Id="R0a3198498b284dea" /><Relationship Type="http://schemas.openxmlformats.org/officeDocument/2006/relationships/notesMaster" Target="/ppt/notesMasters/notesMaster1.xml" Id="R14be41ba124e4ff5" /></Relationships>
</file>

<file path=ppt/notesSlides/_rels/notesSlide5.xml.rels>&#65279;<?xml version="1.0" encoding="utf-8"?><Relationships xmlns="http://schemas.openxmlformats.org/package/2006/relationships"><Relationship Type="http://schemas.openxmlformats.org/officeDocument/2006/relationships/slide" Target="/ppt/slides/slide9.xml" Id="Rae2c2282d2ea4be7" /><Relationship Type="http://schemas.openxmlformats.org/officeDocument/2006/relationships/notesMaster" Target="/ppt/notesMasters/notesMaster1.xml" Id="R98e34302cfaf434e" /></Relationships>
</file>

<file path=ppt/notesSlides/_rels/notesSlide50.xml.rels>&#65279;<?xml version="1.0" encoding="utf-8"?><Relationships xmlns="http://schemas.openxmlformats.org/package/2006/relationships"><Relationship Type="http://schemas.openxmlformats.org/officeDocument/2006/relationships/slide" Target="/ppt/slides/slide80.xml" Id="R6a2a2ac795b9472a" /><Relationship Type="http://schemas.openxmlformats.org/officeDocument/2006/relationships/notesMaster" Target="/ppt/notesMasters/notesMaster1.xml" Id="R94a6034472204a9b" /></Relationships>
</file>

<file path=ppt/notesSlides/_rels/notesSlide51.xml.rels>&#65279;<?xml version="1.0" encoding="utf-8"?><Relationships xmlns="http://schemas.openxmlformats.org/package/2006/relationships"><Relationship Type="http://schemas.openxmlformats.org/officeDocument/2006/relationships/slide" Target="/ppt/slides/slide81.xml" Id="R4ea42156c42842d3" /><Relationship Type="http://schemas.openxmlformats.org/officeDocument/2006/relationships/notesMaster" Target="/ppt/notesMasters/notesMaster1.xml" Id="R808502c7efcd46da" /></Relationships>
</file>

<file path=ppt/notesSlides/_rels/notesSlide52.xml.rels>&#65279;<?xml version="1.0" encoding="utf-8"?><Relationships xmlns="http://schemas.openxmlformats.org/package/2006/relationships"><Relationship Type="http://schemas.openxmlformats.org/officeDocument/2006/relationships/slide" Target="/ppt/slides/slide82.xml" Id="R0588f73168a54c82" /><Relationship Type="http://schemas.openxmlformats.org/officeDocument/2006/relationships/notesMaster" Target="/ppt/notesMasters/notesMaster1.xml" Id="Rdfd7158be8e84288" /></Relationships>
</file>

<file path=ppt/notesSlides/_rels/notesSlide53.xml.rels>&#65279;<?xml version="1.0" encoding="utf-8"?><Relationships xmlns="http://schemas.openxmlformats.org/package/2006/relationships"><Relationship Type="http://schemas.openxmlformats.org/officeDocument/2006/relationships/slide" Target="/ppt/slides/slide83.xml" Id="R3a04e007f9604ca2" /><Relationship Type="http://schemas.openxmlformats.org/officeDocument/2006/relationships/notesMaster" Target="/ppt/notesMasters/notesMaster1.xml" Id="R5a7ebbf0f31e4bd3" /></Relationships>
</file>

<file path=ppt/notesSlides/_rels/notesSlide54.xml.rels>&#65279;<?xml version="1.0" encoding="utf-8"?><Relationships xmlns="http://schemas.openxmlformats.org/package/2006/relationships"><Relationship Type="http://schemas.openxmlformats.org/officeDocument/2006/relationships/slide" Target="/ppt/slides/slide84.xml" Id="R8181e1c28cc24b0e" /><Relationship Type="http://schemas.openxmlformats.org/officeDocument/2006/relationships/notesMaster" Target="/ppt/notesMasters/notesMaster1.xml" Id="R47acd25366234c22" /></Relationships>
</file>

<file path=ppt/notesSlides/_rels/notesSlide55.xml.rels>&#65279;<?xml version="1.0" encoding="utf-8"?><Relationships xmlns="http://schemas.openxmlformats.org/package/2006/relationships"><Relationship Type="http://schemas.openxmlformats.org/officeDocument/2006/relationships/slide" Target="/ppt/slides/slide85.xml" Id="Rbdc4852dd3cd4693" /><Relationship Type="http://schemas.openxmlformats.org/officeDocument/2006/relationships/notesMaster" Target="/ppt/notesMasters/notesMaster1.xml" Id="R76d4e01729fa4a31" /></Relationships>
</file>

<file path=ppt/notesSlides/_rels/notesSlide56.xml.rels>&#65279;<?xml version="1.0" encoding="utf-8"?><Relationships xmlns="http://schemas.openxmlformats.org/package/2006/relationships"><Relationship Type="http://schemas.openxmlformats.org/officeDocument/2006/relationships/slide" Target="/ppt/slides/slide86.xml" Id="Rd4745b9cf6464d39" /><Relationship Type="http://schemas.openxmlformats.org/officeDocument/2006/relationships/notesMaster" Target="/ppt/notesMasters/notesMaster1.xml" Id="R47c93e0295584148" /></Relationships>
</file>

<file path=ppt/notesSlides/_rels/notesSlide57.xml.rels>&#65279;<?xml version="1.0" encoding="utf-8"?><Relationships xmlns="http://schemas.openxmlformats.org/package/2006/relationships"><Relationship Type="http://schemas.openxmlformats.org/officeDocument/2006/relationships/slide" Target="/ppt/slides/slide87.xml" Id="R69060741f37c4ff4" /><Relationship Type="http://schemas.openxmlformats.org/officeDocument/2006/relationships/notesMaster" Target="/ppt/notesMasters/notesMaster1.xml" Id="Rff1d856b09e84c41" /></Relationships>
</file>

<file path=ppt/notesSlides/_rels/notesSlide58.xml.rels>&#65279;<?xml version="1.0" encoding="utf-8"?><Relationships xmlns="http://schemas.openxmlformats.org/package/2006/relationships"><Relationship Type="http://schemas.openxmlformats.org/officeDocument/2006/relationships/slide" Target="/ppt/slides/slide88.xml" Id="Rd5c93a9d2f7943d5" /><Relationship Type="http://schemas.openxmlformats.org/officeDocument/2006/relationships/notesMaster" Target="/ppt/notesMasters/notesMaster1.xml" Id="R132de2f45c9a4ac6" /></Relationships>
</file>

<file path=ppt/notesSlides/_rels/notesSlide59.xml.rels>&#65279;<?xml version="1.0" encoding="utf-8"?><Relationships xmlns="http://schemas.openxmlformats.org/package/2006/relationships"><Relationship Type="http://schemas.openxmlformats.org/officeDocument/2006/relationships/slide" Target="/ppt/slides/slide89.xml" Id="R06dd568ff91c487e" /><Relationship Type="http://schemas.openxmlformats.org/officeDocument/2006/relationships/notesMaster" Target="/ppt/notesMasters/notesMaster1.xml" Id="Rdfd7b928cdac42a8" /></Relationships>
</file>

<file path=ppt/notesSlides/_rels/notesSlide6.xml.rels>&#65279;<?xml version="1.0" encoding="utf-8"?><Relationships xmlns="http://schemas.openxmlformats.org/package/2006/relationships"><Relationship Type="http://schemas.openxmlformats.org/officeDocument/2006/relationships/slide" Target="/ppt/slides/slide10.xml" Id="R096579a47a644cb1" /><Relationship Type="http://schemas.openxmlformats.org/officeDocument/2006/relationships/notesMaster" Target="/ppt/notesMasters/notesMaster1.xml" Id="Ra2bc806a4cc24416" /></Relationships>
</file>

<file path=ppt/notesSlides/_rels/notesSlide60.xml.rels>&#65279;<?xml version="1.0" encoding="utf-8"?><Relationships xmlns="http://schemas.openxmlformats.org/package/2006/relationships"><Relationship Type="http://schemas.openxmlformats.org/officeDocument/2006/relationships/slide" Target="/ppt/slides/slide90.xml" Id="Rf006a5bae9484265" /><Relationship Type="http://schemas.openxmlformats.org/officeDocument/2006/relationships/notesMaster" Target="/ppt/notesMasters/notesMaster1.xml" Id="R652cdf3d473d477b" /></Relationships>
</file>

<file path=ppt/notesSlides/_rels/notesSlide61.xml.rels>&#65279;<?xml version="1.0" encoding="utf-8"?><Relationships xmlns="http://schemas.openxmlformats.org/package/2006/relationships"><Relationship Type="http://schemas.openxmlformats.org/officeDocument/2006/relationships/slide" Target="/ppt/slides/slide91.xml" Id="R77bfb45292714f74" /><Relationship Type="http://schemas.openxmlformats.org/officeDocument/2006/relationships/notesMaster" Target="/ppt/notesMasters/notesMaster1.xml" Id="R35e9972b8f834742" /></Relationships>
</file>

<file path=ppt/notesSlides/_rels/notesSlide62.xml.rels>&#65279;<?xml version="1.0" encoding="utf-8"?><Relationships xmlns="http://schemas.openxmlformats.org/package/2006/relationships"><Relationship Type="http://schemas.openxmlformats.org/officeDocument/2006/relationships/slide" Target="/ppt/slides/slide92.xml" Id="Rf7f6562c7b46410a" /><Relationship Type="http://schemas.openxmlformats.org/officeDocument/2006/relationships/notesMaster" Target="/ppt/notesMasters/notesMaster1.xml" Id="R6f329b599fb9471a" /></Relationships>
</file>

<file path=ppt/notesSlides/_rels/notesSlide63.xml.rels>&#65279;<?xml version="1.0" encoding="utf-8"?><Relationships xmlns="http://schemas.openxmlformats.org/package/2006/relationships"><Relationship Type="http://schemas.openxmlformats.org/officeDocument/2006/relationships/slide" Target="/ppt/slides/slide93.xml" Id="R71f82702f83949e1" /><Relationship Type="http://schemas.openxmlformats.org/officeDocument/2006/relationships/notesMaster" Target="/ppt/notesMasters/notesMaster1.xml" Id="Ref86a498f7854ca8" /></Relationships>
</file>

<file path=ppt/notesSlides/_rels/notesSlide64.xml.rels>&#65279;<?xml version="1.0" encoding="utf-8"?><Relationships xmlns="http://schemas.openxmlformats.org/package/2006/relationships"><Relationship Type="http://schemas.openxmlformats.org/officeDocument/2006/relationships/slide" Target="/ppt/slides/slide94.xml" Id="Raa0f683debd34e65" /><Relationship Type="http://schemas.openxmlformats.org/officeDocument/2006/relationships/notesMaster" Target="/ppt/notesMasters/notesMaster1.xml" Id="R73407c51f88443ca" /></Relationships>
</file>

<file path=ppt/notesSlides/_rels/notesSlide65.xml.rels>&#65279;<?xml version="1.0" encoding="utf-8"?><Relationships xmlns="http://schemas.openxmlformats.org/package/2006/relationships"><Relationship Type="http://schemas.openxmlformats.org/officeDocument/2006/relationships/slide" Target="/ppt/slides/slide95.xml" Id="Rc9a3158130354f85" /><Relationship Type="http://schemas.openxmlformats.org/officeDocument/2006/relationships/notesMaster" Target="/ppt/notesMasters/notesMaster1.xml" Id="R8ab5f28965ba427d" /></Relationships>
</file>

<file path=ppt/notesSlides/_rels/notesSlide66.xml.rels>&#65279;<?xml version="1.0" encoding="utf-8"?><Relationships xmlns="http://schemas.openxmlformats.org/package/2006/relationships"><Relationship Type="http://schemas.openxmlformats.org/officeDocument/2006/relationships/slide" Target="/ppt/slides/slide96.xml" Id="R71526a7979164c8a" /><Relationship Type="http://schemas.openxmlformats.org/officeDocument/2006/relationships/notesMaster" Target="/ppt/notesMasters/notesMaster1.xml" Id="R8b6e305b888b4683" /></Relationships>
</file>

<file path=ppt/notesSlides/_rels/notesSlide67.xml.rels>&#65279;<?xml version="1.0" encoding="utf-8"?><Relationships xmlns="http://schemas.openxmlformats.org/package/2006/relationships"><Relationship Type="http://schemas.openxmlformats.org/officeDocument/2006/relationships/slide" Target="/ppt/slides/slide97.xml" Id="Ra591c32b713f40c8" /><Relationship Type="http://schemas.openxmlformats.org/officeDocument/2006/relationships/notesMaster" Target="/ppt/notesMasters/notesMaster1.xml" Id="R23acd9ebd9364415" /></Relationships>
</file>

<file path=ppt/notesSlides/_rels/notesSlide68.xml.rels>&#65279;<?xml version="1.0" encoding="utf-8"?><Relationships xmlns="http://schemas.openxmlformats.org/package/2006/relationships"><Relationship Type="http://schemas.openxmlformats.org/officeDocument/2006/relationships/slide" Target="/ppt/slides/slide100.xml" Id="R374daea72b364f42" /><Relationship Type="http://schemas.openxmlformats.org/officeDocument/2006/relationships/notesMaster" Target="/ppt/notesMasters/notesMaster1.xml" Id="R4d3387ace1e04d62" /></Relationships>
</file>

<file path=ppt/notesSlides/_rels/notesSlide69.xml.rels>&#65279;<?xml version="1.0" encoding="utf-8"?><Relationships xmlns="http://schemas.openxmlformats.org/package/2006/relationships"><Relationship Type="http://schemas.openxmlformats.org/officeDocument/2006/relationships/slide" Target="/ppt/slides/slide101.xml" Id="R81bb8444143c4d09" /><Relationship Type="http://schemas.openxmlformats.org/officeDocument/2006/relationships/notesMaster" Target="/ppt/notesMasters/notesMaster1.xml" Id="Ref311662289042fa" /></Relationships>
</file>

<file path=ppt/notesSlides/_rels/notesSlide7.xml.rels>&#65279;<?xml version="1.0" encoding="utf-8"?><Relationships xmlns="http://schemas.openxmlformats.org/package/2006/relationships"><Relationship Type="http://schemas.openxmlformats.org/officeDocument/2006/relationships/slide" Target="/ppt/slides/slide11.xml" Id="R5aeb9718ad4a4b54" /><Relationship Type="http://schemas.openxmlformats.org/officeDocument/2006/relationships/notesMaster" Target="/ppt/notesMasters/notesMaster1.xml" Id="Ra85785dcc5d54770" /></Relationships>
</file>

<file path=ppt/notesSlides/_rels/notesSlide70.xml.rels>&#65279;<?xml version="1.0" encoding="utf-8"?><Relationships xmlns="http://schemas.openxmlformats.org/package/2006/relationships"><Relationship Type="http://schemas.openxmlformats.org/officeDocument/2006/relationships/slide" Target="/ppt/slides/slide102.xml" Id="R2d1ebe12084d4ae7" /><Relationship Type="http://schemas.openxmlformats.org/officeDocument/2006/relationships/notesMaster" Target="/ppt/notesMasters/notesMaster1.xml" Id="R7c41955d2d65490b" /></Relationships>
</file>

<file path=ppt/notesSlides/_rels/notesSlide71.xml.rels>&#65279;<?xml version="1.0" encoding="utf-8"?><Relationships xmlns="http://schemas.openxmlformats.org/package/2006/relationships"><Relationship Type="http://schemas.openxmlformats.org/officeDocument/2006/relationships/slide" Target="/ppt/slides/slide103.xml" Id="R6816866c2eb745be" /><Relationship Type="http://schemas.openxmlformats.org/officeDocument/2006/relationships/notesMaster" Target="/ppt/notesMasters/notesMaster1.xml" Id="R3356168530ef4c21" /></Relationships>
</file>

<file path=ppt/notesSlides/_rels/notesSlide72.xml.rels>&#65279;<?xml version="1.0" encoding="utf-8"?><Relationships xmlns="http://schemas.openxmlformats.org/package/2006/relationships"><Relationship Type="http://schemas.openxmlformats.org/officeDocument/2006/relationships/slide" Target="/ppt/slides/slide104.xml" Id="R9ed1682064d840cc" /><Relationship Type="http://schemas.openxmlformats.org/officeDocument/2006/relationships/notesMaster" Target="/ppt/notesMasters/notesMaster1.xml" Id="R4f7f724dc68b4af6" /></Relationships>
</file>

<file path=ppt/notesSlides/_rels/notesSlide73.xml.rels>&#65279;<?xml version="1.0" encoding="utf-8"?><Relationships xmlns="http://schemas.openxmlformats.org/package/2006/relationships"><Relationship Type="http://schemas.openxmlformats.org/officeDocument/2006/relationships/slide" Target="/ppt/slides/slide105.xml" Id="Rfedd9e2809f5416a" /><Relationship Type="http://schemas.openxmlformats.org/officeDocument/2006/relationships/notesMaster" Target="/ppt/notesMasters/notesMaster1.xml" Id="R5b5232736d8344a1" /></Relationships>
</file>

<file path=ppt/notesSlides/_rels/notesSlide74.xml.rels>&#65279;<?xml version="1.0" encoding="utf-8"?><Relationships xmlns="http://schemas.openxmlformats.org/package/2006/relationships"><Relationship Type="http://schemas.openxmlformats.org/officeDocument/2006/relationships/slide" Target="/ppt/slides/slide106.xml" Id="R7001cec980ed4992" /><Relationship Type="http://schemas.openxmlformats.org/officeDocument/2006/relationships/notesMaster" Target="/ppt/notesMasters/notesMaster1.xml" Id="R18d9f171192b4754" /></Relationships>
</file>

<file path=ppt/notesSlides/_rels/notesSlide75.xml.rels>&#65279;<?xml version="1.0" encoding="utf-8"?><Relationships xmlns="http://schemas.openxmlformats.org/package/2006/relationships"><Relationship Type="http://schemas.openxmlformats.org/officeDocument/2006/relationships/slide" Target="/ppt/slides/slide107.xml" Id="R12d4821eded44e88" /><Relationship Type="http://schemas.openxmlformats.org/officeDocument/2006/relationships/notesMaster" Target="/ppt/notesMasters/notesMaster1.xml" Id="R8f3fa92c8858484a" /></Relationships>
</file>

<file path=ppt/notesSlides/_rels/notesSlide76.xml.rels>&#65279;<?xml version="1.0" encoding="utf-8"?><Relationships xmlns="http://schemas.openxmlformats.org/package/2006/relationships"><Relationship Type="http://schemas.openxmlformats.org/officeDocument/2006/relationships/slide" Target="/ppt/slides/slide108.xml" Id="Rf547480091c645db" /><Relationship Type="http://schemas.openxmlformats.org/officeDocument/2006/relationships/notesMaster" Target="/ppt/notesMasters/notesMaster1.xml" Id="Rf06dc9beb6a6442a" /></Relationships>
</file>

<file path=ppt/notesSlides/_rels/notesSlide77.xml.rels>&#65279;<?xml version="1.0" encoding="utf-8"?><Relationships xmlns="http://schemas.openxmlformats.org/package/2006/relationships"><Relationship Type="http://schemas.openxmlformats.org/officeDocument/2006/relationships/slide" Target="/ppt/slides/slide109.xml" Id="R9b6131ae479b4237" /><Relationship Type="http://schemas.openxmlformats.org/officeDocument/2006/relationships/notesMaster" Target="/ppt/notesMasters/notesMaster1.xml" Id="R136b54e739714e75" /></Relationships>
</file>

<file path=ppt/notesSlides/_rels/notesSlide78.xml.rels>&#65279;<?xml version="1.0" encoding="utf-8"?><Relationships xmlns="http://schemas.openxmlformats.org/package/2006/relationships"><Relationship Type="http://schemas.openxmlformats.org/officeDocument/2006/relationships/slide" Target="/ppt/slides/slide110.xml" Id="Rc0b058e953c240ef" /><Relationship Type="http://schemas.openxmlformats.org/officeDocument/2006/relationships/notesMaster" Target="/ppt/notesMasters/notesMaster1.xml" Id="R7d7794d7855d4446" /></Relationships>
</file>

<file path=ppt/notesSlides/_rels/notesSlide79.xml.rels>&#65279;<?xml version="1.0" encoding="utf-8"?><Relationships xmlns="http://schemas.openxmlformats.org/package/2006/relationships"><Relationship Type="http://schemas.openxmlformats.org/officeDocument/2006/relationships/slide" Target="/ppt/slides/slide111.xml" Id="Rc6f0fa20422648ff" /><Relationship Type="http://schemas.openxmlformats.org/officeDocument/2006/relationships/notesMaster" Target="/ppt/notesMasters/notesMaster1.xml" Id="R07c8c9aa97394795" /></Relationships>
</file>

<file path=ppt/notesSlides/_rels/notesSlide8.xml.rels>&#65279;<?xml version="1.0" encoding="utf-8"?><Relationships xmlns="http://schemas.openxmlformats.org/package/2006/relationships"><Relationship Type="http://schemas.openxmlformats.org/officeDocument/2006/relationships/slide" Target="/ppt/slides/slide12.xml" Id="Rc4d3aa45bca34aae" /><Relationship Type="http://schemas.openxmlformats.org/officeDocument/2006/relationships/notesMaster" Target="/ppt/notesMasters/notesMaster1.xml" Id="Ra4ea2527f9fb47b1" /></Relationships>
</file>

<file path=ppt/notesSlides/_rels/notesSlide80.xml.rels>&#65279;<?xml version="1.0" encoding="utf-8"?><Relationships xmlns="http://schemas.openxmlformats.org/package/2006/relationships"><Relationship Type="http://schemas.openxmlformats.org/officeDocument/2006/relationships/slide" Target="/ppt/slides/slide114.xml" Id="R39ae47ad95a34544" /><Relationship Type="http://schemas.openxmlformats.org/officeDocument/2006/relationships/notesMaster" Target="/ppt/notesMasters/notesMaster1.xml" Id="R56433a407cc24008" /></Relationships>
</file>

<file path=ppt/notesSlides/_rels/notesSlide81.xml.rels>&#65279;<?xml version="1.0" encoding="utf-8"?><Relationships xmlns="http://schemas.openxmlformats.org/package/2006/relationships"><Relationship Type="http://schemas.openxmlformats.org/officeDocument/2006/relationships/slide" Target="/ppt/slides/slide115.xml" Id="R32be1dd97f1d4a2c" /><Relationship Type="http://schemas.openxmlformats.org/officeDocument/2006/relationships/notesMaster" Target="/ppt/notesMasters/notesMaster1.xml" Id="R0a8b18272934488e" /></Relationships>
</file>

<file path=ppt/notesSlides/_rels/notesSlide82.xml.rels>&#65279;<?xml version="1.0" encoding="utf-8"?><Relationships xmlns="http://schemas.openxmlformats.org/package/2006/relationships"><Relationship Type="http://schemas.openxmlformats.org/officeDocument/2006/relationships/slide" Target="/ppt/slides/slide116.xml" Id="R5220772508cb41d6" /><Relationship Type="http://schemas.openxmlformats.org/officeDocument/2006/relationships/notesMaster" Target="/ppt/notesMasters/notesMaster1.xml" Id="R9560f03d27a44337" /></Relationships>
</file>

<file path=ppt/notesSlides/_rels/notesSlide83.xml.rels>&#65279;<?xml version="1.0" encoding="utf-8"?><Relationships xmlns="http://schemas.openxmlformats.org/package/2006/relationships"><Relationship Type="http://schemas.openxmlformats.org/officeDocument/2006/relationships/slide" Target="/ppt/slides/slide117.xml" Id="R03f1096702ee472b" /><Relationship Type="http://schemas.openxmlformats.org/officeDocument/2006/relationships/notesMaster" Target="/ppt/notesMasters/notesMaster1.xml" Id="R02a669d804d44ea4" /></Relationships>
</file>

<file path=ppt/notesSlides/_rels/notesSlide84.xml.rels>&#65279;<?xml version="1.0" encoding="utf-8"?><Relationships xmlns="http://schemas.openxmlformats.org/package/2006/relationships"><Relationship Type="http://schemas.openxmlformats.org/officeDocument/2006/relationships/slide" Target="/ppt/slides/slide118.xml" Id="R453b4aedc4bb405e" /><Relationship Type="http://schemas.openxmlformats.org/officeDocument/2006/relationships/notesMaster" Target="/ppt/notesMasters/notesMaster1.xml" Id="Rdcd54fa397504bf8" /></Relationships>
</file>

<file path=ppt/notesSlides/_rels/notesSlide85.xml.rels>&#65279;<?xml version="1.0" encoding="utf-8"?><Relationships xmlns="http://schemas.openxmlformats.org/package/2006/relationships"><Relationship Type="http://schemas.openxmlformats.org/officeDocument/2006/relationships/slide" Target="/ppt/slides/slide119.xml" Id="Ra02d9948d981488e" /><Relationship Type="http://schemas.openxmlformats.org/officeDocument/2006/relationships/notesMaster" Target="/ppt/notesMasters/notesMaster1.xml" Id="Rf5333dc601824456" /></Relationships>
</file>

<file path=ppt/notesSlides/_rels/notesSlide86.xml.rels>&#65279;<?xml version="1.0" encoding="utf-8"?><Relationships xmlns="http://schemas.openxmlformats.org/package/2006/relationships"><Relationship Type="http://schemas.openxmlformats.org/officeDocument/2006/relationships/slide" Target="/ppt/slides/slide120.xml" Id="Rbccfe80e29354947" /><Relationship Type="http://schemas.openxmlformats.org/officeDocument/2006/relationships/notesMaster" Target="/ppt/notesMasters/notesMaster1.xml" Id="Rc1aba72e697a449f" /></Relationships>
</file>

<file path=ppt/notesSlides/_rels/notesSlide87.xml.rels>&#65279;<?xml version="1.0" encoding="utf-8"?><Relationships xmlns="http://schemas.openxmlformats.org/package/2006/relationships"><Relationship Type="http://schemas.openxmlformats.org/officeDocument/2006/relationships/slide" Target="/ppt/slides/slide121.xml" Id="R5db67fe3394b4d29" /><Relationship Type="http://schemas.openxmlformats.org/officeDocument/2006/relationships/notesMaster" Target="/ppt/notesMasters/notesMaster1.xml" Id="R1d772b04a7f94644" /></Relationships>
</file>

<file path=ppt/notesSlides/_rels/notesSlide88.xml.rels>&#65279;<?xml version="1.0" encoding="utf-8"?><Relationships xmlns="http://schemas.openxmlformats.org/package/2006/relationships"><Relationship Type="http://schemas.openxmlformats.org/officeDocument/2006/relationships/slide" Target="/ppt/slides/slide122.xml" Id="R5028b36c6a6d46f8" /><Relationship Type="http://schemas.openxmlformats.org/officeDocument/2006/relationships/notesMaster" Target="/ppt/notesMasters/notesMaster1.xml" Id="R069a169ab45d40eb" /></Relationships>
</file>

<file path=ppt/notesSlides/_rels/notesSlide89.xml.rels>&#65279;<?xml version="1.0" encoding="utf-8"?><Relationships xmlns="http://schemas.openxmlformats.org/package/2006/relationships"><Relationship Type="http://schemas.openxmlformats.org/officeDocument/2006/relationships/slide" Target="/ppt/slides/slide123.xml" Id="Rd8f4e6bf83d44687" /><Relationship Type="http://schemas.openxmlformats.org/officeDocument/2006/relationships/notesMaster" Target="/ppt/notesMasters/notesMaster1.xml" Id="Rec09e8ae020b42ed" /></Relationships>
</file>

<file path=ppt/notesSlides/_rels/notesSlide9.xml.rels>&#65279;<?xml version="1.0" encoding="utf-8"?><Relationships xmlns="http://schemas.openxmlformats.org/package/2006/relationships"><Relationship Type="http://schemas.openxmlformats.org/officeDocument/2006/relationships/slide" Target="/ppt/slides/slide13.xml" Id="Rf1df7d3cea964fdf" /><Relationship Type="http://schemas.openxmlformats.org/officeDocument/2006/relationships/notesMaster" Target="/ppt/notesMasters/notesMaster1.xml" Id="R2eb9cbd217fd43ca" /></Relationships>
</file>

<file path=ppt/notesSlides/_rels/notesSlide90.xml.rels>&#65279;<?xml version="1.0" encoding="utf-8"?><Relationships xmlns="http://schemas.openxmlformats.org/package/2006/relationships"><Relationship Type="http://schemas.openxmlformats.org/officeDocument/2006/relationships/slide" Target="/ppt/slides/slide124.xml" Id="Rd00caadc5df94fa3" /><Relationship Type="http://schemas.openxmlformats.org/officeDocument/2006/relationships/notesMaster" Target="/ppt/notesMasters/notesMaster1.xml" Id="Rd9b78a800bef4b4e" /></Relationships>
</file>

<file path=ppt/notesSlides/_rels/notesSlide91.xml.rels>&#65279;<?xml version="1.0" encoding="utf-8"?><Relationships xmlns="http://schemas.openxmlformats.org/package/2006/relationships"><Relationship Type="http://schemas.openxmlformats.org/officeDocument/2006/relationships/slide" Target="/ppt/slides/slide125.xml" Id="R7df058367dd14a32" /><Relationship Type="http://schemas.openxmlformats.org/officeDocument/2006/relationships/notesMaster" Target="/ppt/notesMasters/notesMaster1.xml" Id="R663cf9b7011c4e1e" /></Relationships>
</file>

<file path=ppt/notesSlides/_rels/notesSlide92.xml.rels>&#65279;<?xml version="1.0" encoding="utf-8"?><Relationships xmlns="http://schemas.openxmlformats.org/package/2006/relationships"><Relationship Type="http://schemas.openxmlformats.org/officeDocument/2006/relationships/slide" Target="/ppt/slides/slide126.xml" Id="R476bfc7cc6fc4035" /><Relationship Type="http://schemas.openxmlformats.org/officeDocument/2006/relationships/notesMaster" Target="/ppt/notesMasters/notesMaster1.xml" Id="R672ff5db05874636" /></Relationships>
</file>

<file path=ppt/notesSlides/_rels/notesSlide93.xml.rels>&#65279;<?xml version="1.0" encoding="utf-8"?><Relationships xmlns="http://schemas.openxmlformats.org/package/2006/relationships"><Relationship Type="http://schemas.openxmlformats.org/officeDocument/2006/relationships/slide" Target="/ppt/slides/slide127.xml" Id="Ree3e1147ddfa47ac" /><Relationship Type="http://schemas.openxmlformats.org/officeDocument/2006/relationships/notesMaster" Target="/ppt/notesMasters/notesMaster1.xml" Id="Rfeb93b0bd5c94314" /></Relationships>
</file>

<file path=ppt/notesSlides/_rels/notesSlide94.xml.rels>&#65279;<?xml version="1.0" encoding="utf-8"?><Relationships xmlns="http://schemas.openxmlformats.org/package/2006/relationships"><Relationship Type="http://schemas.openxmlformats.org/officeDocument/2006/relationships/slide" Target="/ppt/slides/slide128.xml" Id="Rd08d84f440bc4230" /><Relationship Type="http://schemas.openxmlformats.org/officeDocument/2006/relationships/notesMaster" Target="/ppt/notesMasters/notesMaster1.xml" Id="R9ea43d1d431e4d21" /></Relationships>
</file>

<file path=ppt/notesSlides/_rels/notesSlide95.xml.rels>&#65279;<?xml version="1.0" encoding="utf-8"?><Relationships xmlns="http://schemas.openxmlformats.org/package/2006/relationships"><Relationship Type="http://schemas.openxmlformats.org/officeDocument/2006/relationships/slide" Target="/ppt/slides/slide129.xml" Id="Rb8e63a9b11d34e65" /><Relationship Type="http://schemas.openxmlformats.org/officeDocument/2006/relationships/notesMaster" Target="/ppt/notesMasters/notesMaster1.xml" Id="R3b73eff9a3294686" /></Relationships>
</file>

<file path=ppt/notesSlides/_rels/notesSlide96.xml.rels>&#65279;<?xml version="1.0" encoding="utf-8"?><Relationships xmlns="http://schemas.openxmlformats.org/package/2006/relationships"><Relationship Type="http://schemas.openxmlformats.org/officeDocument/2006/relationships/slide" Target="/ppt/slides/slide130.xml" Id="R1f53ec4dca0c4906" /><Relationship Type="http://schemas.openxmlformats.org/officeDocument/2006/relationships/notesMaster" Target="/ppt/notesMasters/notesMaster1.xml" Id="R0176cae3d9284041" /></Relationships>
</file>

<file path=ppt/notesSlides/_rels/notesSlide97.xml.rels>&#65279;<?xml version="1.0" encoding="utf-8"?><Relationships xmlns="http://schemas.openxmlformats.org/package/2006/relationships"><Relationship Type="http://schemas.openxmlformats.org/officeDocument/2006/relationships/slide" Target="/ppt/slides/slide133.xml" Id="Re9283eb4f39f4cb9" /><Relationship Type="http://schemas.openxmlformats.org/officeDocument/2006/relationships/notesMaster" Target="/ppt/notesMasters/notesMaster1.xml" Id="Rcb98230d8c3147a2" /></Relationships>
</file>

<file path=ppt/notesSlides/_rels/notesSlide98.xml.rels>&#65279;<?xml version="1.0" encoding="utf-8"?><Relationships xmlns="http://schemas.openxmlformats.org/package/2006/relationships"><Relationship Type="http://schemas.openxmlformats.org/officeDocument/2006/relationships/slide" Target="/ppt/slides/slide134.xml" Id="Rd72c7d43066e4b54" /><Relationship Type="http://schemas.openxmlformats.org/officeDocument/2006/relationships/notesMaster" Target="/ppt/notesMasters/notesMaster1.xml" Id="R1de738d697a94aca" /></Relationships>
</file>

<file path=ppt/notesSlides/_rels/notesSlide99.xml.rels>&#65279;<?xml version="1.0" encoding="utf-8"?><Relationships xmlns="http://schemas.openxmlformats.org/package/2006/relationships"><Relationship Type="http://schemas.openxmlformats.org/officeDocument/2006/relationships/slide" Target="/ppt/slides/slide135.xml" Id="R03336dd6068b4f9e" /><Relationship Type="http://schemas.openxmlformats.org/officeDocument/2006/relationships/notesMaster" Target="/ppt/notesMasters/notesMaster1.xml" Id="Rc122e1850f5d44b7"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980BEA-103A-4E45-BD60-D2BA46785584}" type="slidenum">
              <a:rPr lang="en-US"/>
              <a:pPr/>
              <a:t>2</a:t>
            </a:fld>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980BEA-103A-4E45-BD60-D2BA46785584}" type="slidenum">
              <a:rPr lang="en-US"/>
              <a:pPr/>
              <a:t>11</a:t>
            </a:fld>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A5EB1E-1C11-4A97-9305-406D1BA80EFD}" type="slidenum">
              <a:rPr lang="zh-CN" altLang="en-US"/>
              <a:pPr/>
              <a:t>24</a:t>
            </a:fld>
            <a:endParaRPr lang="en-US" altLang="zh-CN"/>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xfrm>
            <a:off x="914400" y="4343400"/>
            <a:ext cx="5029200" cy="4114800"/>
          </a:xfrm>
        </p:spPr>
        <p:txBody>
          <a:bodyPr/>
          <a:lstStyle/>
          <a:p>
            <a:r>
              <a:rPr lang="en-US" altLang="ko-KR">
                <a:ea typeface="Gulim" pitchFamily="50" charset="-127"/>
              </a:rPr>
              <a:t>So, What is the </a:t>
            </a:r>
            <a:r>
              <a:rPr lang="en-US" altLang="ko-KR" sz="1600">
                <a:ea typeface="Gulim" pitchFamily="50" charset="-127"/>
              </a:rPr>
              <a:t>primary difference bwt RMI and RPC?</a:t>
            </a:r>
          </a:p>
          <a:p>
            <a:r>
              <a:rPr lang="en-US" altLang="ko-KR" sz="1600">
                <a:ea typeface="Gulim" pitchFamily="50" charset="-127"/>
              </a:rPr>
              <a:t>---------------</a:t>
            </a:r>
          </a:p>
          <a:p>
            <a:r>
              <a:rPr lang="en-US" altLang="ko-KR" sz="1600">
                <a:ea typeface="Gulim" pitchFamily="50" charset="-127"/>
              </a:rPr>
              <a:t>--------------</a:t>
            </a:r>
          </a:p>
          <a:p>
            <a:r>
              <a:rPr lang="en-US" altLang="ko-KR" sz="1600">
                <a:ea typeface="Gulim" pitchFamily="50" charset="-127"/>
              </a:rPr>
              <a:t>--------------</a:t>
            </a:r>
          </a:p>
          <a:p>
            <a:r>
              <a:rPr lang="en-US" altLang="ko-KR" sz="1600">
                <a:ea typeface="Gulim" pitchFamily="50" charset="-127"/>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26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6</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7</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8</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9</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10</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11</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12</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3</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4</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5</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6</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7</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8</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9</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10</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11</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12</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13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13</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14</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15</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16</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17</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18</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AF9DC3-3B45-4498-A69F-89DE79C6E2AF}" type="slidenum">
              <a:rPr lang="en-US"/>
              <a:pPr/>
              <a:t>19</a:t>
            </a:fld>
            <a:endParaRPr lang="en-US" dirty="0"/>
          </a:p>
        </p:txBody>
      </p:sp>
      <p:sp>
        <p:nvSpPr>
          <p:cNvPr id="5" name="Footer Placeholder 4"/>
          <p:cNvSpPr>
            <a:spLocks noGrp="1"/>
          </p:cNvSpPr>
          <p:nvPr>
            <p:ph type="ftr" sz="quarter" idx="11"/>
          </p:nvPr>
        </p:nvSpPr>
        <p:spPr/>
        <p:txBody>
          <a:bodyPr/>
          <a:lstStyle/>
          <a:p>
            <a:r>
              <a:rPr lang="en-US" dirty="0"/>
              <a:t>Dr Komarasamy G </a:t>
            </a:r>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3</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4</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F9DC3-3B45-4498-A69F-89DE79C6E2AF}" type="slidenum">
              <a:rPr lang="en-US"/>
              <a:pPr/>
              <a:t>5</a:t>
            </a:fld>
            <a:endParaRPr lang="en-US"/>
          </a:p>
        </p:txBody>
      </p:sp>
      <p:sp>
        <p:nvSpPr>
          <p:cNvPr id="5" name="Footer Placeholder 4"/>
          <p:cNvSpPr>
            <a:spLocks noGrp="1"/>
          </p:cNvSpPr>
          <p:nvPr>
            <p:ph type="ftr" sz="quarter" idx="11"/>
          </p:nvPr>
        </p:nvSpPr>
        <p:spPr/>
        <p:txBody>
          <a:bodyPr/>
          <a:lstStyle/>
          <a:p>
            <a:r>
              <a:rPr lang="en-US"/>
              <a:t>Dr Komarasamy G </a:t>
            </a:r>
            <a:endParaRPr lang="en-US"/>
          </a:p>
        </p:txBody>
      </p:sp>
    </p:spTree>
  </p:cSld>
  <p:clrMapOvr>
    <a:masterClrMapping/>
  </p:clrMapOvr>
</p:notes>
</file>

<file path=ppt/slideLayouts/_rels/slideLayout109.xml.rels>&#65279;<?xml version="1.0" encoding="utf-8"?><Relationships xmlns="http://schemas.openxmlformats.org/package/2006/relationships"><Relationship Type="http://schemas.openxmlformats.org/officeDocument/2006/relationships/slideMaster" Target="/ppt/slideMasters/slideMaster11.xml" Id="R0a298f5130df484d" /></Relationships>
</file>

<file path=ppt/slideLayouts/_rels/slideLayout120.xml.rels>&#65279;<?xml version="1.0" encoding="utf-8"?><Relationships xmlns="http://schemas.openxmlformats.org/package/2006/relationships"><Relationship Type="http://schemas.openxmlformats.org/officeDocument/2006/relationships/slideMaster" Target="/ppt/slideMasters/slideMaster12.xml" Id="Rcfeff628c9a04375" /></Relationships>
</file>

<file path=ppt/slideLayouts/_rels/slideLayout121.xml.rels>&#65279;<?xml version="1.0" encoding="utf-8"?><Relationships xmlns="http://schemas.openxmlformats.org/package/2006/relationships"><Relationship Type="http://schemas.openxmlformats.org/officeDocument/2006/relationships/slideMaster" Target="/ppt/slideMasters/slideMaster12.xml" Id="R788b143c7f51466e" /></Relationships>
</file>

<file path=ppt/slideLayouts/_rels/slideLayout122.xml.rels>&#65279;<?xml version="1.0" encoding="utf-8"?><Relationships xmlns="http://schemas.openxmlformats.org/package/2006/relationships"><Relationship Type="http://schemas.openxmlformats.org/officeDocument/2006/relationships/slideMaster" Target="/ppt/slideMasters/slideMaster12.xml" Id="R11b6dadc162a4909" /></Relationships>
</file>

<file path=ppt/slideLayouts/_rels/slideLayout16.xml.rels>&#65279;<?xml version="1.0" encoding="utf-8"?><Relationships xmlns="http://schemas.openxmlformats.org/package/2006/relationships"><Relationship Type="http://schemas.openxmlformats.org/officeDocument/2006/relationships/slideMaster" Target="/ppt/slideMasters/slideMaster2.xml" Id="R9648d3c7795d4c6e" /></Relationships>
</file>

<file path=ppt/slideLayouts/_rels/slideLayout24.xml.rels>&#65279;<?xml version="1.0" encoding="utf-8"?><Relationships xmlns="http://schemas.openxmlformats.org/package/2006/relationships"><Relationship Type="http://schemas.openxmlformats.org/officeDocument/2006/relationships/slideMaster" Target="/ppt/slideMasters/slideMaster3.xml" Id="R2cc61b8c39104063" /></Relationships>
</file>

<file path=ppt/slideLayouts/_rels/slideLayout27.xml.rels>&#65279;<?xml version="1.0" encoding="utf-8"?><Relationships xmlns="http://schemas.openxmlformats.org/package/2006/relationships"><Relationship Type="http://schemas.openxmlformats.org/officeDocument/2006/relationships/slideMaster" Target="/ppt/slideMasters/slideMaster3.xml" Id="R716160825d3c43bf" /><Relationship Type="http://schemas.openxmlformats.org/officeDocument/2006/relationships/image" Target="/ppt/media/image.jpg" Id="R4cf2f4ab91824680" /></Relationships>
</file>

<file path=ppt/slideLayouts/_rels/slideLayout31.xml.rels>&#65279;<?xml version="1.0" encoding="utf-8"?><Relationships xmlns="http://schemas.openxmlformats.org/package/2006/relationships"><Relationship Type="http://schemas.openxmlformats.org/officeDocument/2006/relationships/slideMaster" Target="/ppt/slideMasters/slideMaster4.xml" Id="R543829114c934c9e" /></Relationships>
</file>

<file path=ppt/slideLayouts/_rels/slideLayout32.xml.rels>&#65279;<?xml version="1.0" encoding="utf-8"?><Relationships xmlns="http://schemas.openxmlformats.org/package/2006/relationships"><Relationship Type="http://schemas.openxmlformats.org/officeDocument/2006/relationships/slideMaster" Target="/ppt/slideMasters/slideMaster4.xml" Id="R5a505b239a714dcd"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07621e4e65a84035" /></Relationships>
</file>

<file path=ppt/slideLayouts/_rels/slideLayout42.xml.rels>&#65279;<?xml version="1.0" encoding="utf-8"?><Relationships xmlns="http://schemas.openxmlformats.org/package/2006/relationships"><Relationship Type="http://schemas.openxmlformats.org/officeDocument/2006/relationships/slideMaster" Target="/ppt/slideMasters/slideMaster5.xml" Id="R6ed9974589e04b7a" /></Relationships>
</file>

<file path=ppt/slideLayouts/_rels/slideLayout43.xml.rels>&#65279;<?xml version="1.0" encoding="utf-8"?><Relationships xmlns="http://schemas.openxmlformats.org/package/2006/relationships"><Relationship Type="http://schemas.openxmlformats.org/officeDocument/2006/relationships/slideMaster" Target="/ppt/slideMasters/slideMaster5.xml" Id="R6e65cfb8ffa54fa4"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65824d6df23f4a64" /></Relationships>
</file>

<file path=ppt/slideLayouts/_rels/slideLayout53.xml.rels>&#65279;<?xml version="1.0" encoding="utf-8"?><Relationships xmlns="http://schemas.openxmlformats.org/package/2006/relationships"><Relationship Type="http://schemas.openxmlformats.org/officeDocument/2006/relationships/slideMaster" Target="/ppt/slideMasters/slideMaster6.xml" Id="R5f46e3e58ef241f5" /></Relationships>
</file>

<file path=ppt/slideLayouts/_rels/slideLayout54.xml.rels>&#65279;<?xml version="1.0" encoding="utf-8"?><Relationships xmlns="http://schemas.openxmlformats.org/package/2006/relationships"><Relationship Type="http://schemas.openxmlformats.org/officeDocument/2006/relationships/slideMaster" Target="/ppt/slideMasters/slideMaster6.xml" Id="R9ada5ed4528f41a8" /></Relationships>
</file>

<file path=ppt/slideLayouts/_rels/slideLayout64.xml.rels>&#65279;<?xml version="1.0" encoding="utf-8"?><Relationships xmlns="http://schemas.openxmlformats.org/package/2006/relationships"><Relationship Type="http://schemas.openxmlformats.org/officeDocument/2006/relationships/slideMaster" Target="/ppt/slideMasters/slideMaster7.xml" Id="R1d3ae875c36241d6" /></Relationships>
</file>

<file path=ppt/slideLayouts/_rels/slideLayout65.xml.rels>&#65279;<?xml version="1.0" encoding="utf-8"?><Relationships xmlns="http://schemas.openxmlformats.org/package/2006/relationships"><Relationship Type="http://schemas.openxmlformats.org/officeDocument/2006/relationships/slideMaster" Target="/ppt/slideMasters/slideMaster7.xml" Id="Rb833221b26bf453b" /></Relationships>
</file>

<file path=ppt/slideLayouts/_rels/slideLayout75.xml.rels>&#65279;<?xml version="1.0" encoding="utf-8"?><Relationships xmlns="http://schemas.openxmlformats.org/package/2006/relationships"><Relationship Type="http://schemas.openxmlformats.org/officeDocument/2006/relationships/slideMaster" Target="/ppt/slideMasters/slideMaster8.xml" Id="R54ac800167ed4adc" /></Relationships>
</file>

<file path=ppt/slideLayouts/_rels/slideLayout76.xml.rels>&#65279;<?xml version="1.0" encoding="utf-8"?><Relationships xmlns="http://schemas.openxmlformats.org/package/2006/relationships"><Relationship Type="http://schemas.openxmlformats.org/officeDocument/2006/relationships/slideMaster" Target="/ppt/slideMasters/slideMaster8.xml" Id="R27d42a3739bb4d59" /></Relationships>
</file>

<file path=ppt/slideLayouts/_rels/slideLayout86.xml.rels>&#65279;<?xml version="1.0" encoding="utf-8"?><Relationships xmlns="http://schemas.openxmlformats.org/package/2006/relationships"><Relationship Type="http://schemas.openxmlformats.org/officeDocument/2006/relationships/slideMaster" Target="/ppt/slideMasters/slideMaster9.xml" Id="R8ae10e483d5d4aa7" /></Relationships>
</file>

<file path=ppt/slideLayouts/_rels/slideLayout87.xml.rels>&#65279;<?xml version="1.0" encoding="utf-8"?><Relationships xmlns="http://schemas.openxmlformats.org/package/2006/relationships"><Relationship Type="http://schemas.openxmlformats.org/officeDocument/2006/relationships/slideMaster" Target="/ppt/slideMasters/slideMaster9.xml" Id="Ref34b8d5914b4d26" /></Relationships>
</file>

<file path=ppt/slideLayouts/_rels/slideLayout97.xml.rels>&#65279;<?xml version="1.0" encoding="utf-8"?><Relationships xmlns="http://schemas.openxmlformats.org/package/2006/relationships"><Relationship Type="http://schemas.openxmlformats.org/officeDocument/2006/relationships/slideMaster" Target="/ppt/slideMasters/slideMaster10.xml" Id="R38041a5fa4174c13" /></Relationships>
</file>

<file path=ppt/slideLayouts/_rels/slideLayout98.xml.rels>&#65279;<?xml version="1.0" encoding="utf-8"?><Relationships xmlns="http://schemas.openxmlformats.org/package/2006/relationships"><Relationship Type="http://schemas.openxmlformats.org/officeDocument/2006/relationships/slideMaster" Target="/ppt/slideMasters/slideMaster10.xml" Id="R56321c733a274d96" /></Relationships>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zh-CN"/>
              <a:t>Real-Time &amp; MultiMedia Lab</a:t>
            </a:r>
          </a:p>
        </p:txBody>
      </p:sp>
      <p:sp>
        <p:nvSpPr>
          <p:cNvPr id="5" name="Slide Number Placeholder 4"/>
          <p:cNvSpPr>
            <a:spLocks noGrp="1"/>
          </p:cNvSpPr>
          <p:nvPr>
            <p:ph type="sldNum" sz="quarter" idx="11"/>
          </p:nvPr>
        </p:nvSpPr>
        <p:spPr/>
        <p:txBody>
          <a:bodyPr/>
          <a:lstStyle>
            <a:lvl1pPr>
              <a:defRPr/>
            </a:lvl1pPr>
          </a:lstStyle>
          <a:p>
            <a:r>
              <a:rPr lang="en-US" altLang="zh-CN">
                <a:solidFill>
                  <a:srgbClr val="000000"/>
                </a:solidFill>
              </a:rPr>
              <a:t>(</a:t>
            </a:r>
            <a:fld id="{E286F85A-67EB-4AE6-98AE-7121E80E38CE}" type="slidenum">
              <a:rPr lang="en-US" altLang="zh-CN" b="1">
                <a:solidFill>
                  <a:srgbClr val="000000"/>
                </a:solidFill>
              </a:rPr>
              <a:pPr/>
              <a:t>‹#›</a:t>
            </a:fld>
            <a:r>
              <a:rPr lang="en-US" altLang="zh-CN">
                <a:solidFill>
                  <a:srgbClr val="000000"/>
                </a:solidFill>
              </a:rPr>
              <a:t>)</a:t>
            </a:r>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58200" cy="6858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457200" y="990600"/>
            <a:ext cx="41529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4762500" y="990600"/>
            <a:ext cx="41529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Footer Placeholder 4"/>
          <p:cNvSpPr>
            <a:spLocks noGrp="1"/>
          </p:cNvSpPr>
          <p:nvPr>
            <p:ph type="ftr" sz="quarter" idx="10"/>
          </p:nvPr>
        </p:nvSpPr>
        <p:spPr>
          <a:xfrm>
            <a:off x="6553200" y="6445250"/>
            <a:ext cx="2514600" cy="307975"/>
          </a:xfrm>
        </p:spPr>
        <p:txBody>
          <a:bodyPr/>
          <a:lstStyle>
            <a:lvl1pPr>
              <a:defRPr/>
            </a:lvl1pPr>
          </a:lstStyle>
          <a:p>
            <a:r>
              <a:rPr lang="en-US" altLang="zh-CN"/>
              <a:t>Unit-3 /  Dr Komarasamy G </a:t>
            </a:r>
            <a:endParaRPr lang="en-US" altLang="zh-CN"/>
          </a:p>
        </p:txBody>
      </p:sp>
      <p:sp>
        <p:nvSpPr>
          <p:cNvPr id="6" name="Slide Number Placeholder 5"/>
          <p:cNvSpPr>
            <a:spLocks noGrp="1"/>
          </p:cNvSpPr>
          <p:nvPr>
            <p:ph type="sldNum" sz="quarter" idx="11"/>
          </p:nvPr>
        </p:nvSpPr>
        <p:spPr>
          <a:xfrm>
            <a:off x="4038600" y="6477000"/>
            <a:ext cx="838200" cy="307975"/>
          </a:xfrm>
        </p:spPr>
        <p:txBody>
          <a:bodyPr/>
          <a:lstStyle>
            <a:lvl1pPr>
              <a:defRPr/>
            </a:lvl1pPr>
          </a:lstStyle>
          <a:p>
            <a:r>
              <a:rPr lang="en-US" altLang="zh-CN"/>
              <a:t>(</a:t>
            </a:r>
            <a:fld id="{28D8E3EC-F9ED-4648-A41F-56080934B3CF}" type="slidenum">
              <a:rPr lang="en-US" altLang="zh-CN" b="1"/>
              <a:pPr/>
              <a:t>‹#›</a:t>
            </a:fld>
            <a:r>
              <a:rPr lang="en-US" altLang="zh-CN"/>
              <a:t>)</a:t>
            </a:r>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ECAF5820-2AE6-4D58-91AF-1DFDE6D81C07}" type="datetime1">
              <a:rPr lang="en-US"/>
              <a:pPr/>
              <a:t>18-Feb-25</a:t>
            </a:fld>
            <a:endParaRPr lang="en-US"/>
          </a:p>
        </p:txBody>
      </p:sp>
      <p:sp>
        <p:nvSpPr>
          <p:cNvPr id="5" name="Footer Placeholder 4"/>
          <p:cNvSpPr>
            <a:spLocks noGrp="1"/>
          </p:cNvSpPr>
          <p:nvPr>
            <p:ph type="ftr" sz="quarter" idx="11"/>
          </p:nvPr>
        </p:nvSpPr>
        <p:spPr/>
        <p:txBody>
          <a:bodyPr/>
          <a:lstStyle/>
          <a:p>
            <a:r>
              <a:rPr lang="en-US"/>
              <a:t>Unit-3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72E914C-8F19-45C5-B8CF-7280F0020286}" type="datetime1">
              <a:rPr lang="en-US"/>
              <a:pPr/>
              <a:t>18-Feb-25</a:t>
            </a:fld>
            <a:endParaRPr lang="en-US"/>
          </a:p>
        </p:txBody>
      </p:sp>
      <p:sp>
        <p:nvSpPr>
          <p:cNvPr id="5" name="Footer Placeholder 4"/>
          <p:cNvSpPr>
            <a:spLocks noGrp="1"/>
          </p:cNvSpPr>
          <p:nvPr>
            <p:ph type="ftr" sz="quarter" idx="11"/>
          </p:nvPr>
        </p:nvSpPr>
        <p:spPr/>
        <p:txBody>
          <a:bodyPr/>
          <a:lstStyle/>
          <a:p>
            <a:r>
              <a:rPr lang="en-US"/>
              <a:t>Unit-3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64723EE-F841-4F19-AA6E-86AD8E45B989}" type="datetime1">
              <a:rPr lang="en-US"/>
              <a:pPr/>
              <a:t>24-Jan-25</a:t>
            </a:fld>
            <a:endParaRPr lang="en-US"/>
          </a:p>
        </p:txBody>
      </p:sp>
      <p:sp>
        <p:nvSpPr>
          <p:cNvPr id="5" name="Footer Placeholder 4"/>
          <p:cNvSpPr>
            <a:spLocks noGrp="1"/>
          </p:cNvSpPr>
          <p:nvPr>
            <p:ph type="ftr" sz="quarter" idx="11"/>
          </p:nvPr>
        </p:nvSpPr>
        <p:spPr/>
        <p:txBody>
          <a:bodyPr/>
          <a:lstStyle/>
          <a:p>
            <a:r>
              <a:rPr lang="en-US"/>
              <a:t>Unit-1/ Parallel Computing</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u="sng">
                <a:solidFill>
                  <a:srgbClr val="000099"/>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Unit-1/ Parallel Computing</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95B8ED8-D78B-4D88-90ED-56CAB60480A9}" type="datetime1">
              <a:rPr lang="en-US"/>
              <a:pPr/>
              <a:t>24-Jan-25</a:t>
            </a:fld>
            <a:endParaRPr lang="en-US"/>
          </a:p>
        </p:txBody>
      </p:sp>
      <p:sp>
        <p:nvSpPr>
          <p:cNvPr id="6" name="Holder 6"/>
          <p:cNvSpPr>
            <a:spLocks noGrp="1"/>
          </p:cNvSpPr>
          <p:nvPr>
            <p:ph type="sldNum" sz="quarter" idx="7"/>
          </p:nvPr>
        </p:nvSpPr>
        <p:spPr/>
        <p:txBody>
          <a:bodyPr lIns="0" tIns="0" rIns="0" bIns="0"/>
          <a:lstStyle>
            <a:lvl1pPr>
              <a:defRPr sz="1800" b="1" i="0">
                <a:solidFill>
                  <a:schemeClr val="tx1"/>
                </a:solidFill>
                <a:latin typeface="Arial"/>
                <a:cs typeface="Arial"/>
              </a:defRPr>
            </a:lvl1pPr>
          </a:lstStyle>
          <a:p>
            <a:pPr marL="155575">
              <a:lnSpc>
                <a:spcPts val="2090"/>
              </a:lnSpc>
            </a:pPr>
            <a:fld id="{81D60167-4931-47E6-BA6A-407CBD079E47}" type="slidenum">
              <a:rPr spc="-50" dirty="0"/>
              <a:pPr marL="155575">
                <a:lnSpc>
                  <a:spcPts val="2090"/>
                </a:lnSpc>
              </a:pPr>
              <a:t>‹#›</a:t>
            </a:fld>
            <a:endParaRPr spc="-5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4cf2f4ab91824680" cstate="print"/>
          <a:stretch>
            <a:fillRect/>
          </a:stretch>
        </p:blipFill>
        <p:spPr>
          <a:xfrm>
            <a:off x="1447799" y="1202143"/>
            <a:ext cx="6096000" cy="4572000"/>
          </a:xfrm>
          <a:prstGeom prst="rect">
            <a:avLst/>
          </a:prstGeom>
        </p:spPr>
      </p:pic>
      <p:sp>
        <p:nvSpPr>
          <p:cNvPr id="2" name="Holder 2"/>
          <p:cNvSpPr>
            <a:spLocks noGrp="1"/>
          </p:cNvSpPr>
          <p:nvPr>
            <p:ph type="title"/>
          </p:nvPr>
        </p:nvSpPr>
        <p:spPr/>
        <p:txBody>
          <a:bodyPr lIns="0" tIns="0" rIns="0" bIns="0"/>
          <a:lstStyle>
            <a:lvl1pPr>
              <a:defRPr sz="2800" b="1" i="0" u="sng">
                <a:solidFill>
                  <a:srgbClr val="000099"/>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Unit-1/ Parallel Computing</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CB9E4790-4853-4455-9ADA-AE0EB0962955}" type="datetime1">
              <a:rPr lang="en-US"/>
              <a:pPr/>
              <a:t>24-Jan-25</a:t>
            </a:fld>
            <a:endParaRPr lang="en-US"/>
          </a:p>
        </p:txBody>
      </p:sp>
      <p:sp>
        <p:nvSpPr>
          <p:cNvPr id="5" name="Holder 5"/>
          <p:cNvSpPr>
            <a:spLocks noGrp="1"/>
          </p:cNvSpPr>
          <p:nvPr>
            <p:ph type="sldNum" sz="quarter" idx="7"/>
          </p:nvPr>
        </p:nvSpPr>
        <p:spPr/>
        <p:txBody>
          <a:bodyPr lIns="0" tIns="0" rIns="0" bIns="0"/>
          <a:lstStyle>
            <a:lvl1pPr>
              <a:defRPr sz="1800" b="1" i="0">
                <a:solidFill>
                  <a:schemeClr val="tx1"/>
                </a:solidFill>
                <a:latin typeface="Arial"/>
                <a:cs typeface="Arial"/>
              </a:defRPr>
            </a:lvl1pPr>
          </a:lstStyle>
          <a:p>
            <a:pPr marL="155575">
              <a:lnSpc>
                <a:spcPts val="2090"/>
              </a:lnSpc>
            </a:pPr>
            <a:fld id="{81D60167-4931-47E6-BA6A-407CBD079E47}" type="slidenum">
              <a:rPr spc="-50" dirty="0"/>
              <a:pPr marL="155575">
                <a:lnSpc>
                  <a:spcPts val="2090"/>
                </a:lnSpc>
              </a:pPr>
              <a:t>‹#›</a:t>
            </a:fld>
            <a:endParaRPr spc="-50"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DBBC963E-B1F8-464D-827E-61F232CD57ED}" type="datetime1">
              <a:rPr lang="en-US"/>
              <a:pPr/>
              <a:t>25-Jan-25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9250683-57C9-4CD5-8245-94D59733310C}" type="datetime1">
              <a:rPr lang="en-US"/>
              <a:pPr/>
              <a:t>25-Jan-25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DBBC963E-B1F8-464D-827E-61F232CD57ED}" type="datetime1">
              <a:rPr lang="en-US"/>
              <a:pPr/>
              <a:t>24-Jan-25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DBBC963E-B1F8-464D-827E-61F232CD57ED}" type="datetime1">
              <a:rPr lang="en-US"/>
              <a:pPr/>
              <a:t>03-Feb-25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9250683-57C9-4CD5-8245-94D59733310C}" type="datetime1">
              <a:rPr lang="en-US"/>
              <a:pPr/>
              <a:t>03-Feb-25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9250683-57C9-4CD5-8245-94D59733310C}" type="datetime1">
              <a:rPr lang="en-US"/>
              <a:pPr/>
              <a:t>24-Jan-25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B497F92F-E342-4885-911E-7660D97372F2}" type="datetime1">
              <a:rPr lang="en-US"/>
              <a:pPr/>
              <a:t>05-Feb-25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849C403-E3AE-4017-A2EB-ACF1F98B074E}" type="datetime1">
              <a:rPr lang="en-US"/>
              <a:pPr/>
              <a:t>05-Feb-25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B497F92F-E342-4885-911E-7660D97372F2}" type="datetime1">
              <a:rPr lang="en-US"/>
              <a:pPr/>
              <a:t>12-Feb-24</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849C403-E3AE-4017-A2EB-ACF1F98B074E}" type="datetime1">
              <a:rPr lang="en-US"/>
              <a:pPr/>
              <a:t>12-Feb-24</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B497F92F-E342-4885-911E-7660D97372F2}" type="datetime1">
              <a:rPr lang="en-US"/>
              <a:pPr/>
              <a:t>11-Feb-25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849C403-E3AE-4017-A2EB-ACF1F98B074E}" type="datetime1">
              <a:rPr lang="en-US"/>
              <a:pPr/>
              <a:t>11-Feb-25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B497F92F-E342-4885-911E-7660D97372F2}" type="datetime1">
              <a:rPr lang="en-US"/>
              <a:pPr/>
              <a:t>12-Feb-25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849C403-E3AE-4017-A2EB-ACF1F98B074E}" type="datetime1">
              <a:rPr lang="en-US"/>
              <a:pPr/>
              <a:t>12-Feb-25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E6A18F60-02BF-496F-9523-F93556F6DFCE}" type="datetime1">
              <a:rPr lang="en-US"/>
              <a:pPr/>
              <a:t>17-Feb-25</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0E315BA-0BFA-4CF8-8C33-C08933230CDF}" type="datetime1">
              <a:rPr lang="en-US"/>
              <a:pPr/>
              <a:t>17-Feb-25</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3.xml" Id="R576f87f3a2304082" /><Relationship Type="http://schemas.openxmlformats.org/officeDocument/2006/relationships/slideLayout" Target="/ppt/slideLayouts/slideLayout4.xml" Id="R37f9c42702284a04" /><Relationship Type="http://schemas.openxmlformats.org/officeDocument/2006/relationships/slideLayout" Target="/ppt/slideLayouts/slideLayout5.xml" Id="R9e75d1de59044018" /></Relationships>
</file>

<file path=ppt/slideMasters/_rels/slideMaster10.xml.rels>&#65279;<?xml version="1.0" encoding="utf-8"?><Relationships xmlns="http://schemas.openxmlformats.org/package/2006/relationships"><Relationship Type="http://schemas.openxmlformats.org/officeDocument/2006/relationships/theme" Target="/ppt/slideMasters/theme/theme12.xml" Id="R023db7d020794e7d" /><Relationship Type="http://schemas.openxmlformats.org/officeDocument/2006/relationships/slideLayout" Target="/ppt/slideLayouts/slideLayout97.xml" Id="R65ae9fe55b8748e8" /><Relationship Type="http://schemas.openxmlformats.org/officeDocument/2006/relationships/slideLayout" Target="/ppt/slideLayouts/slideLayout98.xml" Id="R70bf997fb2234b64" /></Relationships>
</file>

<file path=ppt/slideMasters/_rels/slideMaster11.xml.rels>&#65279;<?xml version="1.0" encoding="utf-8"?><Relationships xmlns="http://schemas.openxmlformats.org/package/2006/relationships"><Relationship Type="http://schemas.openxmlformats.org/officeDocument/2006/relationships/image" Target="/ppt/media/image18.jpg" Id="R7602fc009f0247a5" /><Relationship Type="http://schemas.openxmlformats.org/officeDocument/2006/relationships/image" Target="/ppt/media/image19.jpg" Id="Rac70f7d24a314253" /><Relationship Type="http://schemas.openxmlformats.org/officeDocument/2006/relationships/oleObject" Target="/ppt/slideMasters/embeddings/embeddedObject.bin" Id="R74a293f252824b74" /><Relationship Type="http://schemas.openxmlformats.org/officeDocument/2006/relationships/vmlDrawing" Target="/ppt/drawings/vmldrawing.vml" Id="R0d9c4dd6f4264b46" /><Relationship Type="http://schemas.openxmlformats.org/officeDocument/2006/relationships/theme" Target="/ppt/slideMasters/theme/theme13.xml" Id="R707dae5cd67e4ff1" /><Relationship Type="http://schemas.openxmlformats.org/officeDocument/2006/relationships/slideLayout" Target="/ppt/slideLayouts/slideLayout109.xml" Id="R06e4889b454d4753" /></Relationships>
</file>

<file path=ppt/slideMasters/_rels/slideMaster12.xml.rels>&#65279;<?xml version="1.0" encoding="utf-8"?><Relationships xmlns="http://schemas.openxmlformats.org/package/2006/relationships"><Relationship Type="http://schemas.openxmlformats.org/officeDocument/2006/relationships/theme" Target="/ppt/slideMasters/theme/theme14.xml" Id="R816701c3a2a94b9d" /><Relationship Type="http://schemas.openxmlformats.org/officeDocument/2006/relationships/slideLayout" Target="/ppt/slideLayouts/slideLayout120.xml" Id="R7bfe95ac56cd4735" /><Relationship Type="http://schemas.openxmlformats.org/officeDocument/2006/relationships/slideLayout" Target="/ppt/slideLayouts/slideLayout121.xml" Id="R6f507a27f720444a" /><Relationship Type="http://schemas.openxmlformats.org/officeDocument/2006/relationships/slideLayout" Target="/ppt/slideLayouts/slideLayout122.xml" Id="R5fdc5f4f80784019" /></Relationships>
</file>

<file path=ppt/slideMasters/_rels/slideMaster2.xml.rels>&#65279;<?xml version="1.0" encoding="utf-8"?><Relationships xmlns="http://schemas.openxmlformats.org/package/2006/relationships"><Relationship Type="http://schemas.openxmlformats.org/officeDocument/2006/relationships/theme" Target="/ppt/slideMasters/theme/theme4.xml" Id="Rda5c20e1538d4bf6" /><Relationship Type="http://schemas.openxmlformats.org/officeDocument/2006/relationships/slideLayout" Target="/ppt/slideLayouts/slideLayout16.xml" Id="Rbe4ddf017c804c38" /></Relationships>
</file>

<file path=ppt/slideMasters/_rels/slideMaster3.xml.rels>&#65279;<?xml version="1.0" encoding="utf-8"?><Relationships xmlns="http://schemas.openxmlformats.org/package/2006/relationships"><Relationship Type="http://schemas.openxmlformats.org/officeDocument/2006/relationships/theme" Target="/ppt/slideMasters/theme/theme5.xml" Id="R1d64aa170b4743b4" /><Relationship Type="http://schemas.openxmlformats.org/officeDocument/2006/relationships/slideLayout" Target="/ppt/slideLayouts/slideLayout24.xml" Id="R0e9d5946df324333" /><Relationship Type="http://schemas.openxmlformats.org/officeDocument/2006/relationships/slideLayout" Target="/ppt/slideLayouts/slideLayout27.xml" Id="R0b14f15fd3874243" /></Relationships>
</file>

<file path=ppt/slideMasters/_rels/slideMaster4.xml.rels>&#65279;<?xml version="1.0" encoding="utf-8"?><Relationships xmlns="http://schemas.openxmlformats.org/package/2006/relationships"><Relationship Type="http://schemas.openxmlformats.org/officeDocument/2006/relationships/theme" Target="/ppt/slideMasters/theme/theme6.xml" Id="R4f8c1f1503cf473d" /><Relationship Type="http://schemas.openxmlformats.org/officeDocument/2006/relationships/slideLayout" Target="/ppt/slideLayouts/slideLayout31.xml" Id="R8644978120c2406f" /><Relationship Type="http://schemas.openxmlformats.org/officeDocument/2006/relationships/slideLayout" Target="/ppt/slideLayouts/slideLayout32.xml" Id="R22516d6ba4a141c8" /></Relationships>
</file>

<file path=ppt/slideMasters/_rels/slideMaster5.xml.rels>&#65279;<?xml version="1.0" encoding="utf-8"?><Relationships xmlns="http://schemas.openxmlformats.org/package/2006/relationships"><Relationship Type="http://schemas.openxmlformats.org/officeDocument/2006/relationships/theme" Target="/ppt/slideMasters/theme/theme7.xml" Id="Re3d6ef6f5afc441f" /><Relationship Type="http://schemas.openxmlformats.org/officeDocument/2006/relationships/slideLayout" Target="/ppt/slideLayouts/slideLayout42.xml" Id="R41416696b762402d" /><Relationship Type="http://schemas.openxmlformats.org/officeDocument/2006/relationships/slideLayout" Target="/ppt/slideLayouts/slideLayout43.xml" Id="Rbfe8200229eb49d2" /></Relationships>
</file>

<file path=ppt/slideMasters/_rels/slideMaster6.xml.rels>&#65279;<?xml version="1.0" encoding="utf-8"?><Relationships xmlns="http://schemas.openxmlformats.org/package/2006/relationships"><Relationship Type="http://schemas.openxmlformats.org/officeDocument/2006/relationships/theme" Target="/ppt/slideMasters/theme/theme8.xml" Id="Redf11a46821b48fa" /><Relationship Type="http://schemas.openxmlformats.org/officeDocument/2006/relationships/slideLayout" Target="/ppt/slideLayouts/slideLayout53.xml" Id="Rcf69566910854985" /><Relationship Type="http://schemas.openxmlformats.org/officeDocument/2006/relationships/slideLayout" Target="/ppt/slideLayouts/slideLayout54.xml" Id="Rc2def808bc0e44ea" /></Relationships>
</file>

<file path=ppt/slideMasters/_rels/slideMaster7.xml.rels>&#65279;<?xml version="1.0" encoding="utf-8"?><Relationships xmlns="http://schemas.openxmlformats.org/package/2006/relationships"><Relationship Type="http://schemas.openxmlformats.org/officeDocument/2006/relationships/theme" Target="/ppt/slideMasters/theme/theme9.xml" Id="Rb34a5f6da6684d2a" /><Relationship Type="http://schemas.openxmlformats.org/officeDocument/2006/relationships/slideLayout" Target="/ppt/slideLayouts/slideLayout64.xml" Id="R91ee3f193c1b4602" /><Relationship Type="http://schemas.openxmlformats.org/officeDocument/2006/relationships/slideLayout" Target="/ppt/slideLayouts/slideLayout65.xml" Id="R7737fc1e31fd42c4" /></Relationships>
</file>

<file path=ppt/slideMasters/_rels/slideMaster8.xml.rels>&#65279;<?xml version="1.0" encoding="utf-8"?><Relationships xmlns="http://schemas.openxmlformats.org/package/2006/relationships"><Relationship Type="http://schemas.openxmlformats.org/officeDocument/2006/relationships/theme" Target="/ppt/slideMasters/theme/theme10.xml" Id="Rc77ae17a462742ee" /><Relationship Type="http://schemas.openxmlformats.org/officeDocument/2006/relationships/slideLayout" Target="/ppt/slideLayouts/slideLayout75.xml" Id="Rdb9f85c030474ace" /><Relationship Type="http://schemas.openxmlformats.org/officeDocument/2006/relationships/slideLayout" Target="/ppt/slideLayouts/slideLayout76.xml" Id="R047ac75df3b44903" /></Relationships>
</file>

<file path=ppt/slideMasters/_rels/slideMaster9.xml.rels>&#65279;<?xml version="1.0" encoding="utf-8"?><Relationships xmlns="http://schemas.openxmlformats.org/package/2006/relationships"><Relationship Type="http://schemas.openxmlformats.org/officeDocument/2006/relationships/theme" Target="/ppt/slideMasters/theme/theme11.xml" Id="R43422a4da1584ad9" /><Relationship Type="http://schemas.openxmlformats.org/officeDocument/2006/relationships/slideLayout" Target="/ppt/slideLayouts/slideLayout86.xml" Id="Rd519cbd70d434af3" /><Relationship Type="http://schemas.openxmlformats.org/officeDocument/2006/relationships/slideLayout" Target="/ppt/slideLayouts/slideLayout87.xml" Id="R88b20e6d270947b5"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C3946-9189-4DE5-AF68-BFA7FD29883F}" type="datetime1">
              <a:rPr lang="en-US"/>
              <a:pPr/>
              <a:t>24-Jan-25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Unit-1 Parallelism Fundamentals /                     Dr Komarasamy G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2" r:id="R37f9c42702284a04"/>
    <p:sldLayoutId id="2147483653" r:id="R9e75d1de590440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69EC5-328D-434E-8838-D66AA699058E}" type="datetime1">
              <a:rPr lang="en-US"/>
              <a:pPr/>
              <a:t>17-Feb-25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Unit-3 Parallel algorithm design  /                     Dr Komarasamy G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54" r:id="R65ae9fe55b8748e8"/>
    <p:sldLayoutId id="2147483755" r:id="R70bf997fb2234b6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7602fc009f0247a5" cstate="print"/>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76200"/>
            <a:ext cx="8458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990600"/>
            <a:ext cx="8458200" cy="5181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p:cNvSpPr>
            <a:spLocks noGrp="1" noChangeArrowheads="1"/>
          </p:cNvSpPr>
          <p:nvPr>
            <p:ph type="ftr" sz="quarter" idx="3"/>
          </p:nvPr>
        </p:nvSpPr>
        <p:spPr bwMode="auto">
          <a:xfrm>
            <a:off x="6553200" y="6445250"/>
            <a:ext cx="25146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1">
                <a:solidFill>
                  <a:srgbClr val="860C3A"/>
                </a:solidFill>
                <a:latin typeface="Georgia" pitchFamily="18" charset="0"/>
                <a:ea typeface="SimSun" pitchFamily="2" charset="-122"/>
              </a:defRPr>
            </a:lvl1pPr>
          </a:lstStyle>
          <a:p>
            <a:pPr fontAlgn="base">
              <a:spcBef>
                <a:spcPct val="0"/>
              </a:spcBef>
              <a:spcAft>
                <a:spcPct val="0"/>
              </a:spcAft>
            </a:pPr>
            <a:r>
              <a:rPr lang="en-US" altLang="zh-CN"/>
              <a:t>Real-Time &amp; MultiMedia Lab</a:t>
            </a:r>
          </a:p>
        </p:txBody>
      </p:sp>
      <p:sp>
        <p:nvSpPr>
          <p:cNvPr id="4101" name="Rectangle 5"/>
          <p:cNvSpPr>
            <a:spLocks noGrp="1" noChangeArrowheads="1"/>
          </p:cNvSpPr>
          <p:nvPr>
            <p:ph type="sldNum" sz="quarter" idx="4"/>
          </p:nvPr>
        </p:nvSpPr>
        <p:spPr bwMode="auto">
          <a:xfrm>
            <a:off x="4038600" y="6477000"/>
            <a:ext cx="8382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SimSun" pitchFamily="2" charset="-122"/>
              </a:defRPr>
            </a:lvl1pPr>
          </a:lstStyle>
          <a:p>
            <a:pPr fontAlgn="base">
              <a:spcBef>
                <a:spcPct val="0"/>
              </a:spcBef>
              <a:spcAft>
                <a:spcPct val="0"/>
              </a:spcAft>
            </a:pPr>
            <a:r>
              <a:rPr lang="en-US" altLang="zh-CN">
                <a:solidFill>
                  <a:srgbClr val="000000"/>
                </a:solidFill>
                <a:latin typeface="Arial" charset="0"/>
              </a:rPr>
              <a:t>(</a:t>
            </a:r>
            <a:fld id="{7BAFD334-0FCE-410A-9958-682E78FCDB11}" type="slidenum">
              <a:rPr lang="en-US" altLang="zh-CN" b="1">
                <a:solidFill>
                  <a:srgbClr val="000000"/>
                </a:solidFill>
                <a:latin typeface="Arial" charset="0"/>
              </a:rPr>
              <a:pPr fontAlgn="base">
                <a:spcBef>
                  <a:spcPct val="0"/>
                </a:spcBef>
                <a:spcAft>
                  <a:spcPct val="0"/>
                </a:spcAft>
              </a:pPr>
              <a:t>‹#›</a:t>
            </a:fld>
            <a:r>
              <a:rPr lang="en-US" altLang="zh-CN">
                <a:solidFill>
                  <a:srgbClr val="000000"/>
                </a:solidFill>
                <a:latin typeface="Arial" charset="0"/>
              </a:rPr>
              <a:t>)</a:t>
            </a:r>
          </a:p>
        </p:txBody>
      </p:sp>
      <p:grpSp>
        <p:nvGrpSpPr>
          <p:cNvPr id="2" name="Group 6"/>
          <p:cNvGrpSpPr>
            <a:grpSpLocks/>
          </p:cNvGrpSpPr>
          <p:nvPr/>
        </p:nvGrpSpPr>
        <p:grpSpPr bwMode="auto">
          <a:xfrm>
            <a:off x="76200" y="6400800"/>
            <a:ext cx="1676400" cy="368300"/>
            <a:chOff x="204" y="3929"/>
            <a:chExt cx="907" cy="223"/>
          </a:xfrm>
        </p:grpSpPr>
        <p:graphicFrame>
          <p:nvGraphicFramePr>
            <p:cNvPr id="4103" name="Object 7"/>
            <p:cNvGraphicFramePr>
              <a:graphicFrameLocks noChangeAspect="1"/>
            </p:cNvGraphicFramePr>
            <p:nvPr/>
          </p:nvGraphicFramePr>
          <p:xfrm>
            <a:off x="204" y="3929"/>
            <a:ext cx="272" cy="223"/>
          </p:xfrm>
          <a:graphic>
            <a:graphicData uri="http://schemas.openxmlformats.org/presentationml/2006/ole">
              <p:oleObj spid="_x0000_s3074" name="Photo Editor 사진" r:id="R74a293f252824b74" imgW="1009791" imgH="828791" progId="">
                <p:embed/>
              </p:oleObj>
            </a:graphicData>
          </a:graphic>
        </p:graphicFrame>
        <p:pic>
          <p:nvPicPr>
            <p:cNvPr id="4104" name="Picture 8" descr="logo_03"/>
            <p:cNvPicPr>
              <a:picLocks noChangeAspect="1" noChangeArrowheads="1"/>
            </p:cNvPicPr>
            <p:nvPr userDrawn="1"/>
          </p:nvPicPr>
          <p:blipFill>
            <a:blip r:embed="Rac70f7d24a314253" cstate="print"/>
            <a:srcRect/>
            <a:stretch>
              <a:fillRect/>
            </a:stretch>
          </p:blipFill>
          <p:spPr bwMode="auto">
            <a:xfrm>
              <a:off x="476" y="3974"/>
              <a:ext cx="635" cy="169"/>
            </a:xfrm>
            <a:prstGeom prst="rect">
              <a:avLst/>
            </a:prstGeom>
            <a:noFill/>
          </p:spPr>
        </p:pic>
      </p:grpSp>
      <p:sp>
        <p:nvSpPr>
          <p:cNvPr id="4105" name="Rectangle 9"/>
          <p:cNvSpPr>
            <a:spLocks noChangeArrowheads="1"/>
          </p:cNvSpPr>
          <p:nvPr/>
        </p:nvSpPr>
        <p:spPr bwMode="auto">
          <a:xfrm>
            <a:off x="0" y="838200"/>
            <a:ext cx="9144000" cy="26988"/>
          </a:xfrm>
          <a:prstGeom prst="rect">
            <a:avLst/>
          </a:prstGeom>
          <a:gradFill rotWithShape="1">
            <a:gsLst>
              <a:gs pos="0">
                <a:schemeClr val="bg1"/>
              </a:gs>
              <a:gs pos="50000">
                <a:srgbClr val="860C3A"/>
              </a:gs>
              <a:gs pos="100000">
                <a:schemeClr val="bg1"/>
              </a:gs>
            </a:gsLst>
            <a:lin ang="0" scaled="1"/>
          </a:gradFill>
          <a:ln w="9525">
            <a:noFill/>
            <a:miter lim="800000"/>
            <a:headEnd/>
            <a:tailEnd/>
          </a:ln>
          <a:effectLst/>
        </p:spPr>
        <p:txBody>
          <a:bodyPr wrap="none" anchor="ctr"/>
          <a:lstStyle/>
          <a:p>
            <a:pPr algn="ctr" fontAlgn="base">
              <a:spcBef>
                <a:spcPct val="0"/>
              </a:spcBef>
              <a:spcAft>
                <a:spcPct val="0"/>
              </a:spcAft>
            </a:pPr>
            <a:endParaRPr lang="zh-CN" altLang="en-US" b="1">
              <a:solidFill>
                <a:srgbClr val="000000"/>
              </a:solidFill>
              <a:effectLst>
                <a:outerShdw blurRad="38100" dist="38100" dir="2700000" algn="tl">
                  <a:srgbClr val="FFFFFF"/>
                </a:outerShdw>
              </a:effectLst>
              <a:latin typeface="Courier New" pitchFamily="49" charset="0"/>
              <a:ea typeface="SimSun" pitchFamily="2" charset="-122"/>
              <a:cs typeface="Courier New" pitchFamily="49" charset="0"/>
            </a:endParaRPr>
          </a:p>
        </p:txBody>
      </p:sp>
      <p:sp>
        <p:nvSpPr>
          <p:cNvPr id="4106" name="Rectangle 10"/>
          <p:cNvSpPr>
            <a:spLocks noChangeArrowheads="1"/>
          </p:cNvSpPr>
          <p:nvPr/>
        </p:nvSpPr>
        <p:spPr bwMode="auto">
          <a:xfrm>
            <a:off x="0" y="6297613"/>
            <a:ext cx="9144000" cy="26987"/>
          </a:xfrm>
          <a:prstGeom prst="rect">
            <a:avLst/>
          </a:prstGeom>
          <a:gradFill rotWithShape="1">
            <a:gsLst>
              <a:gs pos="0">
                <a:srgbClr val="860C3A"/>
              </a:gs>
              <a:gs pos="50000">
                <a:schemeClr val="bg1"/>
              </a:gs>
              <a:gs pos="100000">
                <a:srgbClr val="860C3A"/>
              </a:gs>
            </a:gsLst>
            <a:lin ang="0" scaled="1"/>
          </a:gradFill>
          <a:ln w="9525">
            <a:noFill/>
            <a:miter lim="800000"/>
            <a:headEnd/>
            <a:tailEnd/>
          </a:ln>
          <a:effectLst/>
        </p:spPr>
        <p:txBody>
          <a:bodyPr wrap="none" anchor="ctr"/>
          <a:lstStyle/>
          <a:p>
            <a:pPr algn="ctr" fontAlgn="base">
              <a:spcBef>
                <a:spcPct val="0"/>
              </a:spcBef>
              <a:spcAft>
                <a:spcPct val="0"/>
              </a:spcAft>
            </a:pPr>
            <a:endParaRPr lang="zh-CN" altLang="en-US" b="1">
              <a:solidFill>
                <a:srgbClr val="000000"/>
              </a:solidFill>
              <a:effectLst>
                <a:outerShdw blurRad="38100" dist="38100" dir="2700000" algn="tl">
                  <a:srgbClr val="FFFFFF"/>
                </a:outerShdw>
              </a:effectLst>
              <a:latin typeface="Courier New" pitchFamily="49" charset="0"/>
              <a:ea typeface="SimSun" pitchFamily="2" charset="-122"/>
              <a:cs typeface="Courier New" pitchFamily="49" charset="0"/>
            </a:endParaRPr>
          </a:p>
        </p:txBody>
      </p:sp>
    </p:spTree>
  </p:cSld>
  <p:clrMap bg1="lt1" tx1="dk1" bg2="lt2" tx2="dk2" accent1="accent1" accent2="accent2" accent3="accent3" accent4="accent4" accent5="accent5" accent6="accent6" hlink="hlink" folHlink="folHlink"/>
  <p:sldLayoutIdLst>
    <p:sldLayoutId id="2147483767" r:id="R06e4889b454d4753"/>
  </p:sldLayoutIdLst>
  <p:transition>
    <p:fade/>
  </p:transition>
  <p:timing>
    <p:tnLst>
      <p:par>
        <p:cTn id="1" dur="indefinite" restart="never" nodeType="tmRoot"/>
      </p:par>
    </p:tnLst>
  </p:timing>
  <p:hf sldNum="0" hdr="0" dt="0"/>
  <p:txStyles>
    <p:titleStyle>
      <a:lvl1pPr algn="ctr" rtl="0" fontAlgn="base">
        <a:spcBef>
          <a:spcPct val="0"/>
        </a:spcBef>
        <a:spcAft>
          <a:spcPct val="0"/>
        </a:spcAft>
        <a:defRPr sz="3600" b="1">
          <a:solidFill>
            <a:srgbClr val="860C3A"/>
          </a:solidFill>
          <a:latin typeface="+mj-lt"/>
          <a:ea typeface="+mj-ea"/>
          <a:cs typeface="+mj-cs"/>
        </a:defRPr>
      </a:lvl1pPr>
      <a:lvl2pPr algn="ctr" rtl="0" fontAlgn="base">
        <a:spcBef>
          <a:spcPct val="0"/>
        </a:spcBef>
        <a:spcAft>
          <a:spcPct val="0"/>
        </a:spcAft>
        <a:defRPr sz="3600" b="1">
          <a:solidFill>
            <a:srgbClr val="860C3A"/>
          </a:solidFill>
          <a:latin typeface="Garamond" pitchFamily="18" charset="0"/>
          <a:ea typeface="Batang" pitchFamily="18" charset="-127"/>
          <a:cs typeface="Arial" charset="0"/>
        </a:defRPr>
      </a:lvl2pPr>
      <a:lvl3pPr algn="ctr" rtl="0" fontAlgn="base">
        <a:spcBef>
          <a:spcPct val="0"/>
        </a:spcBef>
        <a:spcAft>
          <a:spcPct val="0"/>
        </a:spcAft>
        <a:defRPr sz="3600" b="1">
          <a:solidFill>
            <a:srgbClr val="860C3A"/>
          </a:solidFill>
          <a:latin typeface="Garamond" pitchFamily="18" charset="0"/>
          <a:ea typeface="Batang" pitchFamily="18" charset="-127"/>
          <a:cs typeface="Arial" charset="0"/>
        </a:defRPr>
      </a:lvl3pPr>
      <a:lvl4pPr algn="ctr" rtl="0" fontAlgn="base">
        <a:spcBef>
          <a:spcPct val="0"/>
        </a:spcBef>
        <a:spcAft>
          <a:spcPct val="0"/>
        </a:spcAft>
        <a:defRPr sz="3600" b="1">
          <a:solidFill>
            <a:srgbClr val="860C3A"/>
          </a:solidFill>
          <a:latin typeface="Garamond" pitchFamily="18" charset="0"/>
          <a:ea typeface="Batang" pitchFamily="18" charset="-127"/>
          <a:cs typeface="Arial" charset="0"/>
        </a:defRPr>
      </a:lvl4pPr>
      <a:lvl5pPr algn="ctr" rtl="0" fontAlgn="base">
        <a:spcBef>
          <a:spcPct val="0"/>
        </a:spcBef>
        <a:spcAft>
          <a:spcPct val="0"/>
        </a:spcAft>
        <a:defRPr sz="3600" b="1">
          <a:solidFill>
            <a:srgbClr val="860C3A"/>
          </a:solidFill>
          <a:latin typeface="Garamond" pitchFamily="18" charset="0"/>
          <a:ea typeface="Batang" pitchFamily="18" charset="-127"/>
          <a:cs typeface="Arial" charset="0"/>
        </a:defRPr>
      </a:lvl5pPr>
      <a:lvl6pPr marL="457200" algn="ctr" rtl="0" fontAlgn="base">
        <a:spcBef>
          <a:spcPct val="0"/>
        </a:spcBef>
        <a:spcAft>
          <a:spcPct val="0"/>
        </a:spcAft>
        <a:defRPr sz="3600" b="1">
          <a:solidFill>
            <a:srgbClr val="860C3A"/>
          </a:solidFill>
          <a:latin typeface="Garamond" pitchFamily="18" charset="0"/>
          <a:ea typeface="Batang" pitchFamily="18" charset="-127"/>
          <a:cs typeface="Arial" charset="0"/>
        </a:defRPr>
      </a:lvl6pPr>
      <a:lvl7pPr marL="914400" algn="ctr" rtl="0" fontAlgn="base">
        <a:spcBef>
          <a:spcPct val="0"/>
        </a:spcBef>
        <a:spcAft>
          <a:spcPct val="0"/>
        </a:spcAft>
        <a:defRPr sz="3600" b="1">
          <a:solidFill>
            <a:srgbClr val="860C3A"/>
          </a:solidFill>
          <a:latin typeface="Garamond" pitchFamily="18" charset="0"/>
          <a:ea typeface="Batang" pitchFamily="18" charset="-127"/>
          <a:cs typeface="Arial" charset="0"/>
        </a:defRPr>
      </a:lvl7pPr>
      <a:lvl8pPr marL="1371600" algn="ctr" rtl="0" fontAlgn="base">
        <a:spcBef>
          <a:spcPct val="0"/>
        </a:spcBef>
        <a:spcAft>
          <a:spcPct val="0"/>
        </a:spcAft>
        <a:defRPr sz="3600" b="1">
          <a:solidFill>
            <a:srgbClr val="860C3A"/>
          </a:solidFill>
          <a:latin typeface="Garamond" pitchFamily="18" charset="0"/>
          <a:ea typeface="Batang" pitchFamily="18" charset="-127"/>
          <a:cs typeface="Arial" charset="0"/>
        </a:defRPr>
      </a:lvl8pPr>
      <a:lvl9pPr marL="1828800" algn="ctr" rtl="0" fontAlgn="base">
        <a:spcBef>
          <a:spcPct val="0"/>
        </a:spcBef>
        <a:spcAft>
          <a:spcPct val="0"/>
        </a:spcAft>
        <a:defRPr sz="3600" b="1">
          <a:solidFill>
            <a:srgbClr val="860C3A"/>
          </a:solidFill>
          <a:latin typeface="Garamond" pitchFamily="18" charset="0"/>
          <a:ea typeface="Batang" pitchFamily="18" charset="-127"/>
          <a:cs typeface="Arial" charset="0"/>
        </a:defRPr>
      </a:lvl9pPr>
    </p:titleStyle>
    <p:bodyStyle>
      <a:lvl1pPr marL="342900" indent="-342900" algn="l" rtl="0" fontAlgn="base">
        <a:spcBef>
          <a:spcPct val="20000"/>
        </a:spcBef>
        <a:spcAft>
          <a:spcPct val="0"/>
        </a:spcAft>
        <a:buChar char="•"/>
        <a:defRPr sz="2400">
          <a:solidFill>
            <a:schemeClr val="accent2"/>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cs typeface="+mn-cs"/>
        </a:defRPr>
      </a:lvl2pPr>
      <a:lvl3pPr marL="1143000" indent="-228600" algn="l" rtl="0" fontAlgn="base">
        <a:spcBef>
          <a:spcPct val="20000"/>
        </a:spcBef>
        <a:spcAft>
          <a:spcPct val="0"/>
        </a:spcAft>
        <a:buChar char="•"/>
        <a:defRPr>
          <a:solidFill>
            <a:schemeClr val="bg2"/>
          </a:solidFill>
          <a:latin typeface="+mn-lt"/>
          <a:cs typeface="+mn-cs"/>
        </a:defRPr>
      </a:lvl3pPr>
      <a:lvl4pPr marL="1600200" indent="-228600" algn="l" rtl="0" fontAlgn="base">
        <a:spcBef>
          <a:spcPct val="20000"/>
        </a:spcBef>
        <a:spcAft>
          <a:spcPct val="0"/>
        </a:spcAft>
        <a:buChar char="–"/>
        <a:defRPr sz="1600">
          <a:solidFill>
            <a:schemeClr val="bg2"/>
          </a:solidFill>
          <a:latin typeface="+mn-lt"/>
          <a:cs typeface="+mn-cs"/>
        </a:defRPr>
      </a:lvl4pPr>
      <a:lvl5pPr marL="2057400" indent="-228600" algn="l" rtl="0" fontAlgn="base">
        <a:spcBef>
          <a:spcPct val="20000"/>
        </a:spcBef>
        <a:spcAft>
          <a:spcPct val="0"/>
        </a:spcAft>
        <a:buChar char="»"/>
        <a:defRPr sz="1600">
          <a:solidFill>
            <a:schemeClr val="bg2"/>
          </a:solidFill>
          <a:latin typeface="+mn-lt"/>
          <a:cs typeface="+mn-cs"/>
        </a:defRPr>
      </a:lvl5pPr>
      <a:lvl6pPr marL="2514600" indent="-228600" algn="l" rtl="0" fontAlgn="base">
        <a:spcBef>
          <a:spcPct val="20000"/>
        </a:spcBef>
        <a:spcAft>
          <a:spcPct val="0"/>
        </a:spcAft>
        <a:buChar char="»"/>
        <a:defRPr sz="1600">
          <a:solidFill>
            <a:schemeClr val="bg2"/>
          </a:solidFill>
          <a:latin typeface="+mn-lt"/>
          <a:cs typeface="+mn-cs"/>
        </a:defRPr>
      </a:lvl6pPr>
      <a:lvl7pPr marL="2971800" indent="-228600" algn="l" rtl="0" fontAlgn="base">
        <a:spcBef>
          <a:spcPct val="20000"/>
        </a:spcBef>
        <a:spcAft>
          <a:spcPct val="0"/>
        </a:spcAft>
        <a:buChar char="»"/>
        <a:defRPr sz="1600">
          <a:solidFill>
            <a:schemeClr val="bg2"/>
          </a:solidFill>
          <a:latin typeface="+mn-lt"/>
          <a:cs typeface="+mn-cs"/>
        </a:defRPr>
      </a:lvl7pPr>
      <a:lvl8pPr marL="3429000" indent="-228600" algn="l" rtl="0" fontAlgn="base">
        <a:spcBef>
          <a:spcPct val="20000"/>
        </a:spcBef>
        <a:spcAft>
          <a:spcPct val="0"/>
        </a:spcAft>
        <a:buChar char="»"/>
        <a:defRPr sz="1600">
          <a:solidFill>
            <a:schemeClr val="bg2"/>
          </a:solidFill>
          <a:latin typeface="+mn-lt"/>
          <a:cs typeface="+mn-cs"/>
        </a:defRPr>
      </a:lvl8pPr>
      <a:lvl9pPr marL="3886200" indent="-228600" algn="l" rtl="0" fontAlgn="base">
        <a:spcBef>
          <a:spcPct val="20000"/>
        </a:spcBef>
        <a:spcAft>
          <a:spcPct val="0"/>
        </a:spcAft>
        <a:buChar char="»"/>
        <a:defRPr sz="1600">
          <a:solidFill>
            <a:schemeClr val="bg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309786-A1AF-482B-BC9B-D6B2146DB4D4}" type="datetime1">
              <a:rPr lang="en-US"/>
              <a:pPr/>
              <a:t>18-Feb-25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Unit-3 /  Dr Komarasamy G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79" r:id="R7bfe95ac56cd4735"/>
    <p:sldLayoutId id="2147483780" r:id="R6f507a27f720444a"/>
    <p:sldLayoutId id="2147483781" r:id="R5fdc5f4f80784019"/>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B2ABA-D6C3-4D37-9E9B-D299496FC04C}" type="datetime1">
              <a:rPr lang="en-US"/>
              <a:pPr/>
              <a:t>24-Jan-25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Unit-1/ Parallel Computing</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5" r:id="Rbe4ddf017c804c3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31140" y="89408"/>
            <a:ext cx="8002905" cy="757555"/>
          </a:xfrm>
          <a:prstGeom prst="rect">
            <a:avLst/>
          </a:prstGeom>
        </p:spPr>
        <p:txBody>
          <a:bodyPr wrap="square" lIns="0" tIns="0" rIns="0" bIns="0">
            <a:spAutoFit/>
          </a:bodyPr>
          <a:lstStyle>
            <a:lvl1pPr>
              <a:defRPr sz="2800" b="1" i="0" u="sng">
                <a:solidFill>
                  <a:srgbClr val="000099"/>
                </a:solidFill>
                <a:latin typeface="Calibri"/>
                <a:cs typeface="Calibri"/>
              </a:defRPr>
            </a:lvl1pPr>
          </a:lstStyle>
          <a:p>
            <a:endParaRPr/>
          </a:p>
        </p:txBody>
      </p:sp>
      <p:sp>
        <p:nvSpPr>
          <p:cNvPr id="3" name="Holder 3"/>
          <p:cNvSpPr>
            <a:spLocks noGrp="1"/>
          </p:cNvSpPr>
          <p:nvPr>
            <p:ph type="body" idx="1"/>
          </p:nvPr>
        </p:nvSpPr>
        <p:spPr>
          <a:xfrm>
            <a:off x="307340" y="3371215"/>
            <a:ext cx="8514080" cy="2769235"/>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r>
              <a:rPr lang="en-US"/>
              <a:t>Unit-1/ Parallel Computing</a:t>
            </a:r>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CC7272C7-0B8F-417B-B86D-C3C1850658D8}" type="datetime1">
              <a:rPr lang="en-US"/>
              <a:pPr/>
              <a:t>24-Jan-25</a:t>
            </a:fld>
            <a:endParaRPr lang="en-US"/>
          </a:p>
        </p:txBody>
      </p:sp>
      <p:sp>
        <p:nvSpPr>
          <p:cNvPr id="6" name="Holder 6"/>
          <p:cNvSpPr>
            <a:spLocks noGrp="1"/>
          </p:cNvSpPr>
          <p:nvPr>
            <p:ph type="sldNum" sz="quarter" idx="7"/>
          </p:nvPr>
        </p:nvSpPr>
        <p:spPr>
          <a:xfrm>
            <a:off x="8547481" y="6374397"/>
            <a:ext cx="342265" cy="281304"/>
          </a:xfrm>
          <a:prstGeom prst="rect">
            <a:avLst/>
          </a:prstGeom>
        </p:spPr>
        <p:txBody>
          <a:bodyPr wrap="square" lIns="0" tIns="0" rIns="0" bIns="0">
            <a:spAutoFit/>
          </a:bodyPr>
          <a:lstStyle>
            <a:lvl1pPr>
              <a:defRPr sz="1800" b="1" i="0">
                <a:solidFill>
                  <a:schemeClr val="tx1"/>
                </a:solidFill>
                <a:latin typeface="Arial"/>
                <a:cs typeface="Arial"/>
              </a:defRPr>
            </a:lvl1pPr>
          </a:lstStyle>
          <a:p>
            <a:pPr marL="155575">
              <a:lnSpc>
                <a:spcPts val="2090"/>
              </a:lnSpc>
            </a:pPr>
            <a:fld id="{81D60167-4931-47E6-BA6A-407CBD079E47}" type="slidenum">
              <a:rPr spc="-50" dirty="0"/>
              <a:pPr marL="155575">
                <a:lnSpc>
                  <a:spcPts val="2090"/>
                </a:lnSpc>
              </a:pPr>
              <a:t>‹#›</a:t>
            </a:fld>
            <a:endParaRPr spc="-50" dirty="0"/>
          </a:p>
        </p:txBody>
      </p:sp>
    </p:spTree>
  </p:cSld>
  <p:clrMap bg1="lt1" tx1="dk1" bg2="lt2" tx2="dk2" accent1="accent1" accent2="accent2" accent3="accent3" accent4="accent4" accent5="accent5" accent6="accent6" hlink="hlink" folHlink="folHlink"/>
  <p:sldLayoutIdLst>
    <p:sldLayoutId id="2147483674" r:id="R0e9d5946df324333"/>
    <p:sldLayoutId id="2147483677" r:id="R0b14f15fd3874243"/>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C3946-9189-4DE5-AF68-BFA7FD29883F}" type="datetime1">
              <a:rPr lang="en-US"/>
              <a:pPr/>
              <a:t>25-Jan-25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Unit-1 Parallelism Fundamentals /                     Dr Komarasamy G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2" r:id="R8644978120c2406f"/>
    <p:sldLayoutId id="2147483683" r:id="R22516d6ba4a141c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C3946-9189-4DE5-AF68-BFA7FD29883F}" type="datetime1">
              <a:rPr lang="en-US"/>
              <a:pPr/>
              <a:t>03-Feb-25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Unit-1 Parallelism Fundamentals /                     Dr Komarasamy G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4" r:id="R41416696b762402d"/>
    <p:sldLayoutId id="2147483695" r:id="Rbfe8200229eb49d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E2378-AD03-46E9-9A08-1F923001CFFE}" type="datetime1">
              <a:rPr lang="en-US"/>
              <a:pPr/>
              <a:t>05-Feb-25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Unit-2 Parallel algorithm design  /                     Dr Komarasamy G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06" r:id="Rcf69566910854985"/>
    <p:sldLayoutId id="2147483707" r:id="Rc2def808bc0e44ea"/>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E2378-AD03-46E9-9A08-1F923001CFFE}" type="datetime1">
              <a:rPr lang="en-US"/>
              <a:pPr/>
              <a:t>12-Feb-24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Unit-2 Parallel algorithm design  /                     Dr Komarasamy G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718" r:id="R91ee3f193c1b4602"/>
    <p:sldLayoutId id="2147483719" r:id="R7737fc1e31fd42c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E2378-AD03-46E9-9A08-1F923001CFFE}" type="datetime1">
              <a:rPr lang="en-US"/>
              <a:pPr/>
              <a:t>11-Feb-25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Unit-2 Parallel algorithm design  /                     Dr Komarasamy G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30" r:id="Rdb9f85c030474ace"/>
    <p:sldLayoutId id="2147483731" r:id="R047ac75df3b4490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E2378-AD03-46E9-9A08-1F923001CFFE}" type="datetime1">
              <a:rPr lang="en-US"/>
              <a:pPr/>
              <a:t>12-Feb-25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Unit-2 Parallel algorithm design  /                     Dr Komarasamy G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42" r:id="Rd519cbd70d434af3"/>
    <p:sldLayoutId id="2147483743" r:id="R88b20e6d270947b5"/>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13.xml><?xml version="1.0" encoding="utf-8"?>
<a:theme xmlns:a="http://schemas.openxmlformats.org/drawingml/2006/main" name="DS template">
  <a:themeElements>
    <a:clrScheme name="D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S template">
      <a:majorFont>
        <a:latin typeface="Garamond"/>
        <a:ea typeface="Batang"/>
        <a:cs typeface="Arial"/>
      </a:majorFont>
      <a:minorFont>
        <a:latin typeface="Garamond"/>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S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S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S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S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S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S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S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S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S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S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S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slideMasters/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s/_rels/slide1.xml.rels>&#65279;<?xml version="1.0" encoding="utf-8"?><Relationships xmlns="http://schemas.openxmlformats.org/package/2006/relationships"><Relationship Type="http://schemas.openxmlformats.org/officeDocument/2006/relationships/image" Target="/ppt/media/image.png" Id="Rb1704a25aa9f47f7" /><Relationship Type="http://schemas.openxmlformats.org/officeDocument/2006/relationships/slideLayout" Target="/ppt/slideLayouts/slideLayout5.xml" Id="R7e2cb88eee614158" /></Relationships>
</file>

<file path=ppt/slides/_rels/slide10.xml.rels>&#65279;<?xml version="1.0" encoding="utf-8"?><Relationships xmlns="http://schemas.openxmlformats.org/package/2006/relationships"><Relationship Type="http://schemas.openxmlformats.org/officeDocument/2006/relationships/notesSlide" Target="/ppt/notesSlides/notesSlide6.xml" Id="Rde486dbd1f9a486d" /><Relationship Type="http://schemas.openxmlformats.org/officeDocument/2006/relationships/slideLayout" Target="/ppt/slideLayouts/slideLayout4.xml" Id="Rcec6045bb3d54186" /></Relationships>
</file>

<file path=ppt/slides/_rels/slide100.xml.rels>&#65279;<?xml version="1.0" encoding="utf-8"?><Relationships xmlns="http://schemas.openxmlformats.org/package/2006/relationships"><Relationship Type="http://schemas.openxmlformats.org/officeDocument/2006/relationships/notesSlide" Target="/ppt/notesSlides/notesSlide68.xml" Id="Rdda685d65d18421b" /><Relationship Type="http://schemas.openxmlformats.org/officeDocument/2006/relationships/slideLayout" Target="/ppt/slideLayouts/slideLayout53.xml" Id="R37a75c17f2b54f78" /></Relationships>
</file>

<file path=ppt/slides/_rels/slide101.xml.rels>&#65279;<?xml version="1.0" encoding="utf-8"?><Relationships xmlns="http://schemas.openxmlformats.org/package/2006/relationships"><Relationship Type="http://schemas.openxmlformats.org/officeDocument/2006/relationships/notesSlide" Target="/ppt/notesSlides/notesSlide69.xml" Id="R4e378d5d84ab4b55" /><Relationship Type="http://schemas.openxmlformats.org/officeDocument/2006/relationships/slideLayout" Target="/ppt/slideLayouts/slideLayout53.xml" Id="Rb87a06c4e3df4f29" /></Relationships>
</file>

<file path=ppt/slides/_rels/slide102.xml.rels>&#65279;<?xml version="1.0" encoding="utf-8"?><Relationships xmlns="http://schemas.openxmlformats.org/package/2006/relationships"><Relationship Type="http://schemas.openxmlformats.org/officeDocument/2006/relationships/notesSlide" Target="/ppt/notesSlides/notesSlide70.xml" Id="R42cd8ec547d94a1a" /><Relationship Type="http://schemas.openxmlformats.org/officeDocument/2006/relationships/slideLayout" Target="/ppt/slideLayouts/slideLayout53.xml" Id="Rffef76a550c94991" /></Relationships>
</file>

<file path=ppt/slides/_rels/slide103.xml.rels>&#65279;<?xml version="1.0" encoding="utf-8"?><Relationships xmlns="http://schemas.openxmlformats.org/package/2006/relationships"><Relationship Type="http://schemas.openxmlformats.org/officeDocument/2006/relationships/notesSlide" Target="/ppt/notesSlides/notesSlide71.xml" Id="R51a0bc14c9ab4734" /><Relationship Type="http://schemas.openxmlformats.org/officeDocument/2006/relationships/slideLayout" Target="/ppt/slideLayouts/slideLayout53.xml" Id="R2c07937172974065" /></Relationships>
</file>

<file path=ppt/slides/_rels/slide104.xml.rels>&#65279;<?xml version="1.0" encoding="utf-8"?><Relationships xmlns="http://schemas.openxmlformats.org/package/2006/relationships"><Relationship Type="http://schemas.openxmlformats.org/officeDocument/2006/relationships/notesSlide" Target="/ppt/notesSlides/notesSlide72.xml" Id="Rb718987d1c9c4757" /><Relationship Type="http://schemas.openxmlformats.org/officeDocument/2006/relationships/slideLayout" Target="/ppt/slideLayouts/slideLayout53.xml" Id="Rd6780c2767e84f8a" /></Relationships>
</file>

<file path=ppt/slides/_rels/slide105.xml.rels>&#65279;<?xml version="1.0" encoding="utf-8"?><Relationships xmlns="http://schemas.openxmlformats.org/package/2006/relationships"><Relationship Type="http://schemas.openxmlformats.org/officeDocument/2006/relationships/notesSlide" Target="/ppt/notesSlides/notesSlide73.xml" Id="Re8fc27eeb29c4b8b" /><Relationship Type="http://schemas.openxmlformats.org/officeDocument/2006/relationships/slideLayout" Target="/ppt/slideLayouts/slideLayout53.xml" Id="R2af51928fb984b5f" /></Relationships>
</file>

<file path=ppt/slides/_rels/slide106.xml.rels>&#65279;<?xml version="1.0" encoding="utf-8"?><Relationships xmlns="http://schemas.openxmlformats.org/package/2006/relationships"><Relationship Type="http://schemas.openxmlformats.org/officeDocument/2006/relationships/notesSlide" Target="/ppt/notesSlides/notesSlide74.xml" Id="R1a06aa9c2f8f4106" /><Relationship Type="http://schemas.openxmlformats.org/officeDocument/2006/relationships/slideLayout" Target="/ppt/slideLayouts/slideLayout53.xml" Id="R4429088e40e3416a" /></Relationships>
</file>

<file path=ppt/slides/_rels/slide107.xml.rels>&#65279;<?xml version="1.0" encoding="utf-8"?><Relationships xmlns="http://schemas.openxmlformats.org/package/2006/relationships"><Relationship Type="http://schemas.openxmlformats.org/officeDocument/2006/relationships/notesSlide" Target="/ppt/notesSlides/notesSlide75.xml" Id="R5d21ca145f7b4ecd" /><Relationship Type="http://schemas.openxmlformats.org/officeDocument/2006/relationships/slideLayout" Target="/ppt/slideLayouts/slideLayout53.xml" Id="R2b93c35fda514ef5" /></Relationships>
</file>

<file path=ppt/slides/_rels/slide108.xml.rels>&#65279;<?xml version="1.0" encoding="utf-8"?><Relationships xmlns="http://schemas.openxmlformats.org/package/2006/relationships"><Relationship Type="http://schemas.openxmlformats.org/officeDocument/2006/relationships/image" Target="/ppt/media/image24.png" Id="R72d7bdcaf19048ad" /><Relationship Type="http://schemas.openxmlformats.org/officeDocument/2006/relationships/notesSlide" Target="/ppt/notesSlides/notesSlide76.xml" Id="R7e728eb1a4704678" /><Relationship Type="http://schemas.openxmlformats.org/officeDocument/2006/relationships/slideLayout" Target="/ppt/slideLayouts/slideLayout53.xml" Id="R441e2c82bf2f4cda" /></Relationships>
</file>

<file path=ppt/slides/_rels/slide109.xml.rels>&#65279;<?xml version="1.0" encoding="utf-8"?><Relationships xmlns="http://schemas.openxmlformats.org/package/2006/relationships"><Relationship Type="http://schemas.openxmlformats.org/officeDocument/2006/relationships/notesSlide" Target="/ppt/notesSlides/notesSlide77.xml" Id="Rc090986e51da4504" /><Relationship Type="http://schemas.openxmlformats.org/officeDocument/2006/relationships/slideLayout" Target="/ppt/slideLayouts/slideLayout53.xml" Id="R00041b0e988944eb" /></Relationships>
</file>

<file path=ppt/slides/_rels/slide11.xml.rels>&#65279;<?xml version="1.0" encoding="utf-8"?><Relationships xmlns="http://schemas.openxmlformats.org/package/2006/relationships"><Relationship Type="http://schemas.openxmlformats.org/officeDocument/2006/relationships/notesSlide" Target="/ppt/notesSlides/notesSlide7.xml" Id="Rcbe96c6cf8a743c4" /><Relationship Type="http://schemas.openxmlformats.org/officeDocument/2006/relationships/slideLayout" Target="/ppt/slideLayouts/slideLayout4.xml" Id="R4d90387af84e4268" /></Relationships>
</file>

<file path=ppt/slides/_rels/slide110.xml.rels>&#65279;<?xml version="1.0" encoding="utf-8"?><Relationships xmlns="http://schemas.openxmlformats.org/package/2006/relationships"><Relationship Type="http://schemas.openxmlformats.org/officeDocument/2006/relationships/notesSlide" Target="/ppt/notesSlides/notesSlide78.xml" Id="R549e6520ac1e4847" /><Relationship Type="http://schemas.openxmlformats.org/officeDocument/2006/relationships/slideLayout" Target="/ppt/slideLayouts/slideLayout53.xml" Id="Rf5e307aaf9184884" /></Relationships>
</file>

<file path=ppt/slides/_rels/slide111.xml.rels>&#65279;<?xml version="1.0" encoding="utf-8"?><Relationships xmlns="http://schemas.openxmlformats.org/package/2006/relationships"><Relationship Type="http://schemas.openxmlformats.org/officeDocument/2006/relationships/image" Target="/ppt/media/image25.png" Id="R0d1de91e0eee4740" /><Relationship Type="http://schemas.openxmlformats.org/officeDocument/2006/relationships/image" Target="/ppt/media/image26.png" Id="R73374caa45cd4175" /><Relationship Type="http://schemas.openxmlformats.org/officeDocument/2006/relationships/notesSlide" Target="/ppt/notesSlides/notesSlide79.xml" Id="R2626480efd5a4727" /><Relationship Type="http://schemas.openxmlformats.org/officeDocument/2006/relationships/slideLayout" Target="/ppt/slideLayouts/slideLayout53.xml" Id="R988636094e4446eb" /></Relationships>
</file>

<file path=ppt/slides/_rels/slide112.xml.rels>&#65279;<?xml version="1.0" encoding="utf-8"?><Relationships xmlns="http://schemas.openxmlformats.org/package/2006/relationships"><Relationship Type="http://schemas.openxmlformats.org/officeDocument/2006/relationships/image" Target="/ppt/media/image.png" Id="R31c4cc7923c645f4" /><Relationship Type="http://schemas.openxmlformats.org/officeDocument/2006/relationships/slideLayout" Target="/ppt/slideLayouts/slideLayout65.xml" Id="Ra931e28bf8d54b0d" /></Relationships>
</file>

<file path=ppt/slides/_rels/slide113.xml.rels>&#65279;<?xml version="1.0" encoding="utf-8"?><Relationships xmlns="http://schemas.openxmlformats.org/package/2006/relationships"><Relationship Type="http://schemas.openxmlformats.org/officeDocument/2006/relationships/slideLayout" Target="/ppt/slideLayouts/slideLayout64.xml" Id="Rfac2675c3c1f4911" /></Relationships>
</file>

<file path=ppt/slides/_rels/slide114.xml.rels>&#65279;<?xml version="1.0" encoding="utf-8"?><Relationships xmlns="http://schemas.openxmlformats.org/package/2006/relationships"><Relationship Type="http://schemas.openxmlformats.org/officeDocument/2006/relationships/notesSlide" Target="/ppt/notesSlides/notesSlide80.xml" Id="R68e2ca269ba14dd3" /><Relationship Type="http://schemas.openxmlformats.org/officeDocument/2006/relationships/slideLayout" Target="/ppt/slideLayouts/slideLayout64.xml" Id="R3f60401b679c40e8" /></Relationships>
</file>

<file path=ppt/slides/_rels/slide115.xml.rels>&#65279;<?xml version="1.0" encoding="utf-8"?><Relationships xmlns="http://schemas.openxmlformats.org/package/2006/relationships"><Relationship Type="http://schemas.openxmlformats.org/officeDocument/2006/relationships/image" Target="/ppt/media/image10.gif" Id="Rf538c155541a4868" /><Relationship Type="http://schemas.openxmlformats.org/officeDocument/2006/relationships/notesSlide" Target="/ppt/notesSlides/notesSlide81.xml" Id="R9485f8c6a03d46f0" /><Relationship Type="http://schemas.openxmlformats.org/officeDocument/2006/relationships/slideLayout" Target="/ppt/slideLayouts/slideLayout64.xml" Id="Rad99e0e10d954b25" /></Relationships>
</file>

<file path=ppt/slides/_rels/slide116.xml.rels>&#65279;<?xml version="1.0" encoding="utf-8"?><Relationships xmlns="http://schemas.openxmlformats.org/package/2006/relationships"><Relationship Type="http://schemas.openxmlformats.org/officeDocument/2006/relationships/notesSlide" Target="/ppt/notesSlides/notesSlide82.xml" Id="Rceca29fb29c047f4" /><Relationship Type="http://schemas.openxmlformats.org/officeDocument/2006/relationships/slideLayout" Target="/ppt/slideLayouts/slideLayout64.xml" Id="R52861e6defd74b72" /></Relationships>
</file>

<file path=ppt/slides/_rels/slide117.xml.rels>&#65279;<?xml version="1.0" encoding="utf-8"?><Relationships xmlns="http://schemas.openxmlformats.org/package/2006/relationships"><Relationship Type="http://schemas.openxmlformats.org/officeDocument/2006/relationships/notesSlide" Target="/ppt/notesSlides/notesSlide83.xml" Id="R8e874e6784a14229" /><Relationship Type="http://schemas.openxmlformats.org/officeDocument/2006/relationships/slideLayout" Target="/ppt/slideLayouts/slideLayout64.xml" Id="R21b98d75d2c142e1" /></Relationships>
</file>

<file path=ppt/slides/_rels/slide118.xml.rels>&#65279;<?xml version="1.0" encoding="utf-8"?><Relationships xmlns="http://schemas.openxmlformats.org/package/2006/relationships"><Relationship Type="http://schemas.openxmlformats.org/officeDocument/2006/relationships/image" Target="/ppt/media/image11.gif" Id="Rb6319a5d0faf4ba5" /><Relationship Type="http://schemas.openxmlformats.org/officeDocument/2006/relationships/notesSlide" Target="/ppt/notesSlides/notesSlide84.xml" Id="Re7b84336de1249ef" /><Relationship Type="http://schemas.openxmlformats.org/officeDocument/2006/relationships/slideLayout" Target="/ppt/slideLayouts/slideLayout64.xml" Id="R94d3df2532e749f1" /></Relationships>
</file>

<file path=ppt/slides/_rels/slide119.xml.rels>&#65279;<?xml version="1.0" encoding="utf-8"?><Relationships xmlns="http://schemas.openxmlformats.org/package/2006/relationships"><Relationship Type="http://schemas.openxmlformats.org/officeDocument/2006/relationships/image" Target="/ppt/media/image12.gif" Id="R4a1625ad8ba444a8" /><Relationship Type="http://schemas.openxmlformats.org/officeDocument/2006/relationships/notesSlide" Target="/ppt/notesSlides/notesSlide85.xml" Id="Rcabef007b4da46aa" /><Relationship Type="http://schemas.openxmlformats.org/officeDocument/2006/relationships/slideLayout" Target="/ppt/slideLayouts/slideLayout64.xml" Id="R686f3d37b29b4bd3" /></Relationships>
</file>

<file path=ppt/slides/_rels/slide12.xml.rels>&#65279;<?xml version="1.0" encoding="utf-8"?><Relationships xmlns="http://schemas.openxmlformats.org/package/2006/relationships"><Relationship Type="http://schemas.openxmlformats.org/officeDocument/2006/relationships/notesSlide" Target="/ppt/notesSlides/notesSlide8.xml" Id="Rfa04d5022d1642e0" /><Relationship Type="http://schemas.openxmlformats.org/officeDocument/2006/relationships/slideLayout" Target="/ppt/slideLayouts/slideLayout4.xml" Id="R02cdc180ee094838" /></Relationships>
</file>

<file path=ppt/slides/_rels/slide120.xml.rels>&#65279;<?xml version="1.0" encoding="utf-8"?><Relationships xmlns="http://schemas.openxmlformats.org/package/2006/relationships"><Relationship Type="http://schemas.openxmlformats.org/officeDocument/2006/relationships/notesSlide" Target="/ppt/notesSlides/notesSlide86.xml" Id="Ref886c52f1604231" /><Relationship Type="http://schemas.openxmlformats.org/officeDocument/2006/relationships/slideLayout" Target="/ppt/slideLayouts/slideLayout64.xml" Id="R985117632598497d" /></Relationships>
</file>

<file path=ppt/slides/_rels/slide121.xml.rels>&#65279;<?xml version="1.0" encoding="utf-8"?><Relationships xmlns="http://schemas.openxmlformats.org/package/2006/relationships"><Relationship Type="http://schemas.openxmlformats.org/officeDocument/2006/relationships/image" Target="/ppt/media/image11.jpg" Id="R9ad57258a1204fd5" /><Relationship Type="http://schemas.openxmlformats.org/officeDocument/2006/relationships/notesSlide" Target="/ppt/notesSlides/notesSlide87.xml" Id="Rfbdfcf96e4e2415b" /><Relationship Type="http://schemas.openxmlformats.org/officeDocument/2006/relationships/slideLayout" Target="/ppt/slideLayouts/slideLayout64.xml" Id="R1d8adf9df6c54628" /></Relationships>
</file>

<file path=ppt/slides/_rels/slide122.xml.rels>&#65279;<?xml version="1.0" encoding="utf-8"?><Relationships xmlns="http://schemas.openxmlformats.org/package/2006/relationships"><Relationship Type="http://schemas.openxmlformats.org/officeDocument/2006/relationships/notesSlide" Target="/ppt/notesSlides/notesSlide88.xml" Id="R9d87608047d144dc" /><Relationship Type="http://schemas.openxmlformats.org/officeDocument/2006/relationships/slideLayout" Target="/ppt/slideLayouts/slideLayout64.xml" Id="R45c838e4069a4a30" /></Relationships>
</file>

<file path=ppt/slides/_rels/slide123.xml.rels>&#65279;<?xml version="1.0" encoding="utf-8"?><Relationships xmlns="http://schemas.openxmlformats.org/package/2006/relationships"><Relationship Type="http://schemas.openxmlformats.org/officeDocument/2006/relationships/image" Target="/ppt/media/image13.gif" Id="R2b39cce0b41c42d5" /><Relationship Type="http://schemas.openxmlformats.org/officeDocument/2006/relationships/notesSlide" Target="/ppt/notesSlides/notesSlide89.xml" Id="R0bebfcc6a0b44e2b" /><Relationship Type="http://schemas.openxmlformats.org/officeDocument/2006/relationships/slideLayout" Target="/ppt/slideLayouts/slideLayout64.xml" Id="R4dd67316ce6f4539" /></Relationships>
</file>

<file path=ppt/slides/_rels/slide124.xml.rels>&#65279;<?xml version="1.0" encoding="utf-8"?><Relationships xmlns="http://schemas.openxmlformats.org/package/2006/relationships"><Relationship Type="http://schemas.openxmlformats.org/officeDocument/2006/relationships/image" Target="/ppt/media/image14.gif" Id="R421a16c27aac40c9" /><Relationship Type="http://schemas.openxmlformats.org/officeDocument/2006/relationships/notesSlide" Target="/ppt/notesSlides/notesSlide90.xml" Id="R8e678e354aa8489b" /><Relationship Type="http://schemas.openxmlformats.org/officeDocument/2006/relationships/slideLayout" Target="/ppt/slideLayouts/slideLayout64.xml" Id="R7ef32904230f4557" /></Relationships>
</file>

<file path=ppt/slides/_rels/slide125.xml.rels>&#65279;<?xml version="1.0" encoding="utf-8"?><Relationships xmlns="http://schemas.openxmlformats.org/package/2006/relationships"><Relationship Type="http://schemas.openxmlformats.org/officeDocument/2006/relationships/image" Target="/ppt/media/image15.gif" Id="R8f8a463f74074f33" /><Relationship Type="http://schemas.openxmlformats.org/officeDocument/2006/relationships/notesSlide" Target="/ppt/notesSlides/notesSlide91.xml" Id="R354aac50b25a4647" /><Relationship Type="http://schemas.openxmlformats.org/officeDocument/2006/relationships/slideLayout" Target="/ppt/slideLayouts/slideLayout64.xml" Id="R036963412ede4c80" /></Relationships>
</file>

<file path=ppt/slides/_rels/slide126.xml.rels>&#65279;<?xml version="1.0" encoding="utf-8"?><Relationships xmlns="http://schemas.openxmlformats.org/package/2006/relationships"><Relationship Type="http://schemas.openxmlformats.org/officeDocument/2006/relationships/image" Target="/ppt/media/image16.gif" Id="Rd87b0e976b8847b6" /><Relationship Type="http://schemas.openxmlformats.org/officeDocument/2006/relationships/notesSlide" Target="/ppt/notesSlides/notesSlide92.xml" Id="R70765c5ed2454617" /><Relationship Type="http://schemas.openxmlformats.org/officeDocument/2006/relationships/slideLayout" Target="/ppt/slideLayouts/slideLayout64.xml" Id="R3138a8539890485b" /></Relationships>
</file>

<file path=ppt/slides/_rels/slide127.xml.rels>&#65279;<?xml version="1.0" encoding="utf-8"?><Relationships xmlns="http://schemas.openxmlformats.org/package/2006/relationships"><Relationship Type="http://schemas.openxmlformats.org/officeDocument/2006/relationships/notesSlide" Target="/ppt/notesSlides/notesSlide93.xml" Id="Ra1a603b91b044d72" /><Relationship Type="http://schemas.openxmlformats.org/officeDocument/2006/relationships/slideLayout" Target="/ppt/slideLayouts/slideLayout64.xml" Id="R535b0def69c142b1" /></Relationships>
</file>

<file path=ppt/slides/_rels/slide128.xml.rels>&#65279;<?xml version="1.0" encoding="utf-8"?><Relationships xmlns="http://schemas.openxmlformats.org/package/2006/relationships"><Relationship Type="http://schemas.openxmlformats.org/officeDocument/2006/relationships/notesSlide" Target="/ppt/notesSlides/notesSlide94.xml" Id="R92505c37e660427d" /><Relationship Type="http://schemas.openxmlformats.org/officeDocument/2006/relationships/slideLayout" Target="/ppt/slideLayouts/slideLayout64.xml" Id="R7ed218fbbb8d4fb5" /></Relationships>
</file>

<file path=ppt/slides/_rels/slide129.xml.rels>&#65279;<?xml version="1.0" encoding="utf-8"?><Relationships xmlns="http://schemas.openxmlformats.org/package/2006/relationships"><Relationship Type="http://schemas.openxmlformats.org/officeDocument/2006/relationships/image" Target="/ppt/media/image17.gif" Id="Ra8160ae2b7de4aaf" /><Relationship Type="http://schemas.openxmlformats.org/officeDocument/2006/relationships/notesSlide" Target="/ppt/notesSlides/notesSlide95.xml" Id="R73a755c0d8224f2f" /><Relationship Type="http://schemas.openxmlformats.org/officeDocument/2006/relationships/slideLayout" Target="/ppt/slideLayouts/slideLayout64.xml" Id="R0e69eeacefbc45ad" /></Relationships>
</file>

<file path=ppt/slides/_rels/slide13.xml.rels>&#65279;<?xml version="1.0" encoding="utf-8"?><Relationships xmlns="http://schemas.openxmlformats.org/package/2006/relationships"><Relationship Type="http://schemas.openxmlformats.org/officeDocument/2006/relationships/notesSlide" Target="/ppt/notesSlides/notesSlide9.xml" Id="Re09b5203f63d4568" /><Relationship Type="http://schemas.openxmlformats.org/officeDocument/2006/relationships/slideLayout" Target="/ppt/slideLayouts/slideLayout4.xml" Id="R83b2301f23f643e7" /></Relationships>
</file>

<file path=ppt/slides/_rels/slide130.xml.rels>&#65279;<?xml version="1.0" encoding="utf-8"?><Relationships xmlns="http://schemas.openxmlformats.org/package/2006/relationships"><Relationship Type="http://schemas.openxmlformats.org/officeDocument/2006/relationships/image" Target="/ppt/media/image18.gif" Id="Re7c4d52ac58440b9" /><Relationship Type="http://schemas.openxmlformats.org/officeDocument/2006/relationships/notesSlide" Target="/ppt/notesSlides/notesSlide96.xml" Id="R03dad7f6c6eb4541" /><Relationship Type="http://schemas.openxmlformats.org/officeDocument/2006/relationships/slideLayout" Target="/ppt/slideLayouts/slideLayout64.xml" Id="Rc9bfdbc9b0714c42" /><Relationship Type="http://schemas.openxmlformats.org/officeDocument/2006/relationships/hyperlink" Target="http://users.atw.hu/parallelcomp/ch03lev1sec2.html" TargetMode="External" Id="rcIdcd068a9caf4940ed" /></Relationships>
</file>

<file path=ppt/slides/_rels/slide131.xml.rels>&#65279;<?xml version="1.0" encoding="utf-8"?><Relationships xmlns="http://schemas.openxmlformats.org/package/2006/relationships"><Relationship Type="http://schemas.openxmlformats.org/officeDocument/2006/relationships/image" Target="/ppt/media/image.png" Id="R236288a4aadd4454" /><Relationship Type="http://schemas.openxmlformats.org/officeDocument/2006/relationships/slideLayout" Target="/ppt/slideLayouts/slideLayout76.xml" Id="R24f3deb48b5b4c88" /></Relationships>
</file>

<file path=ppt/slides/_rels/slide132.xml.rels>&#65279;<?xml version="1.0" encoding="utf-8"?><Relationships xmlns="http://schemas.openxmlformats.org/package/2006/relationships"><Relationship Type="http://schemas.openxmlformats.org/officeDocument/2006/relationships/slideLayout" Target="/ppt/slideLayouts/slideLayout75.xml" Id="R803a8581a7744f8c" /></Relationships>
</file>

<file path=ppt/slides/_rels/slide133.xml.rels>&#65279;<?xml version="1.0" encoding="utf-8"?><Relationships xmlns="http://schemas.openxmlformats.org/package/2006/relationships"><Relationship Type="http://schemas.openxmlformats.org/officeDocument/2006/relationships/notesSlide" Target="/ppt/notesSlides/notesSlide97.xml" Id="R102467388a754f43" /><Relationship Type="http://schemas.openxmlformats.org/officeDocument/2006/relationships/slideLayout" Target="/ppt/slideLayouts/slideLayout75.xml" Id="R02ea47eddb2243a7" /></Relationships>
</file>

<file path=ppt/slides/_rels/slide134.xml.rels>&#65279;<?xml version="1.0" encoding="utf-8"?><Relationships xmlns="http://schemas.openxmlformats.org/package/2006/relationships"><Relationship Type="http://schemas.openxmlformats.org/officeDocument/2006/relationships/notesSlide" Target="/ppt/notesSlides/notesSlide98.xml" Id="Rdf32c849a82c4b21" /><Relationship Type="http://schemas.openxmlformats.org/officeDocument/2006/relationships/slideLayout" Target="/ppt/slideLayouts/slideLayout75.xml" Id="R39d9b87de2f1438f" /></Relationships>
</file>

<file path=ppt/slides/_rels/slide135.xml.rels>&#65279;<?xml version="1.0" encoding="utf-8"?><Relationships xmlns="http://schemas.openxmlformats.org/package/2006/relationships"><Relationship Type="http://schemas.openxmlformats.org/officeDocument/2006/relationships/notesSlide" Target="/ppt/notesSlides/notesSlide99.xml" Id="Rd6e7472bee214fb1" /><Relationship Type="http://schemas.openxmlformats.org/officeDocument/2006/relationships/slideLayout" Target="/ppt/slideLayouts/slideLayout75.xml" Id="R75afbdefe2c84c4d" /></Relationships>
</file>

<file path=ppt/slides/_rels/slide136.xml.rels>&#65279;<?xml version="1.0" encoding="utf-8"?><Relationships xmlns="http://schemas.openxmlformats.org/package/2006/relationships"><Relationship Type="http://schemas.openxmlformats.org/officeDocument/2006/relationships/image" Target="/ppt/media/image19.gif" Id="R3992c51937524acb" /><Relationship Type="http://schemas.openxmlformats.org/officeDocument/2006/relationships/notesSlide" Target="/ppt/notesSlides/notesSlide100.xml" Id="Rd7bac77ddc374de5" /><Relationship Type="http://schemas.openxmlformats.org/officeDocument/2006/relationships/slideLayout" Target="/ppt/slideLayouts/slideLayout75.xml" Id="R7f20fd1cbc0e4a31" /></Relationships>
</file>

<file path=ppt/slides/_rels/slide137.xml.rels>&#65279;<?xml version="1.0" encoding="utf-8"?><Relationships xmlns="http://schemas.openxmlformats.org/package/2006/relationships"><Relationship Type="http://schemas.openxmlformats.org/officeDocument/2006/relationships/notesSlide" Target="/ppt/notesSlides/notesSlide101.xml" Id="Re0d7848dcf71451d" /><Relationship Type="http://schemas.openxmlformats.org/officeDocument/2006/relationships/slideLayout" Target="/ppt/slideLayouts/slideLayout75.xml" Id="R48cfdb1c0d454b22" /></Relationships>
</file>

<file path=ppt/slides/_rels/slide138.xml.rels>&#65279;<?xml version="1.0" encoding="utf-8"?><Relationships xmlns="http://schemas.openxmlformats.org/package/2006/relationships"><Relationship Type="http://schemas.openxmlformats.org/officeDocument/2006/relationships/notesSlide" Target="/ppt/notesSlides/notesSlide102.xml" Id="R3fb90cf5e78b414e" /><Relationship Type="http://schemas.openxmlformats.org/officeDocument/2006/relationships/slideLayout" Target="/ppt/slideLayouts/slideLayout75.xml" Id="R8a8bacdeee0e4534" /></Relationships>
</file>

<file path=ppt/slides/_rels/slide139.xml.rels>&#65279;<?xml version="1.0" encoding="utf-8"?><Relationships xmlns="http://schemas.openxmlformats.org/package/2006/relationships"><Relationship Type="http://schemas.openxmlformats.org/officeDocument/2006/relationships/notesSlide" Target="/ppt/notesSlides/notesSlide103.xml" Id="R8ab39fdc5d3c4640" /><Relationship Type="http://schemas.openxmlformats.org/officeDocument/2006/relationships/slideLayout" Target="/ppt/slideLayouts/slideLayout75.xml" Id="R06a8c14c549942a8" /></Relationships>
</file>

<file path=ppt/slides/_rels/slide14.xml.rels>&#65279;<?xml version="1.0" encoding="utf-8"?><Relationships xmlns="http://schemas.openxmlformats.org/package/2006/relationships"><Relationship Type="http://schemas.openxmlformats.org/officeDocument/2006/relationships/notesSlide" Target="/ppt/notesSlides/notesSlide10.xml" Id="Rd3c39d2d1d24434f" /><Relationship Type="http://schemas.openxmlformats.org/officeDocument/2006/relationships/slideLayout" Target="/ppt/slideLayouts/slideLayout4.xml" Id="R8c775d68833c4f5e" /></Relationships>
</file>

<file path=ppt/slides/_rels/slide140.xml.rels>&#65279;<?xml version="1.0" encoding="utf-8"?><Relationships xmlns="http://schemas.openxmlformats.org/package/2006/relationships"><Relationship Type="http://schemas.openxmlformats.org/officeDocument/2006/relationships/notesSlide" Target="/ppt/notesSlides/notesSlide104.xml" Id="R76356e0b644f44c4" /><Relationship Type="http://schemas.openxmlformats.org/officeDocument/2006/relationships/slideLayout" Target="/ppt/slideLayouts/slideLayout75.xml" Id="R07f5f2e5004948ab" /></Relationships>
</file>

<file path=ppt/slides/_rels/slide141.xml.rels>&#65279;<?xml version="1.0" encoding="utf-8"?><Relationships xmlns="http://schemas.openxmlformats.org/package/2006/relationships"><Relationship Type="http://schemas.openxmlformats.org/officeDocument/2006/relationships/notesSlide" Target="/ppt/notesSlides/notesSlide105.xml" Id="Rabf59e8d0e064ae4" /><Relationship Type="http://schemas.openxmlformats.org/officeDocument/2006/relationships/slideLayout" Target="/ppt/slideLayouts/slideLayout75.xml" Id="R86b85e38f12c42e5" /></Relationships>
</file>

<file path=ppt/slides/_rels/slide142.xml.rels>&#65279;<?xml version="1.0" encoding="utf-8"?><Relationships xmlns="http://schemas.openxmlformats.org/package/2006/relationships"><Relationship Type="http://schemas.openxmlformats.org/officeDocument/2006/relationships/image" Target="/ppt/media/image20.gif" Id="R7632fdc591d14cc1" /><Relationship Type="http://schemas.openxmlformats.org/officeDocument/2006/relationships/notesSlide" Target="/ppt/notesSlides/notesSlide106.xml" Id="R11dffbaea0e7422d" /><Relationship Type="http://schemas.openxmlformats.org/officeDocument/2006/relationships/slideLayout" Target="/ppt/slideLayouts/slideLayout75.xml" Id="R31fee291ab3d433e" /></Relationships>
</file>

<file path=ppt/slides/_rels/slide143.xml.rels>&#65279;<?xml version="1.0" encoding="utf-8"?><Relationships xmlns="http://schemas.openxmlformats.org/package/2006/relationships"><Relationship Type="http://schemas.openxmlformats.org/officeDocument/2006/relationships/image" Target="/ppt/media/image21.gif" Id="R74c1113b39984fdb" /><Relationship Type="http://schemas.openxmlformats.org/officeDocument/2006/relationships/notesSlide" Target="/ppt/notesSlides/notesSlide107.xml" Id="R0c2f7411728942cd" /><Relationship Type="http://schemas.openxmlformats.org/officeDocument/2006/relationships/slideLayout" Target="/ppt/slideLayouts/slideLayout75.xml" Id="R6cdaaade10384530" /></Relationships>
</file>

<file path=ppt/slides/_rels/slide144.xml.rels>&#65279;<?xml version="1.0" encoding="utf-8"?><Relationships xmlns="http://schemas.openxmlformats.org/package/2006/relationships"><Relationship Type="http://schemas.openxmlformats.org/officeDocument/2006/relationships/notesSlide" Target="/ppt/notesSlides/notesSlide108.xml" Id="R11e2f1ecb8c44423" /><Relationship Type="http://schemas.openxmlformats.org/officeDocument/2006/relationships/slideLayout" Target="/ppt/slideLayouts/slideLayout75.xml" Id="R79f78cedd58d4218" /></Relationships>
</file>

<file path=ppt/slides/_rels/slide145.xml.rels>&#65279;<?xml version="1.0" encoding="utf-8"?><Relationships xmlns="http://schemas.openxmlformats.org/package/2006/relationships"><Relationship Type="http://schemas.openxmlformats.org/officeDocument/2006/relationships/image" Target="/ppt/media/image27.png" Id="Rb6020d4c54a54d77" /><Relationship Type="http://schemas.openxmlformats.org/officeDocument/2006/relationships/notesSlide" Target="/ppt/notesSlides/notesSlide109.xml" Id="Rf14536ee658f429b" /><Relationship Type="http://schemas.openxmlformats.org/officeDocument/2006/relationships/slideLayout" Target="/ppt/slideLayouts/slideLayout75.xml" Id="R1c2d68e56e9241a6" /></Relationships>
</file>

<file path=ppt/slides/_rels/slide146.xml.rels>&#65279;<?xml version="1.0" encoding="utf-8"?><Relationships xmlns="http://schemas.openxmlformats.org/package/2006/relationships"><Relationship Type="http://schemas.openxmlformats.org/officeDocument/2006/relationships/image" Target="/ppt/media/image22.gif" Id="R9063a3b226b041e2" /><Relationship Type="http://schemas.openxmlformats.org/officeDocument/2006/relationships/image" Target="/ppt/media/image23.gif" Id="R9e7cf3f938064771" /><Relationship Type="http://schemas.openxmlformats.org/officeDocument/2006/relationships/notesSlide" Target="/ppt/notesSlides/notesSlide110.xml" Id="R5ff2bbb099854d79" /><Relationship Type="http://schemas.openxmlformats.org/officeDocument/2006/relationships/slideLayout" Target="/ppt/slideLayouts/slideLayout75.xml" Id="Rc362750cfd434c9d" /></Relationships>
</file>

<file path=ppt/slides/_rels/slide147.xml.rels>&#65279;<?xml version="1.0" encoding="utf-8"?><Relationships xmlns="http://schemas.openxmlformats.org/package/2006/relationships"><Relationship Type="http://schemas.openxmlformats.org/officeDocument/2006/relationships/image" Target="/ppt/media/image24.gif" Id="R4ce4fdd982c749b3" /><Relationship Type="http://schemas.openxmlformats.org/officeDocument/2006/relationships/notesSlide" Target="/ppt/notesSlides/notesSlide111.xml" Id="R1bec22473050408e" /><Relationship Type="http://schemas.openxmlformats.org/officeDocument/2006/relationships/slideLayout" Target="/ppt/slideLayouts/slideLayout75.xml" Id="R95d217924d7e4e26" /></Relationships>
</file>

<file path=ppt/slides/_rels/slide148.xml.rels>&#65279;<?xml version="1.0" encoding="utf-8"?><Relationships xmlns="http://schemas.openxmlformats.org/package/2006/relationships"><Relationship Type="http://schemas.openxmlformats.org/officeDocument/2006/relationships/image" Target="/ppt/media/image25.gif" Id="R283ea511752e48f2" /><Relationship Type="http://schemas.openxmlformats.org/officeDocument/2006/relationships/notesSlide" Target="/ppt/notesSlides/notesSlide112.xml" Id="R0d3e1ed5760947c2" /><Relationship Type="http://schemas.openxmlformats.org/officeDocument/2006/relationships/slideLayout" Target="/ppt/slideLayouts/slideLayout75.xml" Id="Re82360fc8bec4795" /></Relationships>
</file>

<file path=ppt/slides/_rels/slide149.xml.rels>&#65279;<?xml version="1.0" encoding="utf-8"?><Relationships xmlns="http://schemas.openxmlformats.org/package/2006/relationships"><Relationship Type="http://schemas.openxmlformats.org/officeDocument/2006/relationships/notesSlide" Target="/ppt/notesSlides/notesSlide113.xml" Id="Rf97eb0146c0d40f9" /><Relationship Type="http://schemas.openxmlformats.org/officeDocument/2006/relationships/slideLayout" Target="/ppt/slideLayouts/slideLayout75.xml" Id="Rfedb8ffb5f8c4ea3" /></Relationships>
</file>

<file path=ppt/slides/_rels/slide15.xml.rels>&#65279;<?xml version="1.0" encoding="utf-8"?><Relationships xmlns="http://schemas.openxmlformats.org/package/2006/relationships"><Relationship Type="http://schemas.openxmlformats.org/officeDocument/2006/relationships/notesSlide" Target="/ppt/notesSlides/notesSlide11.xml" Id="R6d9444de180a40cc" /><Relationship Type="http://schemas.openxmlformats.org/officeDocument/2006/relationships/slideLayout" Target="/ppt/slideLayouts/slideLayout4.xml" Id="Ra7e675aca51d4b65" /></Relationships>
</file>

<file path=ppt/slides/_rels/slide150.xml.rels>&#65279;<?xml version="1.0" encoding="utf-8"?><Relationships xmlns="http://schemas.openxmlformats.org/package/2006/relationships"><Relationship Type="http://schemas.openxmlformats.org/officeDocument/2006/relationships/notesSlide" Target="/ppt/notesSlides/notesSlide114.xml" Id="R52791f76a4dd4c06" /><Relationship Type="http://schemas.openxmlformats.org/officeDocument/2006/relationships/slideLayout" Target="/ppt/slideLayouts/slideLayout75.xml" Id="Rd947da211bea4f5b" /></Relationships>
</file>

<file path=ppt/slides/_rels/slide151.xml.rels>&#65279;<?xml version="1.0" encoding="utf-8"?><Relationships xmlns="http://schemas.openxmlformats.org/package/2006/relationships"><Relationship Type="http://schemas.openxmlformats.org/officeDocument/2006/relationships/image" Target="/ppt/media/image26.gif" Id="R6d05c3945d7b4700" /><Relationship Type="http://schemas.openxmlformats.org/officeDocument/2006/relationships/notesSlide" Target="/ppt/notesSlides/notesSlide115.xml" Id="Re755a7491dcd47d9" /><Relationship Type="http://schemas.openxmlformats.org/officeDocument/2006/relationships/slideLayout" Target="/ppt/slideLayouts/slideLayout75.xml" Id="R35d6f6daf86e4883" /></Relationships>
</file>

<file path=ppt/slides/_rels/slide152.xml.rels>&#65279;<?xml version="1.0" encoding="utf-8"?><Relationships xmlns="http://schemas.openxmlformats.org/package/2006/relationships"><Relationship Type="http://schemas.openxmlformats.org/officeDocument/2006/relationships/image" Target="/ppt/media/image27.gif" Id="R6f187acc3f834378" /><Relationship Type="http://schemas.openxmlformats.org/officeDocument/2006/relationships/notesSlide" Target="/ppt/notesSlides/notesSlide116.xml" Id="R7fde4d1b78754fef" /><Relationship Type="http://schemas.openxmlformats.org/officeDocument/2006/relationships/slideLayout" Target="/ppt/slideLayouts/slideLayout75.xml" Id="Rb97c8860a8a84c52" /></Relationships>
</file>

<file path=ppt/slides/_rels/slide153.xml.rels>&#65279;<?xml version="1.0" encoding="utf-8"?><Relationships xmlns="http://schemas.openxmlformats.org/package/2006/relationships"><Relationship Type="http://schemas.openxmlformats.org/officeDocument/2006/relationships/image" Target="/ppt/media/image28.gif" Id="R96ad90bff5d5485c" /><Relationship Type="http://schemas.openxmlformats.org/officeDocument/2006/relationships/notesSlide" Target="/ppt/notesSlides/notesSlide117.xml" Id="R3fef49e77f7c4ed5" /><Relationship Type="http://schemas.openxmlformats.org/officeDocument/2006/relationships/slideLayout" Target="/ppt/slideLayouts/slideLayout75.xml" Id="R26db4241ad6d4706" /></Relationships>
</file>

<file path=ppt/slides/_rels/slide154.xml.rels>&#65279;<?xml version="1.0" encoding="utf-8"?><Relationships xmlns="http://schemas.openxmlformats.org/package/2006/relationships"><Relationship Type="http://schemas.openxmlformats.org/officeDocument/2006/relationships/notesSlide" Target="/ppt/notesSlides/notesSlide118.xml" Id="Rc55a2b6f81324d49" /><Relationship Type="http://schemas.openxmlformats.org/officeDocument/2006/relationships/slideLayout" Target="/ppt/slideLayouts/slideLayout75.xml" Id="Reb7b6c3123b44b37" /></Relationships>
</file>

<file path=ppt/slides/_rels/slide155.xml.rels>&#65279;<?xml version="1.0" encoding="utf-8"?><Relationships xmlns="http://schemas.openxmlformats.org/package/2006/relationships"><Relationship Type="http://schemas.openxmlformats.org/officeDocument/2006/relationships/image" Target="/ppt/media/image12.jpg" Id="R3f07357610994cb2" /><Relationship Type="http://schemas.openxmlformats.org/officeDocument/2006/relationships/notesSlide" Target="/ppt/notesSlides/notesSlide119.xml" Id="Re64cde512b134f8a" /><Relationship Type="http://schemas.openxmlformats.org/officeDocument/2006/relationships/slideLayout" Target="/ppt/slideLayouts/slideLayout75.xml" Id="R818f03231f6f4ae6" /></Relationships>
</file>

<file path=ppt/slides/_rels/slide156.xml.rels>&#65279;<?xml version="1.0" encoding="utf-8"?><Relationships xmlns="http://schemas.openxmlformats.org/package/2006/relationships"><Relationship Type="http://schemas.openxmlformats.org/officeDocument/2006/relationships/image" Target="/ppt/media/image29.gif" Id="R8dbf62a8a60a4cb4" /><Relationship Type="http://schemas.openxmlformats.org/officeDocument/2006/relationships/notesSlide" Target="/ppt/notesSlides/notesSlide120.xml" Id="R40451be85c40452b" /><Relationship Type="http://schemas.openxmlformats.org/officeDocument/2006/relationships/slideLayout" Target="/ppt/slideLayouts/slideLayout75.xml" Id="Rd09f71f55f734841" /></Relationships>
</file>

<file path=ppt/slides/_rels/slide157.xml.rels>&#65279;<?xml version="1.0" encoding="utf-8"?><Relationships xmlns="http://schemas.openxmlformats.org/package/2006/relationships"><Relationship Type="http://schemas.openxmlformats.org/officeDocument/2006/relationships/image" Target="/ppt/media/image30.gif" Id="R863e69f587944273" /><Relationship Type="http://schemas.openxmlformats.org/officeDocument/2006/relationships/notesSlide" Target="/ppt/notesSlides/notesSlide121.xml" Id="R62b5c628620741f6" /><Relationship Type="http://schemas.openxmlformats.org/officeDocument/2006/relationships/slideLayout" Target="/ppt/slideLayouts/slideLayout75.xml" Id="Rcc1bb7a2abf143b7" /></Relationships>
</file>

<file path=ppt/slides/_rels/slide158.xml.rels>&#65279;<?xml version="1.0" encoding="utf-8"?><Relationships xmlns="http://schemas.openxmlformats.org/package/2006/relationships"><Relationship Type="http://schemas.openxmlformats.org/officeDocument/2006/relationships/image" Target="/ppt/media/image31.gif" Id="Rc6b7a498cda1430d" /><Relationship Type="http://schemas.openxmlformats.org/officeDocument/2006/relationships/notesSlide" Target="/ppt/notesSlides/notesSlide122.xml" Id="R1b40c1857af94483" /><Relationship Type="http://schemas.openxmlformats.org/officeDocument/2006/relationships/slideLayout" Target="/ppt/slideLayouts/slideLayout75.xml" Id="Rfbbedb80c0ab4165" /></Relationships>
</file>

<file path=ppt/slides/_rels/slide159.xml.rels>&#65279;<?xml version="1.0" encoding="utf-8"?><Relationships xmlns="http://schemas.openxmlformats.org/package/2006/relationships"><Relationship Type="http://schemas.openxmlformats.org/officeDocument/2006/relationships/image" Target="/ppt/media/image32.gif" Id="Rf2082a853e1140c0" /><Relationship Type="http://schemas.openxmlformats.org/officeDocument/2006/relationships/image" Target="/ppt/media/image33.gif" Id="R73c7fcb897bd4596" /><Relationship Type="http://schemas.openxmlformats.org/officeDocument/2006/relationships/notesSlide" Target="/ppt/notesSlides/notesSlide123.xml" Id="R8bbc64c0d25d4c52" /><Relationship Type="http://schemas.openxmlformats.org/officeDocument/2006/relationships/slideLayout" Target="/ppt/slideLayouts/slideLayout75.xml" Id="R8193fe7b60214b85" /></Relationships>
</file>

<file path=ppt/slides/_rels/slide16.xml.rels>&#65279;<?xml version="1.0" encoding="utf-8"?><Relationships xmlns="http://schemas.openxmlformats.org/package/2006/relationships"><Relationship Type="http://schemas.openxmlformats.org/officeDocument/2006/relationships/notesSlide" Target="/ppt/notesSlides/notesSlide12.xml" Id="Re531ddc0c017461c" /><Relationship Type="http://schemas.openxmlformats.org/officeDocument/2006/relationships/slideLayout" Target="/ppt/slideLayouts/slideLayout4.xml" Id="R66468683a146452c" /></Relationships>
</file>

<file path=ppt/slides/_rels/slide160.xml.rels>&#65279;<?xml version="1.0" encoding="utf-8"?><Relationships xmlns="http://schemas.openxmlformats.org/package/2006/relationships"><Relationship Type="http://schemas.openxmlformats.org/officeDocument/2006/relationships/notesSlide" Target="/ppt/notesSlides/notesSlide124.xml" Id="R3a7c78a2c0ba49fd" /><Relationship Type="http://schemas.openxmlformats.org/officeDocument/2006/relationships/slideLayout" Target="/ppt/slideLayouts/slideLayout75.xml" Id="R77880c6f9cb24496" /></Relationships>
</file>

<file path=ppt/slides/_rels/slide161.xml.rels>&#65279;<?xml version="1.0" encoding="utf-8"?><Relationships xmlns="http://schemas.openxmlformats.org/package/2006/relationships"><Relationship Type="http://schemas.openxmlformats.org/officeDocument/2006/relationships/image" Target="/ppt/media/image34.gif" Id="Rd8d7fd8661b34c4a" /><Relationship Type="http://schemas.openxmlformats.org/officeDocument/2006/relationships/notesSlide" Target="/ppt/notesSlides/notesSlide125.xml" Id="R048513bfe7ff490b" /><Relationship Type="http://schemas.openxmlformats.org/officeDocument/2006/relationships/slideLayout" Target="/ppt/slideLayouts/slideLayout75.xml" Id="R7181e9ed13b649cd" /></Relationships>
</file>

<file path=ppt/slides/_rels/slide162.xml.rels>&#65279;<?xml version="1.0" encoding="utf-8"?><Relationships xmlns="http://schemas.openxmlformats.org/package/2006/relationships"><Relationship Type="http://schemas.openxmlformats.org/officeDocument/2006/relationships/notesSlide" Target="/ppt/notesSlides/notesSlide126.xml" Id="R63da34ebe5924813" /><Relationship Type="http://schemas.openxmlformats.org/officeDocument/2006/relationships/slideLayout" Target="/ppt/slideLayouts/slideLayout75.xml" Id="R52a4daa6b0db4908" /></Relationships>
</file>

<file path=ppt/slides/_rels/slide163.xml.rels>&#65279;<?xml version="1.0" encoding="utf-8"?><Relationships xmlns="http://schemas.openxmlformats.org/package/2006/relationships"><Relationship Type="http://schemas.openxmlformats.org/officeDocument/2006/relationships/notesSlide" Target="/ppt/notesSlides/notesSlide127.xml" Id="Rdf44ea1a54704ddd" /><Relationship Type="http://schemas.openxmlformats.org/officeDocument/2006/relationships/slideLayout" Target="/ppt/slideLayouts/slideLayout75.xml" Id="R771c800a2df6429f" /></Relationships>
</file>

<file path=ppt/slides/_rels/slide164.xml.rels>&#65279;<?xml version="1.0" encoding="utf-8"?><Relationships xmlns="http://schemas.openxmlformats.org/package/2006/relationships"><Relationship Type="http://schemas.openxmlformats.org/officeDocument/2006/relationships/notesSlide" Target="/ppt/notesSlides/notesSlide128.xml" Id="R26f55dbd85664d3b" /><Relationship Type="http://schemas.openxmlformats.org/officeDocument/2006/relationships/slideLayout" Target="/ppt/slideLayouts/slideLayout75.xml" Id="R8e77efa15aed4247" /></Relationships>
</file>

<file path=ppt/slides/_rels/slide165.xml.rels>&#65279;<?xml version="1.0" encoding="utf-8"?><Relationships xmlns="http://schemas.openxmlformats.org/package/2006/relationships"><Relationship Type="http://schemas.openxmlformats.org/officeDocument/2006/relationships/notesSlide" Target="/ppt/notesSlides/notesSlide129.xml" Id="R7c1b3824849b455e" /><Relationship Type="http://schemas.openxmlformats.org/officeDocument/2006/relationships/slideLayout" Target="/ppt/slideLayouts/slideLayout75.xml" Id="Rfcb860a847504fe6" /><Relationship Type="http://schemas.openxmlformats.org/officeDocument/2006/relationships/hyperlink" Target="http://users.atw.hu/parallelcomp/ch03lev1sec4.html" TargetMode="External" Id="rcId1392fcc71c524d91" /></Relationships>
</file>

<file path=ppt/slides/_rels/slide166.xml.rels>&#65279;<?xml version="1.0" encoding="utf-8"?><Relationships xmlns="http://schemas.openxmlformats.org/package/2006/relationships"><Relationship Type="http://schemas.openxmlformats.org/officeDocument/2006/relationships/image" Target="/ppt/media/image.png" Id="R8af503656f4847fb" /><Relationship Type="http://schemas.openxmlformats.org/officeDocument/2006/relationships/slideLayout" Target="/ppt/slideLayouts/slideLayout87.xml" Id="R65b013f15376435a" /></Relationships>
</file>

<file path=ppt/slides/_rels/slide167.xml.rels>&#65279;<?xml version="1.0" encoding="utf-8"?><Relationships xmlns="http://schemas.openxmlformats.org/package/2006/relationships"><Relationship Type="http://schemas.openxmlformats.org/officeDocument/2006/relationships/slideLayout" Target="/ppt/slideLayouts/slideLayout86.xml" Id="R95f15465e93443cb" /></Relationships>
</file>

<file path=ppt/slides/_rels/slide168.xml.rels>&#65279;<?xml version="1.0" encoding="utf-8"?><Relationships xmlns="http://schemas.openxmlformats.org/package/2006/relationships"><Relationship Type="http://schemas.openxmlformats.org/officeDocument/2006/relationships/notesSlide" Target="/ppt/notesSlides/notesSlide130.xml" Id="Rc0c62d6c2006408a" /><Relationship Type="http://schemas.openxmlformats.org/officeDocument/2006/relationships/slideLayout" Target="/ppt/slideLayouts/slideLayout86.xml" Id="R538f0f62366e4951" /></Relationships>
</file>

<file path=ppt/slides/_rels/slide169.xml.rels>&#65279;<?xml version="1.0" encoding="utf-8"?><Relationships xmlns="http://schemas.openxmlformats.org/package/2006/relationships"><Relationship Type="http://schemas.openxmlformats.org/officeDocument/2006/relationships/notesSlide" Target="/ppt/notesSlides/notesSlide131.xml" Id="Rbb398f49880f4e33" /><Relationship Type="http://schemas.openxmlformats.org/officeDocument/2006/relationships/slideLayout" Target="/ppt/slideLayouts/slideLayout86.xml" Id="R66dc9b5c5d704aad" /></Relationships>
</file>

<file path=ppt/slides/_rels/slide17.xml.rels>&#65279;<?xml version="1.0" encoding="utf-8"?><Relationships xmlns="http://schemas.openxmlformats.org/package/2006/relationships"><Relationship Type="http://schemas.openxmlformats.org/officeDocument/2006/relationships/notesSlide" Target="/ppt/notesSlides/notesSlide13.xml" Id="Re4a02280f7a54745" /><Relationship Type="http://schemas.openxmlformats.org/officeDocument/2006/relationships/slideLayout" Target="/ppt/slideLayouts/slideLayout4.xml" Id="R3aff827a6ea34cbb" /></Relationships>
</file>

<file path=ppt/slides/_rels/slide170.xml.rels>&#65279;<?xml version="1.0" encoding="utf-8"?><Relationships xmlns="http://schemas.openxmlformats.org/package/2006/relationships"><Relationship Type="http://schemas.openxmlformats.org/officeDocument/2006/relationships/image" Target="/ppt/media/image28.png" Id="Rbd63c52e25b740b3" /><Relationship Type="http://schemas.openxmlformats.org/officeDocument/2006/relationships/image" Target="/ppt/media/image29.png" Id="R135e785976534b2e" /><Relationship Type="http://schemas.openxmlformats.org/officeDocument/2006/relationships/notesSlide" Target="/ppt/notesSlides/notesSlide132.xml" Id="Rbc2c30c211dd4fef" /><Relationship Type="http://schemas.openxmlformats.org/officeDocument/2006/relationships/slideLayout" Target="/ppt/slideLayouts/slideLayout86.xml" Id="Raacfa4a54915403d" /></Relationships>
</file>

<file path=ppt/slides/_rels/slide171.xml.rels>&#65279;<?xml version="1.0" encoding="utf-8"?><Relationships xmlns="http://schemas.openxmlformats.org/package/2006/relationships"><Relationship Type="http://schemas.openxmlformats.org/officeDocument/2006/relationships/notesSlide" Target="/ppt/notesSlides/notesSlide133.xml" Id="R9b58644e9fa748d5" /><Relationship Type="http://schemas.openxmlformats.org/officeDocument/2006/relationships/slideLayout" Target="/ppt/slideLayouts/slideLayout86.xml" Id="Rd724f22e91854300" /></Relationships>
</file>

<file path=ppt/slides/_rels/slide172.xml.rels>&#65279;<?xml version="1.0" encoding="utf-8"?><Relationships xmlns="http://schemas.openxmlformats.org/package/2006/relationships"><Relationship Type="http://schemas.openxmlformats.org/officeDocument/2006/relationships/notesSlide" Target="/ppt/notesSlides/notesSlide134.xml" Id="R5d63f1ceb57746d6" /><Relationship Type="http://schemas.openxmlformats.org/officeDocument/2006/relationships/slideLayout" Target="/ppt/slideLayouts/slideLayout86.xml" Id="R9b7d50e430ce49a2" /></Relationships>
</file>

<file path=ppt/slides/_rels/slide173.xml.rels>&#65279;<?xml version="1.0" encoding="utf-8"?><Relationships xmlns="http://schemas.openxmlformats.org/package/2006/relationships"><Relationship Type="http://schemas.openxmlformats.org/officeDocument/2006/relationships/image" Target="/ppt/media/image30.png" Id="Rfa9d1c6cf4514662" /><Relationship Type="http://schemas.openxmlformats.org/officeDocument/2006/relationships/notesSlide" Target="/ppt/notesSlides/notesSlide135.xml" Id="Re45c0ab6bdba4b2b" /><Relationship Type="http://schemas.openxmlformats.org/officeDocument/2006/relationships/slideLayout" Target="/ppt/slideLayouts/slideLayout86.xml" Id="Rce28d0247915406d" /></Relationships>
</file>

<file path=ppt/slides/_rels/slide174.xml.rels>&#65279;<?xml version="1.0" encoding="utf-8"?><Relationships xmlns="http://schemas.openxmlformats.org/package/2006/relationships"><Relationship Type="http://schemas.openxmlformats.org/officeDocument/2006/relationships/notesSlide" Target="/ppt/notesSlides/notesSlide136.xml" Id="R84065ca3e71a4643" /><Relationship Type="http://schemas.openxmlformats.org/officeDocument/2006/relationships/slideLayout" Target="/ppt/slideLayouts/slideLayout86.xml" Id="Rb2081f13ba734e60" /></Relationships>
</file>

<file path=ppt/slides/_rels/slide175.xml.rels>&#65279;<?xml version="1.0" encoding="utf-8"?><Relationships xmlns="http://schemas.openxmlformats.org/package/2006/relationships"><Relationship Type="http://schemas.openxmlformats.org/officeDocument/2006/relationships/image" Target="/ppt/media/image31.png" Id="Rf217fd964ab545dd" /><Relationship Type="http://schemas.openxmlformats.org/officeDocument/2006/relationships/image" Target="/ppt/media/image32.png" Id="R84927fb378ff4e6b" /><Relationship Type="http://schemas.openxmlformats.org/officeDocument/2006/relationships/notesSlide" Target="/ppt/notesSlides/notesSlide137.xml" Id="R65d9ac2dc986439e" /><Relationship Type="http://schemas.openxmlformats.org/officeDocument/2006/relationships/slideLayout" Target="/ppt/slideLayouts/slideLayout86.xml" Id="Rd3b9f6406ad042ce" /></Relationships>
</file>

<file path=ppt/slides/_rels/slide176.xml.rels>&#65279;<?xml version="1.0" encoding="utf-8"?><Relationships xmlns="http://schemas.openxmlformats.org/package/2006/relationships"><Relationship Type="http://schemas.openxmlformats.org/officeDocument/2006/relationships/image" Target="/ppt/media/image13.jpg" Id="R4f8c468f48c346e6" /><Relationship Type="http://schemas.openxmlformats.org/officeDocument/2006/relationships/notesSlide" Target="/ppt/notesSlides/notesSlide138.xml" Id="Re231892463c84cb5" /><Relationship Type="http://schemas.openxmlformats.org/officeDocument/2006/relationships/slideLayout" Target="/ppt/slideLayouts/slideLayout86.xml" Id="Rd62a5d7739774ba3" /></Relationships>
</file>

<file path=ppt/slides/_rels/slide177.xml.rels>&#65279;<?xml version="1.0" encoding="utf-8"?><Relationships xmlns="http://schemas.openxmlformats.org/package/2006/relationships"><Relationship Type="http://schemas.openxmlformats.org/officeDocument/2006/relationships/notesSlide" Target="/ppt/notesSlides/notesSlide139.xml" Id="R31913b5daad248c2" /><Relationship Type="http://schemas.openxmlformats.org/officeDocument/2006/relationships/slideLayout" Target="/ppt/slideLayouts/slideLayout86.xml" Id="Rb4f7996efb8b42ad" /></Relationships>
</file>

<file path=ppt/slides/_rels/slide178.xml.rels>&#65279;<?xml version="1.0" encoding="utf-8"?><Relationships xmlns="http://schemas.openxmlformats.org/package/2006/relationships"><Relationship Type="http://schemas.openxmlformats.org/officeDocument/2006/relationships/image" Target="/ppt/media/image14.jpg" Id="Rca834942aaef4a31" /><Relationship Type="http://schemas.openxmlformats.org/officeDocument/2006/relationships/notesSlide" Target="/ppt/notesSlides/notesSlide140.xml" Id="R4bffdb861e3e4fce" /><Relationship Type="http://schemas.openxmlformats.org/officeDocument/2006/relationships/slideLayout" Target="/ppt/slideLayouts/slideLayout86.xml" Id="Rbe392174658e4907" /></Relationships>
</file>

<file path=ppt/slides/_rels/slide179.xml.rels>&#65279;<?xml version="1.0" encoding="utf-8"?><Relationships xmlns="http://schemas.openxmlformats.org/package/2006/relationships"><Relationship Type="http://schemas.openxmlformats.org/officeDocument/2006/relationships/image" Target="/ppt/media/image33.png" Id="Rdcdfe2d8f81f432b" /><Relationship Type="http://schemas.openxmlformats.org/officeDocument/2006/relationships/notesSlide" Target="/ppt/notesSlides/notesSlide141.xml" Id="R0729743ea3314b4a" /><Relationship Type="http://schemas.openxmlformats.org/officeDocument/2006/relationships/slideLayout" Target="/ppt/slideLayouts/slideLayout86.xml" Id="Rbc510c21a26346ae" /></Relationships>
</file>

<file path=ppt/slides/_rels/slide18.xml.rels>&#65279;<?xml version="1.0" encoding="utf-8"?><Relationships xmlns="http://schemas.openxmlformats.org/package/2006/relationships"><Relationship Type="http://schemas.openxmlformats.org/officeDocument/2006/relationships/notesSlide" Target="/ppt/notesSlides/notesSlide14.xml" Id="R730abaaf0f8949b9" /><Relationship Type="http://schemas.openxmlformats.org/officeDocument/2006/relationships/slideLayout" Target="/ppt/slideLayouts/slideLayout4.xml" Id="R0829a09eb3e748a4" /></Relationships>
</file>

<file path=ppt/slides/_rels/slide180.xml.rels>&#65279;<?xml version="1.0" encoding="utf-8"?><Relationships xmlns="http://schemas.openxmlformats.org/package/2006/relationships"><Relationship Type="http://schemas.openxmlformats.org/officeDocument/2006/relationships/image" Target="/ppt/media/image34.png" Id="Rdded26b0b3704f9d" /><Relationship Type="http://schemas.openxmlformats.org/officeDocument/2006/relationships/notesSlide" Target="/ppt/notesSlides/notesSlide142.xml" Id="Ra672f42a52034cfe" /><Relationship Type="http://schemas.openxmlformats.org/officeDocument/2006/relationships/slideLayout" Target="/ppt/slideLayouts/slideLayout86.xml" Id="Rd7c1633b06384080" /></Relationships>
</file>

<file path=ppt/slides/_rels/slide181.xml.rels>&#65279;<?xml version="1.0" encoding="utf-8"?><Relationships xmlns="http://schemas.openxmlformats.org/package/2006/relationships"><Relationship Type="http://schemas.openxmlformats.org/officeDocument/2006/relationships/image" Target="/ppt/media/image35.png" Id="R2984e6f4b54d47d8" /><Relationship Type="http://schemas.openxmlformats.org/officeDocument/2006/relationships/notesSlide" Target="/ppt/notesSlides/notesSlide143.xml" Id="Rdea82216d61342b7" /><Relationship Type="http://schemas.openxmlformats.org/officeDocument/2006/relationships/slideLayout" Target="/ppt/slideLayouts/slideLayout86.xml" Id="Rd4dc152eaa194d09" /></Relationships>
</file>

<file path=ppt/slides/_rels/slide182.xml.rels>&#65279;<?xml version="1.0" encoding="utf-8"?><Relationships xmlns="http://schemas.openxmlformats.org/package/2006/relationships"><Relationship Type="http://schemas.openxmlformats.org/officeDocument/2006/relationships/notesSlide" Target="/ppt/notesSlides/notesSlide144.xml" Id="Rcbc0e43b029341e2" /><Relationship Type="http://schemas.openxmlformats.org/officeDocument/2006/relationships/slideLayout" Target="/ppt/slideLayouts/slideLayout86.xml" Id="Re5c37219468f4043" /></Relationships>
</file>

<file path=ppt/slides/_rels/slide183.xml.rels>&#65279;<?xml version="1.0" encoding="utf-8"?><Relationships xmlns="http://schemas.openxmlformats.org/package/2006/relationships"><Relationship Type="http://schemas.openxmlformats.org/officeDocument/2006/relationships/notesSlide" Target="/ppt/notesSlides/notesSlide145.xml" Id="R3ec34ba3b5e64dc1" /><Relationship Type="http://schemas.openxmlformats.org/officeDocument/2006/relationships/slideLayout" Target="/ppt/slideLayouts/slideLayout86.xml" Id="R369d0eca0d884018" /></Relationships>
</file>

<file path=ppt/slides/_rels/slide184.xml.rels>&#65279;<?xml version="1.0" encoding="utf-8"?><Relationships xmlns="http://schemas.openxmlformats.org/package/2006/relationships"><Relationship Type="http://schemas.openxmlformats.org/officeDocument/2006/relationships/notesSlide" Target="/ppt/notesSlides/notesSlide146.xml" Id="R64fead094f9146c7" /><Relationship Type="http://schemas.openxmlformats.org/officeDocument/2006/relationships/slideLayout" Target="/ppt/slideLayouts/slideLayout86.xml" Id="R0578a3bc1f004cdd" /></Relationships>
</file>

<file path=ppt/slides/_rels/slide185.xml.rels>&#65279;<?xml version="1.0" encoding="utf-8"?><Relationships xmlns="http://schemas.openxmlformats.org/package/2006/relationships"><Relationship Type="http://schemas.openxmlformats.org/officeDocument/2006/relationships/image" Target="/ppt/media/image36.png" Id="R4f3eef0b03f343f8" /><Relationship Type="http://schemas.openxmlformats.org/officeDocument/2006/relationships/notesSlide" Target="/ppt/notesSlides/notesSlide147.xml" Id="R573956799f934fb0" /><Relationship Type="http://schemas.openxmlformats.org/officeDocument/2006/relationships/slideLayout" Target="/ppt/slideLayouts/slideLayout86.xml" Id="R578d503160264960" /></Relationships>
</file>

<file path=ppt/slides/_rels/slide186.xml.rels>&#65279;<?xml version="1.0" encoding="utf-8"?><Relationships xmlns="http://schemas.openxmlformats.org/package/2006/relationships"><Relationship Type="http://schemas.openxmlformats.org/officeDocument/2006/relationships/notesSlide" Target="/ppt/notesSlides/notesSlide148.xml" Id="R73ec529207e9413f" /><Relationship Type="http://schemas.openxmlformats.org/officeDocument/2006/relationships/slideLayout" Target="/ppt/slideLayouts/slideLayout86.xml" Id="Re9b9068e2da046f0" /></Relationships>
</file>

<file path=ppt/slides/_rels/slide187.xml.rels>&#65279;<?xml version="1.0" encoding="utf-8"?><Relationships xmlns="http://schemas.openxmlformats.org/package/2006/relationships"><Relationship Type="http://schemas.openxmlformats.org/officeDocument/2006/relationships/notesSlide" Target="/ppt/notesSlides/notesSlide149.xml" Id="R8c07f8e58b654d8f" /><Relationship Type="http://schemas.openxmlformats.org/officeDocument/2006/relationships/slideLayout" Target="/ppt/slideLayouts/slideLayout86.xml" Id="R81f71021594d42d4" /></Relationships>
</file>

<file path=ppt/slides/_rels/slide188.xml.rels>&#65279;<?xml version="1.0" encoding="utf-8"?><Relationships xmlns="http://schemas.openxmlformats.org/package/2006/relationships"><Relationship Type="http://schemas.openxmlformats.org/officeDocument/2006/relationships/notesSlide" Target="/ppt/notesSlides/notesSlide150.xml" Id="Rbf3e54c2b1634f6c" /><Relationship Type="http://schemas.openxmlformats.org/officeDocument/2006/relationships/slideLayout" Target="/ppt/slideLayouts/slideLayout86.xml" Id="R2d01708248b04577" /></Relationships>
</file>

<file path=ppt/slides/_rels/slide189.xml.rels>&#65279;<?xml version="1.0" encoding="utf-8"?><Relationships xmlns="http://schemas.openxmlformats.org/package/2006/relationships"><Relationship Type="http://schemas.openxmlformats.org/officeDocument/2006/relationships/notesSlide" Target="/ppt/notesSlides/notesSlide151.xml" Id="R29a7c9d9cf4a4d47" /><Relationship Type="http://schemas.openxmlformats.org/officeDocument/2006/relationships/slideLayout" Target="/ppt/slideLayouts/slideLayout86.xml" Id="Rcbd07821bf43417a" /></Relationships>
</file>

<file path=ppt/slides/_rels/slide19.xml.rels>&#65279;<?xml version="1.0" encoding="utf-8"?><Relationships xmlns="http://schemas.openxmlformats.org/package/2006/relationships"><Relationship Type="http://schemas.openxmlformats.org/officeDocument/2006/relationships/notesSlide" Target="/ppt/notesSlides/notesSlide15.xml" Id="R60b9fae40cb04456" /><Relationship Type="http://schemas.openxmlformats.org/officeDocument/2006/relationships/slideLayout" Target="/ppt/slideLayouts/slideLayout4.xml" Id="Rbd013461385d4117" /><Relationship Type="http://schemas.openxmlformats.org/officeDocument/2006/relationships/hyperlink" Target="https://youtu.be/d86ws7mQYIg?si=ZWP7OoRO9AyObOGI" TargetMode="External" Id="rcId6dd3f58d00c84357" /></Relationships>
</file>

<file path=ppt/slides/_rels/slide190.xml.rels>&#65279;<?xml version="1.0" encoding="utf-8"?><Relationships xmlns="http://schemas.openxmlformats.org/package/2006/relationships"><Relationship Type="http://schemas.openxmlformats.org/officeDocument/2006/relationships/notesSlide" Target="/ppt/notesSlides/notesSlide152.xml" Id="R33d8a8af494f4f27" /><Relationship Type="http://schemas.openxmlformats.org/officeDocument/2006/relationships/slideLayout" Target="/ppt/slideLayouts/slideLayout86.xml" Id="Rb35c6fd31d5a4b77" /></Relationships>
</file>

<file path=ppt/slides/_rels/slide191.xml.rels>&#65279;<?xml version="1.0" encoding="utf-8"?><Relationships xmlns="http://schemas.openxmlformats.org/package/2006/relationships"><Relationship Type="http://schemas.openxmlformats.org/officeDocument/2006/relationships/notesSlide" Target="/ppt/notesSlides/notesSlide153.xml" Id="Ra4ac52254d564000" /><Relationship Type="http://schemas.openxmlformats.org/officeDocument/2006/relationships/slideLayout" Target="/ppt/slideLayouts/slideLayout86.xml" Id="R787b49f9156b4193" /></Relationships>
</file>

<file path=ppt/slides/_rels/slide192.xml.rels>&#65279;<?xml version="1.0" encoding="utf-8"?><Relationships xmlns="http://schemas.openxmlformats.org/package/2006/relationships"><Relationship Type="http://schemas.openxmlformats.org/officeDocument/2006/relationships/notesSlide" Target="/ppt/notesSlides/notesSlide154.xml" Id="R0b82b4589eae4a0f" /><Relationship Type="http://schemas.openxmlformats.org/officeDocument/2006/relationships/slideLayout" Target="/ppt/slideLayouts/slideLayout86.xml" Id="R26a7dfe5f7184e32" /></Relationships>
</file>

<file path=ppt/slides/_rels/slide193.xml.rels>&#65279;<?xml version="1.0" encoding="utf-8"?><Relationships xmlns="http://schemas.openxmlformats.org/package/2006/relationships"><Relationship Type="http://schemas.openxmlformats.org/officeDocument/2006/relationships/notesSlide" Target="/ppt/notesSlides/notesSlide155.xml" Id="R0b23a387a2764503" /><Relationship Type="http://schemas.openxmlformats.org/officeDocument/2006/relationships/slideLayout" Target="/ppt/slideLayouts/slideLayout86.xml" Id="Rc5633a2624144b59" /></Relationships>
</file>

<file path=ppt/slides/_rels/slide194.xml.rels>&#65279;<?xml version="1.0" encoding="utf-8"?><Relationships xmlns="http://schemas.openxmlformats.org/package/2006/relationships"><Relationship Type="http://schemas.openxmlformats.org/officeDocument/2006/relationships/image" Target="/ppt/media/image37.png" Id="Rc94cc75edbd24f96" /><Relationship Type="http://schemas.openxmlformats.org/officeDocument/2006/relationships/notesSlide" Target="/ppt/notesSlides/notesSlide156.xml" Id="Rab7bd904fc784fd8" /><Relationship Type="http://schemas.openxmlformats.org/officeDocument/2006/relationships/slideLayout" Target="/ppt/slideLayouts/slideLayout86.xml" Id="R7657c4900453416b" /></Relationships>
</file>

<file path=ppt/slides/_rels/slide195.xml.rels>&#65279;<?xml version="1.0" encoding="utf-8"?><Relationships xmlns="http://schemas.openxmlformats.org/package/2006/relationships"><Relationship Type="http://schemas.openxmlformats.org/officeDocument/2006/relationships/notesSlide" Target="/ppt/notesSlides/notesSlide157.xml" Id="R76de78f1b4204928" /><Relationship Type="http://schemas.openxmlformats.org/officeDocument/2006/relationships/slideLayout" Target="/ppt/slideLayouts/slideLayout86.xml" Id="R2bc178641fe94ef1" /></Relationships>
</file>

<file path=ppt/slides/_rels/slide196.xml.rels>&#65279;<?xml version="1.0" encoding="utf-8"?><Relationships xmlns="http://schemas.openxmlformats.org/package/2006/relationships"><Relationship Type="http://schemas.openxmlformats.org/officeDocument/2006/relationships/image" Target="/ppt/media/image38.png" Id="R1f9a1062b2314678" /><Relationship Type="http://schemas.openxmlformats.org/officeDocument/2006/relationships/notesSlide" Target="/ppt/notesSlides/notesSlide158.xml" Id="Re9117f6df24b4acd" /><Relationship Type="http://schemas.openxmlformats.org/officeDocument/2006/relationships/slideLayout" Target="/ppt/slideLayouts/slideLayout86.xml" Id="R0758db13422e42e2" /></Relationships>
</file>

<file path=ppt/slides/_rels/slide197.xml.rels>&#65279;<?xml version="1.0" encoding="utf-8"?><Relationships xmlns="http://schemas.openxmlformats.org/package/2006/relationships"><Relationship Type="http://schemas.openxmlformats.org/officeDocument/2006/relationships/notesSlide" Target="/ppt/notesSlides/notesSlide159.xml" Id="R823c2d22d9014f20" /><Relationship Type="http://schemas.openxmlformats.org/officeDocument/2006/relationships/slideLayout" Target="/ppt/slideLayouts/slideLayout86.xml" Id="Rc5d7bef6399543d5" /></Relationships>
</file>

<file path=ppt/slides/_rels/slide198.xml.rels>&#65279;<?xml version="1.0" encoding="utf-8"?><Relationships xmlns="http://schemas.openxmlformats.org/package/2006/relationships"><Relationship Type="http://schemas.openxmlformats.org/officeDocument/2006/relationships/notesSlide" Target="/ppt/notesSlides/notesSlide160.xml" Id="R2f717047ebff4c7e" /><Relationship Type="http://schemas.openxmlformats.org/officeDocument/2006/relationships/slideLayout" Target="/ppt/slideLayouts/slideLayout86.xml" Id="Rfc282afc1cd94b36" /></Relationships>
</file>

<file path=ppt/slides/_rels/slide199.xml.rels>&#65279;<?xml version="1.0" encoding="utf-8"?><Relationships xmlns="http://schemas.openxmlformats.org/package/2006/relationships"><Relationship Type="http://schemas.openxmlformats.org/officeDocument/2006/relationships/image" Target="/ppt/media/image39.png" Id="R032552a199bb4324" /><Relationship Type="http://schemas.openxmlformats.org/officeDocument/2006/relationships/notesSlide" Target="/ppt/notesSlides/notesSlide161.xml" Id="R636add3a0e3a4a61" /><Relationship Type="http://schemas.openxmlformats.org/officeDocument/2006/relationships/slideLayout" Target="/ppt/slideLayouts/slideLayout86.xml" Id="Rac81a3c0ba7a4a43" /></Relationships>
</file>

<file path=ppt/slides/_rels/slide2.xml.rels>&#65279;<?xml version="1.0" encoding="utf-8"?><Relationships xmlns="http://schemas.openxmlformats.org/package/2006/relationships"><Relationship Type="http://schemas.openxmlformats.org/officeDocument/2006/relationships/slideLayout" Target="/ppt/slideLayouts/slideLayout4.xml" Id="Rc5ac73a03109488b" /></Relationships>
</file>

<file path=ppt/slides/_rels/slide20.xml.rels>&#65279;<?xml version="1.0" encoding="utf-8"?><Relationships xmlns="http://schemas.openxmlformats.org/package/2006/relationships"><Relationship Type="http://schemas.openxmlformats.org/officeDocument/2006/relationships/image" Target="/ppt/media/image.png" Id="Rfa437f36cced4b5c" /><Relationship Type="http://schemas.openxmlformats.org/officeDocument/2006/relationships/slideLayout" Target="/ppt/slideLayouts/slideLayout16.xml" Id="Rd501281c35f34501" /></Relationships>
</file>

<file path=ppt/slides/_rels/slide200.xml.rels>&#65279;<?xml version="1.0" encoding="utf-8"?><Relationships xmlns="http://schemas.openxmlformats.org/package/2006/relationships"><Relationship Type="http://schemas.openxmlformats.org/officeDocument/2006/relationships/notesSlide" Target="/ppt/notesSlides/notesSlide162.xml" Id="Rae821699d4a941f6" /><Relationship Type="http://schemas.openxmlformats.org/officeDocument/2006/relationships/slideLayout" Target="/ppt/slideLayouts/slideLayout86.xml" Id="R348b343040ac41bd" /><Relationship Type="http://schemas.openxmlformats.org/officeDocument/2006/relationships/hyperlink" Target="https://pubhtml5.com/kcvf/ptcf/basic/51-100" TargetMode="External" Id="rcId6f64c296cbe04240" /><Relationship Type="http://schemas.openxmlformats.org/officeDocument/2006/relationships/hyperlink" Target="https://www.geeksforgeeks.org/7-common-programming-principles-that-every-developer-must-follow/" TargetMode="External" Id="rcIddb9dd04bb9e44d99" /></Relationships>
</file>

<file path=ppt/slides/_rels/slide201.xml.rels>&#65279;<?xml version="1.0" encoding="utf-8"?><Relationships xmlns="http://schemas.openxmlformats.org/package/2006/relationships"><Relationship Type="http://schemas.openxmlformats.org/officeDocument/2006/relationships/image" Target="/ppt/media/image.png" Id="R375e64e2b4ee4adb" /><Relationship Type="http://schemas.openxmlformats.org/officeDocument/2006/relationships/slideLayout" Target="/ppt/slideLayouts/slideLayout98.xml" Id="R85dfd74da0894d7c" /></Relationships>
</file>

<file path=ppt/slides/_rels/slide202.xml.rels>&#65279;<?xml version="1.0" encoding="utf-8"?><Relationships xmlns="http://schemas.openxmlformats.org/package/2006/relationships"><Relationship Type="http://schemas.openxmlformats.org/officeDocument/2006/relationships/slideLayout" Target="/ppt/slideLayouts/slideLayout97.xml" Id="R001fbfc33a654514" /></Relationships>
</file>

<file path=ppt/slides/_rels/slide203.xml.rels>&#65279;<?xml version="1.0" encoding="utf-8"?><Relationships xmlns="http://schemas.openxmlformats.org/package/2006/relationships"><Relationship Type="http://schemas.openxmlformats.org/officeDocument/2006/relationships/image" Target="/ppt/media/image40.png" Id="R822a6c1a42c34f70" /><Relationship Type="http://schemas.openxmlformats.org/officeDocument/2006/relationships/notesSlide" Target="/ppt/notesSlides/notesSlide163.xml" Id="Rf60509d79f4c48c6" /><Relationship Type="http://schemas.openxmlformats.org/officeDocument/2006/relationships/slideLayout" Target="/ppt/slideLayouts/slideLayout97.xml" Id="R02ad1afdddc849e7" /></Relationships>
</file>

<file path=ppt/slides/_rels/slide204.xml.rels>&#65279;<?xml version="1.0" encoding="utf-8"?><Relationships xmlns="http://schemas.openxmlformats.org/package/2006/relationships"><Relationship Type="http://schemas.openxmlformats.org/officeDocument/2006/relationships/notesSlide" Target="/ppt/notesSlides/notesSlide164.xml" Id="R8d83bfef43604367" /><Relationship Type="http://schemas.openxmlformats.org/officeDocument/2006/relationships/slideLayout" Target="/ppt/slideLayouts/slideLayout97.xml" Id="R3f6fe071c4fd405f" /></Relationships>
</file>

<file path=ppt/slides/_rels/slide205.xml.rels>&#65279;<?xml version="1.0" encoding="utf-8"?><Relationships xmlns="http://schemas.openxmlformats.org/package/2006/relationships"><Relationship Type="http://schemas.openxmlformats.org/officeDocument/2006/relationships/notesSlide" Target="/ppt/notesSlides/notesSlide165.xml" Id="Rc31696c6a7554704" /><Relationship Type="http://schemas.openxmlformats.org/officeDocument/2006/relationships/slideLayout" Target="/ppt/slideLayouts/slideLayout97.xml" Id="R73100f839670479e" /></Relationships>
</file>

<file path=ppt/slides/_rels/slide206.xml.rels>&#65279;<?xml version="1.0" encoding="utf-8"?><Relationships xmlns="http://schemas.openxmlformats.org/package/2006/relationships"><Relationship Type="http://schemas.openxmlformats.org/officeDocument/2006/relationships/notesSlide" Target="/ppt/notesSlides/notesSlide166.xml" Id="Rfd3766963fdd4f8a" /><Relationship Type="http://schemas.openxmlformats.org/officeDocument/2006/relationships/slideLayout" Target="/ppt/slideLayouts/slideLayout97.xml" Id="R50a4ea342a85428e" /></Relationships>
</file>

<file path=ppt/slides/_rels/slide207.xml.rels>&#65279;<?xml version="1.0" encoding="utf-8"?><Relationships xmlns="http://schemas.openxmlformats.org/package/2006/relationships"><Relationship Type="http://schemas.openxmlformats.org/officeDocument/2006/relationships/notesSlide" Target="/ppt/notesSlides/notesSlide167.xml" Id="R515a13456e984735" /><Relationship Type="http://schemas.openxmlformats.org/officeDocument/2006/relationships/slideLayout" Target="/ppt/slideLayouts/slideLayout97.xml" Id="Rb91930747f474384" /></Relationships>
</file>

<file path=ppt/slides/_rels/slide208.xml.rels>&#65279;<?xml version="1.0" encoding="utf-8"?><Relationships xmlns="http://schemas.openxmlformats.org/package/2006/relationships"><Relationship Type="http://schemas.openxmlformats.org/officeDocument/2006/relationships/notesSlide" Target="/ppt/notesSlides/notesSlide168.xml" Id="Rb5377b8416e940ea" /><Relationship Type="http://schemas.openxmlformats.org/officeDocument/2006/relationships/slideLayout" Target="/ppt/slideLayouts/slideLayout97.xml" Id="Rfb7546a8c31948b8" /></Relationships>
</file>

<file path=ppt/slides/_rels/slide209.xml.rels>&#65279;<?xml version="1.0" encoding="utf-8"?><Relationships xmlns="http://schemas.openxmlformats.org/package/2006/relationships"><Relationship Type="http://schemas.openxmlformats.org/officeDocument/2006/relationships/notesSlide" Target="/ppt/notesSlides/notesSlide169.xml" Id="Re7fc7040a42d44a2" /><Relationship Type="http://schemas.openxmlformats.org/officeDocument/2006/relationships/slideLayout" Target="/ppt/slideLayouts/slideLayout97.xml" Id="Rc7d5f0b7a6f549c5" /></Relationships>
</file>

<file path=ppt/slides/_rels/slide21.xml.rels>&#65279;<?xml version="1.0" encoding="utf-8"?><Relationships xmlns="http://schemas.openxmlformats.org/package/2006/relationships"><Relationship Type="http://schemas.openxmlformats.org/officeDocument/2006/relationships/notesSlide" Target="/ppt/notesSlides/notesSlide16.xml" Id="R4d5b74a7f2ba4218" /><Relationship Type="http://schemas.openxmlformats.org/officeDocument/2006/relationships/slideLayout" Target="/ppt/slideLayouts/slideLayout27.xml" Id="Re78eed48d5854bb4" /></Relationships>
</file>

<file path=ppt/slides/_rels/slide210.xml.rels>&#65279;<?xml version="1.0" encoding="utf-8"?><Relationships xmlns="http://schemas.openxmlformats.org/package/2006/relationships"><Relationship Type="http://schemas.openxmlformats.org/officeDocument/2006/relationships/notesSlide" Target="/ppt/notesSlides/notesSlide170.xml" Id="R7413e6074216443e" /><Relationship Type="http://schemas.openxmlformats.org/officeDocument/2006/relationships/slideLayout" Target="/ppt/slideLayouts/slideLayout97.xml" Id="Rbe1a3c577e6d470a" /></Relationships>
</file>

<file path=ppt/slides/_rels/slide211.xml.rels>&#65279;<?xml version="1.0" encoding="utf-8"?><Relationships xmlns="http://schemas.openxmlformats.org/package/2006/relationships"><Relationship Type="http://schemas.openxmlformats.org/officeDocument/2006/relationships/notesSlide" Target="/ppt/notesSlides/notesSlide171.xml" Id="Rde3d56edb45f4933" /><Relationship Type="http://schemas.openxmlformats.org/officeDocument/2006/relationships/slideLayout" Target="/ppt/slideLayouts/slideLayout97.xml" Id="R5aac276e7f734e73" /></Relationships>
</file>

<file path=ppt/slides/_rels/slide212.xml.rels>&#65279;<?xml version="1.0" encoding="utf-8"?><Relationships xmlns="http://schemas.openxmlformats.org/package/2006/relationships"><Relationship Type="http://schemas.openxmlformats.org/officeDocument/2006/relationships/notesSlide" Target="/ppt/notesSlides/notesSlide172.xml" Id="Rbb52d5ec07054c1f" /><Relationship Type="http://schemas.openxmlformats.org/officeDocument/2006/relationships/slideLayout" Target="/ppt/slideLayouts/slideLayout97.xml" Id="R56d462b491584f4c" /></Relationships>
</file>

<file path=ppt/slides/_rels/slide213.xml.rels>&#65279;<?xml version="1.0" encoding="utf-8"?><Relationships xmlns="http://schemas.openxmlformats.org/package/2006/relationships"><Relationship Type="http://schemas.openxmlformats.org/officeDocument/2006/relationships/image" Target="/ppt/media/image15.jpg" Id="R4eca33b2fecc438a" /><Relationship Type="http://schemas.openxmlformats.org/officeDocument/2006/relationships/notesSlide" Target="/ppt/notesSlides/notesSlide173.xml" Id="Re3ab88fc6eb141a1" /><Relationship Type="http://schemas.openxmlformats.org/officeDocument/2006/relationships/slideLayout" Target="/ppt/slideLayouts/slideLayout97.xml" Id="Rd0087f6537a64521" /></Relationships>
</file>

<file path=ppt/slides/_rels/slide214.xml.rels>&#65279;<?xml version="1.0" encoding="utf-8"?><Relationships xmlns="http://schemas.openxmlformats.org/package/2006/relationships"><Relationship Type="http://schemas.openxmlformats.org/officeDocument/2006/relationships/notesSlide" Target="/ppt/notesSlides/notesSlide174.xml" Id="R6ec7eb4b4722421d" /><Relationship Type="http://schemas.openxmlformats.org/officeDocument/2006/relationships/slideLayout" Target="/ppt/slideLayouts/slideLayout97.xml" Id="R1bd25c7bbde2457c" /></Relationships>
</file>

<file path=ppt/slides/_rels/slide215.xml.rels>&#65279;<?xml version="1.0" encoding="utf-8"?><Relationships xmlns="http://schemas.openxmlformats.org/package/2006/relationships"><Relationship Type="http://schemas.openxmlformats.org/officeDocument/2006/relationships/image" Target="/ppt/media/image41.png" Id="R6e70fbe33c9949b2" /><Relationship Type="http://schemas.openxmlformats.org/officeDocument/2006/relationships/notesSlide" Target="/ppt/notesSlides/notesSlide175.xml" Id="R3ac9e7b9fcfb45b7" /><Relationship Type="http://schemas.openxmlformats.org/officeDocument/2006/relationships/slideLayout" Target="/ppt/slideLayouts/slideLayout97.xml" Id="R9d3aa68d3c614b65" /></Relationships>
</file>

<file path=ppt/slides/_rels/slide216.xml.rels>&#65279;<?xml version="1.0" encoding="utf-8"?><Relationships xmlns="http://schemas.openxmlformats.org/package/2006/relationships"><Relationship Type="http://schemas.openxmlformats.org/officeDocument/2006/relationships/image" Target="/ppt/media/image42.png" Id="Rd6eca5764a314e06" /><Relationship Type="http://schemas.openxmlformats.org/officeDocument/2006/relationships/notesSlide" Target="/ppt/notesSlides/notesSlide176.xml" Id="R1806f22b56eb46dc" /><Relationship Type="http://schemas.openxmlformats.org/officeDocument/2006/relationships/slideLayout" Target="/ppt/slideLayouts/slideLayout97.xml" Id="Rbcc8dccbc4254c76" /></Relationships>
</file>

<file path=ppt/slides/_rels/slide217.xml.rels>&#65279;<?xml version="1.0" encoding="utf-8"?><Relationships xmlns="http://schemas.openxmlformats.org/package/2006/relationships"><Relationship Type="http://schemas.openxmlformats.org/officeDocument/2006/relationships/image" Target="/ppt/media/image16.jpg" Id="R821abc357acb488a" /><Relationship Type="http://schemas.openxmlformats.org/officeDocument/2006/relationships/notesSlide" Target="/ppt/notesSlides/notesSlide177.xml" Id="R7ff51fd224504a8f" /><Relationship Type="http://schemas.openxmlformats.org/officeDocument/2006/relationships/slideLayout" Target="/ppt/slideLayouts/slideLayout97.xml" Id="R2a7ee841aff440e0" /></Relationships>
</file>

<file path=ppt/slides/_rels/slide218.xml.rels>&#65279;<?xml version="1.0" encoding="utf-8"?><Relationships xmlns="http://schemas.openxmlformats.org/package/2006/relationships"><Relationship Type="http://schemas.openxmlformats.org/officeDocument/2006/relationships/notesSlide" Target="/ppt/notesSlides/notesSlide178.xml" Id="R396d0f4a67da4e50" /><Relationship Type="http://schemas.openxmlformats.org/officeDocument/2006/relationships/slideLayout" Target="/ppt/slideLayouts/slideLayout97.xml" Id="Ra6d4c0addcc841d1" /></Relationships>
</file>

<file path=ppt/slides/_rels/slide219.xml.rels>&#65279;<?xml version="1.0" encoding="utf-8"?><Relationships xmlns="http://schemas.openxmlformats.org/package/2006/relationships"><Relationship Type="http://schemas.openxmlformats.org/officeDocument/2006/relationships/image" Target="/ppt/media/image17.jpg" Id="Rdc403a944cb2451a" /><Relationship Type="http://schemas.openxmlformats.org/officeDocument/2006/relationships/notesSlide" Target="/ppt/notesSlides/notesSlide179.xml" Id="Rb1a1839b74004dcd" /><Relationship Type="http://schemas.openxmlformats.org/officeDocument/2006/relationships/slideLayout" Target="/ppt/slideLayouts/slideLayout97.xml" Id="R7cf1a18efb514e93" /></Relationships>
</file>

<file path=ppt/slides/_rels/slide22.xml.rels>&#65279;<?xml version="1.0" encoding="utf-8"?><Relationships xmlns="http://schemas.openxmlformats.org/package/2006/relationships"><Relationship Type="http://schemas.openxmlformats.org/officeDocument/2006/relationships/slideLayout" Target="/ppt/slideLayouts/slideLayout24.xml" Id="Rd87cc6a0db604a5c" /></Relationships>
</file>

<file path=ppt/slides/_rels/slide220.xml.rels>&#65279;<?xml version="1.0" encoding="utf-8"?><Relationships xmlns="http://schemas.openxmlformats.org/package/2006/relationships"><Relationship Type="http://schemas.openxmlformats.org/officeDocument/2006/relationships/notesSlide" Target="/ppt/notesSlides/notesSlide180.xml" Id="Rd304bea02abb4366" /><Relationship Type="http://schemas.openxmlformats.org/officeDocument/2006/relationships/slideLayout" Target="/ppt/slideLayouts/slideLayout97.xml" Id="R6933414fab3c4289" /></Relationships>
</file>

<file path=ppt/slides/_rels/slide221.xml.rels>&#65279;<?xml version="1.0" encoding="utf-8"?><Relationships xmlns="http://schemas.openxmlformats.org/package/2006/relationships"><Relationship Type="http://schemas.openxmlformats.org/officeDocument/2006/relationships/notesSlide" Target="/ppt/notesSlides/notesSlide181.xml" Id="R10d8d6206c5e4ce7" /><Relationship Type="http://schemas.openxmlformats.org/officeDocument/2006/relationships/slideLayout" Target="/ppt/slideLayouts/slideLayout97.xml" Id="R3fc833bdf8294b1f" /></Relationships>
</file>

<file path=ppt/slides/_rels/slide222.xml.rels>&#65279;<?xml version="1.0" encoding="utf-8"?><Relationships xmlns="http://schemas.openxmlformats.org/package/2006/relationships"><Relationship Type="http://schemas.openxmlformats.org/officeDocument/2006/relationships/notesSlide" Target="/ppt/notesSlides/notesSlide182.xml" Id="R16d541372ee54558" /><Relationship Type="http://schemas.openxmlformats.org/officeDocument/2006/relationships/slideLayout" Target="/ppt/slideLayouts/slideLayout97.xml" Id="R4b9dc967fb9b49bb" /></Relationships>
</file>

<file path=ppt/slides/_rels/slide223.xml.rels>&#65279;<?xml version="1.0" encoding="utf-8"?><Relationships xmlns="http://schemas.openxmlformats.org/package/2006/relationships"><Relationship Type="http://schemas.openxmlformats.org/officeDocument/2006/relationships/image" Target="/ppt/media/image43.png" Id="Rb3bb9ce010f94739" /><Relationship Type="http://schemas.openxmlformats.org/officeDocument/2006/relationships/notesSlide" Target="/ppt/notesSlides/notesSlide183.xml" Id="R4a372bfe27e74668" /><Relationship Type="http://schemas.openxmlformats.org/officeDocument/2006/relationships/slideLayout" Target="/ppt/slideLayouts/slideLayout97.xml" Id="Ra82912b90421430e" /></Relationships>
</file>

<file path=ppt/slides/_rels/slide224.xml.rels>&#65279;<?xml version="1.0" encoding="utf-8"?><Relationships xmlns="http://schemas.openxmlformats.org/package/2006/relationships"><Relationship Type="http://schemas.openxmlformats.org/officeDocument/2006/relationships/notesSlide" Target="/ppt/notesSlides/notesSlide184.xml" Id="R3d6708ab76104cca" /><Relationship Type="http://schemas.openxmlformats.org/officeDocument/2006/relationships/slideLayout" Target="/ppt/slideLayouts/slideLayout97.xml" Id="R680b3848b0d24a91" /></Relationships>
</file>

<file path=ppt/slides/_rels/slide225.xml.rels>&#65279;<?xml version="1.0" encoding="utf-8"?><Relationships xmlns="http://schemas.openxmlformats.org/package/2006/relationships"><Relationship Type="http://schemas.openxmlformats.org/officeDocument/2006/relationships/notesSlide" Target="/ppt/notesSlides/notesSlide185.xml" Id="Rfaae1f2d67634fff" /><Relationship Type="http://schemas.openxmlformats.org/officeDocument/2006/relationships/slideLayout" Target="/ppt/slideLayouts/slideLayout97.xml" Id="R0074663b3b904b38" /></Relationships>
</file>

<file path=ppt/slides/_rels/slide226.xml.rels>&#65279;<?xml version="1.0" encoding="utf-8"?><Relationships xmlns="http://schemas.openxmlformats.org/package/2006/relationships"><Relationship Type="http://schemas.openxmlformats.org/officeDocument/2006/relationships/image" Target="/ppt/media/image44.png" Id="R163208779bba48ce" /><Relationship Type="http://schemas.openxmlformats.org/officeDocument/2006/relationships/notesSlide" Target="/ppt/notesSlides/notesSlide186.xml" Id="Rffd472624c0d49ba" /><Relationship Type="http://schemas.openxmlformats.org/officeDocument/2006/relationships/slideLayout" Target="/ppt/slideLayouts/slideLayout97.xml" Id="Ra61473b00bab48d5" /></Relationships>
</file>

<file path=ppt/slides/_rels/slide227.xml.rels>&#65279;<?xml version="1.0" encoding="utf-8"?><Relationships xmlns="http://schemas.openxmlformats.org/package/2006/relationships"><Relationship Type="http://schemas.openxmlformats.org/officeDocument/2006/relationships/image" Target="/ppt/media/image45.png" Id="Rb6773c9687a24db3" /><Relationship Type="http://schemas.openxmlformats.org/officeDocument/2006/relationships/notesSlide" Target="/ppt/notesSlides/notesSlide187.xml" Id="Rd78bb993875b4a01" /><Relationship Type="http://schemas.openxmlformats.org/officeDocument/2006/relationships/slideLayout" Target="/ppt/slideLayouts/slideLayout97.xml" Id="R9e453e987b8d4803" /></Relationships>
</file>

<file path=ppt/slides/_rels/slide228.xml.rels>&#65279;<?xml version="1.0" encoding="utf-8"?><Relationships xmlns="http://schemas.openxmlformats.org/package/2006/relationships"><Relationship Type="http://schemas.openxmlformats.org/officeDocument/2006/relationships/notesSlide" Target="/ppt/notesSlides/notesSlide188.xml" Id="R111b3f3c2e6549e5" /><Relationship Type="http://schemas.openxmlformats.org/officeDocument/2006/relationships/slideLayout" Target="/ppt/slideLayouts/slideLayout97.xml" Id="R5ee9405652104601" /></Relationships>
</file>

<file path=ppt/slides/_rels/slide229.xml.rels>&#65279;<?xml version="1.0" encoding="utf-8"?><Relationships xmlns="http://schemas.openxmlformats.org/package/2006/relationships"><Relationship Type="http://schemas.openxmlformats.org/officeDocument/2006/relationships/image" Target="/ppt/media/image46.png" Id="Rd59d5cce30e54262" /><Relationship Type="http://schemas.openxmlformats.org/officeDocument/2006/relationships/notesSlide" Target="/ppt/notesSlides/notesSlide189.xml" Id="Rde9e718094ed4b4f" /><Relationship Type="http://schemas.openxmlformats.org/officeDocument/2006/relationships/slideLayout" Target="/ppt/slideLayouts/slideLayout97.xml" Id="R9d735f74a71b41a4" /></Relationships>
</file>

<file path=ppt/slides/_rels/slide23.xml.rels>&#65279;<?xml version="1.0" encoding="utf-8"?><Relationships xmlns="http://schemas.openxmlformats.org/package/2006/relationships"><Relationship Type="http://schemas.openxmlformats.org/officeDocument/2006/relationships/slideLayout" Target="/ppt/slideLayouts/slideLayout24.xml" Id="R40ca904b64994d11" /></Relationships>
</file>

<file path=ppt/slides/_rels/slide230.xml.rels>&#65279;<?xml version="1.0" encoding="utf-8"?><Relationships xmlns="http://schemas.openxmlformats.org/package/2006/relationships"><Relationship Type="http://schemas.openxmlformats.org/officeDocument/2006/relationships/notesSlide" Target="/ppt/notesSlides/notesSlide190.xml" Id="R8f0dd66c9361465f" /><Relationship Type="http://schemas.openxmlformats.org/officeDocument/2006/relationships/slideLayout" Target="/ppt/slideLayouts/slideLayout97.xml" Id="R574fdfe65f884bf6" /></Relationships>
</file>

<file path=ppt/slides/_rels/slide231.xml.rels>&#65279;<?xml version="1.0" encoding="utf-8"?><Relationships xmlns="http://schemas.openxmlformats.org/package/2006/relationships"><Relationship Type="http://schemas.openxmlformats.org/officeDocument/2006/relationships/notesSlide" Target="/ppt/notesSlides/notesSlide191.xml" Id="R27ff7375ef724fd9" /><Relationship Type="http://schemas.openxmlformats.org/officeDocument/2006/relationships/slideLayout" Target="/ppt/slideLayouts/slideLayout97.xml" Id="R1038e3bca1de41bb" /></Relationships>
</file>

<file path=ppt/slides/_rels/slide232.xml.rels>&#65279;<?xml version="1.0" encoding="utf-8"?><Relationships xmlns="http://schemas.openxmlformats.org/package/2006/relationships"><Relationship Type="http://schemas.openxmlformats.org/officeDocument/2006/relationships/image" Target="/ppt/media/image47.png" Id="Re26402321e124a35" /><Relationship Type="http://schemas.openxmlformats.org/officeDocument/2006/relationships/notesSlide" Target="/ppt/notesSlides/notesSlide192.xml" Id="R9aab13615e5a41f6" /><Relationship Type="http://schemas.openxmlformats.org/officeDocument/2006/relationships/slideLayout" Target="/ppt/slideLayouts/slideLayout97.xml" Id="R814c2b7e7d6c4c8e" /></Relationships>
</file>

<file path=ppt/slides/_rels/slide233.xml.rels>&#65279;<?xml version="1.0" encoding="utf-8"?><Relationships xmlns="http://schemas.openxmlformats.org/package/2006/relationships"><Relationship Type="http://schemas.openxmlformats.org/officeDocument/2006/relationships/notesSlide" Target="/ppt/notesSlides/notesSlide193.xml" Id="Ra7f3ad9e1d3b4e6b" /><Relationship Type="http://schemas.openxmlformats.org/officeDocument/2006/relationships/slideLayout" Target="/ppt/slideLayouts/slideLayout97.xml" Id="R44e786bf346947ea" /></Relationships>
</file>

<file path=ppt/slides/_rels/slide234.xml.rels>&#65279;<?xml version="1.0" encoding="utf-8"?><Relationships xmlns="http://schemas.openxmlformats.org/package/2006/relationships"><Relationship Type="http://schemas.openxmlformats.org/officeDocument/2006/relationships/notesSlide" Target="/ppt/notesSlides/notesSlide194.xml" Id="Rd284599b3daf41df" /><Relationship Type="http://schemas.openxmlformats.org/officeDocument/2006/relationships/slideLayout" Target="/ppt/slideLayouts/slideLayout97.xml" Id="Rf987f46b0dcc442b" /></Relationships>
</file>

<file path=ppt/slides/_rels/slide235.xml.rels>&#65279;<?xml version="1.0" encoding="utf-8"?><Relationships xmlns="http://schemas.openxmlformats.org/package/2006/relationships"><Relationship Type="http://schemas.openxmlformats.org/officeDocument/2006/relationships/notesSlide" Target="/ppt/notesSlides/notesSlide195.xml" Id="R533347efb4004163" /><Relationship Type="http://schemas.openxmlformats.org/officeDocument/2006/relationships/slideLayout" Target="/ppt/slideLayouts/slideLayout97.xml" Id="R96be9ee1d0d0432d" /></Relationships>
</file>

<file path=ppt/slides/_rels/slide236.xml.rels>&#65279;<?xml version="1.0" encoding="utf-8"?><Relationships xmlns="http://schemas.openxmlformats.org/package/2006/relationships"><Relationship Type="http://schemas.openxmlformats.org/officeDocument/2006/relationships/image" Target="/ppt/media/image48.png" Id="R60ddf43ef07f4235" /><Relationship Type="http://schemas.openxmlformats.org/officeDocument/2006/relationships/notesSlide" Target="/ppt/notesSlides/notesSlide196.xml" Id="Rd2de7ee0fbe24bf9" /><Relationship Type="http://schemas.openxmlformats.org/officeDocument/2006/relationships/slideLayout" Target="/ppt/slideLayouts/slideLayout97.xml" Id="R5fdd2869ae724cbd" /></Relationships>
</file>

<file path=ppt/slides/_rels/slide237.xml.rels>&#65279;<?xml version="1.0" encoding="utf-8"?><Relationships xmlns="http://schemas.openxmlformats.org/package/2006/relationships"><Relationship Type="http://schemas.openxmlformats.org/officeDocument/2006/relationships/notesSlide" Target="/ppt/notesSlides/notesSlide197.xml" Id="R5fa7398dcbb24472" /><Relationship Type="http://schemas.openxmlformats.org/officeDocument/2006/relationships/slideLayout" Target="/ppt/slideLayouts/slideLayout97.xml" Id="Reb13f7b07d934db1" /></Relationships>
</file>

<file path=ppt/slides/_rels/slide238.xml.rels>&#65279;<?xml version="1.0" encoding="utf-8"?><Relationships xmlns="http://schemas.openxmlformats.org/package/2006/relationships"><Relationship Type="http://schemas.openxmlformats.org/officeDocument/2006/relationships/image" Target="/ppt/media/image49.png" Id="R7c91597fb9b64f6a" /><Relationship Type="http://schemas.openxmlformats.org/officeDocument/2006/relationships/notesSlide" Target="/ppt/notesSlides/notesSlide198.xml" Id="R6c1813df43cb4b06" /><Relationship Type="http://schemas.openxmlformats.org/officeDocument/2006/relationships/slideLayout" Target="/ppt/slideLayouts/slideLayout97.xml" Id="Raef8fb5f378e4991" /></Relationships>
</file>

<file path=ppt/slides/_rels/slide239.xml.rels>&#65279;<?xml version="1.0" encoding="utf-8"?><Relationships xmlns="http://schemas.openxmlformats.org/package/2006/relationships"><Relationship Type="http://schemas.openxmlformats.org/officeDocument/2006/relationships/image" Target="/ppt/media/image50.png" Id="Rb4138ae80e634748" /><Relationship Type="http://schemas.openxmlformats.org/officeDocument/2006/relationships/notesSlide" Target="/ppt/notesSlides/notesSlide199.xml" Id="Rb6a2d208ec3d4789" /><Relationship Type="http://schemas.openxmlformats.org/officeDocument/2006/relationships/slideLayout" Target="/ppt/slideLayouts/slideLayout97.xml" Id="R9cdd9c4c580748b5" /></Relationships>
</file>

<file path=ppt/slides/_rels/slide24.xml.rels>&#65279;<?xml version="1.0" encoding="utf-8"?><Relationships xmlns="http://schemas.openxmlformats.org/package/2006/relationships"><Relationship Type="http://schemas.openxmlformats.org/officeDocument/2006/relationships/slideLayout" Target="/ppt/slideLayouts/slideLayout27.xml" Id="Raaed3ab564e24743" /></Relationships>
</file>

<file path=ppt/slides/_rels/slide240.xml.rels>&#65279;<?xml version="1.0" encoding="utf-8"?><Relationships xmlns="http://schemas.openxmlformats.org/package/2006/relationships"><Relationship Type="http://schemas.openxmlformats.org/officeDocument/2006/relationships/notesSlide" Target="/ppt/notesSlides/notesSlide200.xml" Id="R4317223eb6dc4577" /><Relationship Type="http://schemas.openxmlformats.org/officeDocument/2006/relationships/slideLayout" Target="/ppt/slideLayouts/slideLayout97.xml" Id="R71a56db3d3cf4d9f" /></Relationships>
</file>

<file path=ppt/slides/_rels/slide241.xml.rels>&#65279;<?xml version="1.0" encoding="utf-8"?><Relationships xmlns="http://schemas.openxmlformats.org/package/2006/relationships"><Relationship Type="http://schemas.openxmlformats.org/officeDocument/2006/relationships/image" Target="/ppt/media/image51.png" Id="R7f51329c7e1749fc" /><Relationship Type="http://schemas.openxmlformats.org/officeDocument/2006/relationships/notesSlide" Target="/ppt/notesSlides/notesSlide201.xml" Id="Rb17861df52df4199" /><Relationship Type="http://schemas.openxmlformats.org/officeDocument/2006/relationships/slideLayout" Target="/ppt/slideLayouts/slideLayout97.xml" Id="Rd65bb0968f774761" /></Relationships>
</file>

<file path=ppt/slides/_rels/slide242.xml.rels>&#65279;<?xml version="1.0" encoding="utf-8"?><Relationships xmlns="http://schemas.openxmlformats.org/package/2006/relationships"><Relationship Type="http://schemas.openxmlformats.org/officeDocument/2006/relationships/notesSlide" Target="/ppt/notesSlides/notesSlide202.xml" Id="R8b3b80ef0f184762" /><Relationship Type="http://schemas.openxmlformats.org/officeDocument/2006/relationships/slideLayout" Target="/ppt/slideLayouts/slideLayout97.xml" Id="R37803b86fb3f4823" /></Relationships>
</file>

<file path=ppt/slides/_rels/slide243.xml.rels>&#65279;<?xml version="1.0" encoding="utf-8"?><Relationships xmlns="http://schemas.openxmlformats.org/package/2006/relationships"><Relationship Type="http://schemas.openxmlformats.org/officeDocument/2006/relationships/image" Target="/ppt/media/image52.png" Id="R7b7bfcdf92a54a91" /><Relationship Type="http://schemas.openxmlformats.org/officeDocument/2006/relationships/notesSlide" Target="/ppt/notesSlides/notesSlide203.xml" Id="Rfd2a82982f1a4ae2" /><Relationship Type="http://schemas.openxmlformats.org/officeDocument/2006/relationships/slideLayout" Target="/ppt/slideLayouts/slideLayout97.xml" Id="R4e9fb3c3531f480f" /></Relationships>
</file>

<file path=ppt/slides/_rels/slide244.xml.rels>&#65279;<?xml version="1.0" encoding="utf-8"?><Relationships xmlns="http://schemas.openxmlformats.org/package/2006/relationships"><Relationship Type="http://schemas.openxmlformats.org/officeDocument/2006/relationships/image" Target="/ppt/media/image53.png" Id="Rd99408dd5f184def" /><Relationship Type="http://schemas.openxmlformats.org/officeDocument/2006/relationships/notesSlide" Target="/ppt/notesSlides/notesSlide204.xml" Id="R69a6880aa4cb40ec" /><Relationship Type="http://schemas.openxmlformats.org/officeDocument/2006/relationships/slideLayout" Target="/ppt/slideLayouts/slideLayout97.xml" Id="R03e14da45e814010" /></Relationships>
</file>

<file path=ppt/slides/_rels/slide245.xml.rels>&#65279;<?xml version="1.0" encoding="utf-8"?><Relationships xmlns="http://schemas.openxmlformats.org/package/2006/relationships"><Relationship Type="http://schemas.openxmlformats.org/officeDocument/2006/relationships/image" Target="/ppt/media/image54.png" Id="R13c6b317b1e94e19" /><Relationship Type="http://schemas.openxmlformats.org/officeDocument/2006/relationships/notesSlide" Target="/ppt/notesSlides/notesSlide205.xml" Id="R40cb7bc743504519" /><Relationship Type="http://schemas.openxmlformats.org/officeDocument/2006/relationships/slideLayout" Target="/ppt/slideLayouts/slideLayout97.xml" Id="R02b8c05c9e054c94" /></Relationships>
</file>

<file path=ppt/slides/_rels/slide246.xml.rels>&#65279;<?xml version="1.0" encoding="utf-8"?><Relationships xmlns="http://schemas.openxmlformats.org/package/2006/relationships"><Relationship Type="http://schemas.openxmlformats.org/officeDocument/2006/relationships/image" Target="/ppt/media/image55.png" Id="Rd06797af8cd34e8a" /><Relationship Type="http://schemas.openxmlformats.org/officeDocument/2006/relationships/notesSlide" Target="/ppt/notesSlides/notesSlide206.xml" Id="R46436082deda4b35" /><Relationship Type="http://schemas.openxmlformats.org/officeDocument/2006/relationships/slideLayout" Target="/ppt/slideLayouts/slideLayout97.xml" Id="Rbe641fcfa7db4ba1" /></Relationships>
</file>

<file path=ppt/slides/_rels/slide247.xml.rels>&#65279;<?xml version="1.0" encoding="utf-8"?><Relationships xmlns="http://schemas.openxmlformats.org/package/2006/relationships"><Relationship Type="http://schemas.openxmlformats.org/officeDocument/2006/relationships/image" Target="/ppt/media/image56.png" Id="R5320173417224134" /><Relationship Type="http://schemas.openxmlformats.org/officeDocument/2006/relationships/notesSlide" Target="/ppt/notesSlides/notesSlide207.xml" Id="Rc217159a87d34e0e" /><Relationship Type="http://schemas.openxmlformats.org/officeDocument/2006/relationships/slideLayout" Target="/ppt/slideLayouts/slideLayout97.xml" Id="Rb3295638d2ad4542" /></Relationships>
</file>

<file path=ppt/slides/_rels/slide248.xml.rels>&#65279;<?xml version="1.0" encoding="utf-8"?><Relationships xmlns="http://schemas.openxmlformats.org/package/2006/relationships"><Relationship Type="http://schemas.openxmlformats.org/officeDocument/2006/relationships/image" Target="/ppt/media/image57.png" Id="Rb4bfe009f5b8450e" /><Relationship Type="http://schemas.openxmlformats.org/officeDocument/2006/relationships/notesSlide" Target="/ppt/notesSlides/notesSlide208.xml" Id="Rf80ae6e53299445f" /><Relationship Type="http://schemas.openxmlformats.org/officeDocument/2006/relationships/slideLayout" Target="/ppt/slideLayouts/slideLayout97.xml" Id="R2286c0dcd2ee4079" /></Relationships>
</file>

<file path=ppt/slides/_rels/slide249.xml.rels>&#65279;<?xml version="1.0" encoding="utf-8"?><Relationships xmlns="http://schemas.openxmlformats.org/package/2006/relationships"><Relationship Type="http://schemas.openxmlformats.org/officeDocument/2006/relationships/image" Target="/ppt/media/image58.png" Id="R686aa058314b413b" /><Relationship Type="http://schemas.openxmlformats.org/officeDocument/2006/relationships/notesSlide" Target="/ppt/notesSlides/notesSlide209.xml" Id="R72120b980bcc4107" /><Relationship Type="http://schemas.openxmlformats.org/officeDocument/2006/relationships/slideLayout" Target="/ppt/slideLayouts/slideLayout97.xml" Id="Ra2da5ca6d7e94181" /></Relationships>
</file>

<file path=ppt/slides/_rels/slide25.xml.rels>&#65279;<?xml version="1.0" encoding="utf-8"?><Relationships xmlns="http://schemas.openxmlformats.org/package/2006/relationships"><Relationship Type="http://schemas.openxmlformats.org/officeDocument/2006/relationships/image" Target="/ppt/media/image3.png" Id="R90d95d431464416c" /><Relationship Type="http://schemas.openxmlformats.org/officeDocument/2006/relationships/slideLayout" Target="/ppt/slideLayouts/slideLayout27.xml" Id="Rec81406c89f14719" /></Relationships>
</file>

<file path=ppt/slides/_rels/slide250.xml.rels>&#65279;<?xml version="1.0" encoding="utf-8"?><Relationships xmlns="http://schemas.openxmlformats.org/package/2006/relationships"><Relationship Type="http://schemas.openxmlformats.org/officeDocument/2006/relationships/notesSlide" Target="/ppt/notesSlides/notesSlide210.xml" Id="R8d03a1fce46c485a" /><Relationship Type="http://schemas.openxmlformats.org/officeDocument/2006/relationships/slideLayout" Target="/ppt/slideLayouts/slideLayout97.xml" Id="R9c4a1cb4de1843d6" /></Relationships>
</file>

<file path=ppt/slides/_rels/slide251.xml.rels>&#65279;<?xml version="1.0" encoding="utf-8"?><Relationships xmlns="http://schemas.openxmlformats.org/package/2006/relationships"><Relationship Type="http://schemas.openxmlformats.org/officeDocument/2006/relationships/notesSlide" Target="/ppt/notesSlides/notesSlide211.xml" Id="R1d797069e3f54046" /><Relationship Type="http://schemas.openxmlformats.org/officeDocument/2006/relationships/slideLayout" Target="/ppt/slideLayouts/slideLayout97.xml" Id="Re616ec66e35a4170" /></Relationships>
</file>

<file path=ppt/slides/_rels/slide252.xml.rels>&#65279;<?xml version="1.0" encoding="utf-8"?><Relationships xmlns="http://schemas.openxmlformats.org/package/2006/relationships"><Relationship Type="http://schemas.openxmlformats.org/officeDocument/2006/relationships/notesSlide" Target="/ppt/notesSlides/notesSlide212.xml" Id="R27ffbb78ae104b2b" /><Relationship Type="http://schemas.openxmlformats.org/officeDocument/2006/relationships/slideLayout" Target="/ppt/slideLayouts/slideLayout97.xml" Id="R70decc86a65d47a3" /></Relationships>
</file>

<file path=ppt/slides/_rels/slide253.xml.rels>&#65279;<?xml version="1.0" encoding="utf-8"?><Relationships xmlns="http://schemas.openxmlformats.org/package/2006/relationships"><Relationship Type="http://schemas.openxmlformats.org/officeDocument/2006/relationships/notesSlide" Target="/ppt/notesSlides/notesSlide213.xml" Id="R43be6de8222a4a53" /><Relationship Type="http://schemas.openxmlformats.org/officeDocument/2006/relationships/slideLayout" Target="/ppt/slideLayouts/slideLayout97.xml" Id="Rfd1cb909a78d4edf" /></Relationships>
</file>

<file path=ppt/slides/_rels/slide254.xml.rels>&#65279;<?xml version="1.0" encoding="utf-8"?><Relationships xmlns="http://schemas.openxmlformats.org/package/2006/relationships"><Relationship Type="http://schemas.openxmlformats.org/officeDocument/2006/relationships/notesSlide" Target="/ppt/notesSlides/notesSlide214.xml" Id="R99bccb17ba3149f5" /><Relationship Type="http://schemas.openxmlformats.org/officeDocument/2006/relationships/slideLayout" Target="/ppt/slideLayouts/slideLayout97.xml" Id="Ra9d58cf678964feb" /></Relationships>
</file>

<file path=ppt/slides/_rels/slide255.xml.rels>&#65279;<?xml version="1.0" encoding="utf-8"?><Relationships xmlns="http://schemas.openxmlformats.org/package/2006/relationships"><Relationship Type="http://schemas.openxmlformats.org/officeDocument/2006/relationships/notesSlide" Target="/ppt/notesSlides/notesSlide215.xml" Id="R818c70593efb4c58" /><Relationship Type="http://schemas.openxmlformats.org/officeDocument/2006/relationships/slideLayout" Target="/ppt/slideLayouts/slideLayout97.xml" Id="Ra5408b48efec4d8e" /></Relationships>
</file>

<file path=ppt/slides/_rels/slide256.xml.rels>&#65279;<?xml version="1.0" encoding="utf-8"?><Relationships xmlns="http://schemas.openxmlformats.org/package/2006/relationships"><Relationship Type="http://schemas.openxmlformats.org/officeDocument/2006/relationships/notesSlide" Target="/ppt/notesSlides/notesSlide216.xml" Id="R47675c6847674e52" /><Relationship Type="http://schemas.openxmlformats.org/officeDocument/2006/relationships/slideLayout" Target="/ppt/slideLayouts/slideLayout97.xml" Id="Rc9d3de0060354eeb" /></Relationships>
</file>

<file path=ppt/slides/_rels/slide257.xml.rels>&#65279;<?xml version="1.0" encoding="utf-8"?><Relationships xmlns="http://schemas.openxmlformats.org/package/2006/relationships"><Relationship Type="http://schemas.openxmlformats.org/officeDocument/2006/relationships/image" Target="/ppt/media/image.png" Id="R01007ac52c7542c3" /><Relationship Type="http://schemas.openxmlformats.org/officeDocument/2006/relationships/slideLayout" Target="/ppt/slideLayouts/slideLayout122.xml" Id="R7b7caefdc5f74008" /></Relationships>
</file>

<file path=ppt/slides/_rels/slide258.xml.rels>&#65279;<?xml version="1.0" encoding="utf-8"?><Relationships xmlns="http://schemas.openxmlformats.org/package/2006/relationships"><Relationship Type="http://schemas.openxmlformats.org/officeDocument/2006/relationships/slideLayout" Target="/ppt/slideLayouts/slideLayout121.xml" Id="Rf48cca8a79b84850" /></Relationships>
</file>

<file path=ppt/slides/_rels/slide259.xml.rels>&#65279;<?xml version="1.0" encoding="utf-8"?><Relationships xmlns="http://schemas.openxmlformats.org/package/2006/relationships"><Relationship Type="http://schemas.openxmlformats.org/officeDocument/2006/relationships/image" Target="/ppt/media/image60.png" Id="R6914d2a9be5b4b9c" /><Relationship Type="http://schemas.openxmlformats.org/officeDocument/2006/relationships/slideLayout" Target="/ppt/slideLayouts/slideLayout121.xml" Id="Rf9595261fe3245a4" /></Relationships>
</file>

<file path=ppt/slides/_rels/slide26.xml.rels>&#65279;<?xml version="1.0" encoding="utf-8"?><Relationships xmlns="http://schemas.openxmlformats.org/package/2006/relationships"><Relationship Type="http://schemas.openxmlformats.org/officeDocument/2006/relationships/image" Target="/ppt/media/image2.jpg" Id="Rab47d2970cf2444d" /><Relationship Type="http://schemas.openxmlformats.org/officeDocument/2006/relationships/slideLayout" Target="/ppt/slideLayouts/slideLayout24.xml" Id="Rfdb146a0a94044fc" /></Relationships>
</file>

<file path=ppt/slides/_rels/slide260.xml.rels>&#65279;<?xml version="1.0" encoding="utf-8"?><Relationships xmlns="http://schemas.openxmlformats.org/package/2006/relationships"><Relationship Type="http://schemas.openxmlformats.org/officeDocument/2006/relationships/image" Target="/ppt/media/image61.png" Id="Rcdeab2491d2a4c0b" /><Relationship Type="http://schemas.openxmlformats.org/officeDocument/2006/relationships/slideLayout" Target="/ppt/slideLayouts/slideLayout121.xml" Id="Rd1daa5b579b84eb6" /></Relationships>
</file>

<file path=ppt/slides/_rels/slide261.xml.rels>&#65279;<?xml version="1.0" encoding="utf-8"?><Relationships xmlns="http://schemas.openxmlformats.org/package/2006/relationships"><Relationship Type="http://schemas.openxmlformats.org/officeDocument/2006/relationships/slideLayout" Target="/ppt/slideLayouts/slideLayout121.xml" Id="Rec307cfb10844f23" /></Relationships>
</file>

<file path=ppt/slides/_rels/slide262.xml.rels>&#65279;<?xml version="1.0" encoding="utf-8"?><Relationships xmlns="http://schemas.openxmlformats.org/package/2006/relationships"><Relationship Type="http://schemas.openxmlformats.org/officeDocument/2006/relationships/image" Target="/ppt/media/image62.png" Id="Rb1d3b56746124af8" /><Relationship Type="http://schemas.openxmlformats.org/officeDocument/2006/relationships/slideLayout" Target="/ppt/slideLayouts/slideLayout121.xml" Id="R3ce185f51e9f4114" /></Relationships>
</file>

<file path=ppt/slides/_rels/slide263.xml.rels>&#65279;<?xml version="1.0" encoding="utf-8"?><Relationships xmlns="http://schemas.openxmlformats.org/package/2006/relationships"><Relationship Type="http://schemas.openxmlformats.org/officeDocument/2006/relationships/slideLayout" Target="/ppt/slideLayouts/slideLayout121.xml" Id="Rfdb9204cb5ba41c2" /></Relationships>
</file>

<file path=ppt/slides/_rels/slide264.xml.rels>&#65279;<?xml version="1.0" encoding="utf-8"?><Relationships xmlns="http://schemas.openxmlformats.org/package/2006/relationships"><Relationship Type="http://schemas.openxmlformats.org/officeDocument/2006/relationships/image" Target="/ppt/media/image63.png" Id="R21de336e4c284a83" /><Relationship Type="http://schemas.openxmlformats.org/officeDocument/2006/relationships/slideLayout" Target="/ppt/slideLayouts/slideLayout120.xml" Id="R998f2cd5b5144a19" /></Relationships>
</file>

<file path=ppt/slides/_rels/slide265.xml.rels>&#65279;<?xml version="1.0" encoding="utf-8"?><Relationships xmlns="http://schemas.openxmlformats.org/package/2006/relationships"><Relationship Type="http://schemas.openxmlformats.org/officeDocument/2006/relationships/slideLayout" Target="/ppt/slideLayouts/slideLayout121.xml" Id="Raf358c0b0a5a40e2" /></Relationships>
</file>

<file path=ppt/slides/_rels/slide266.xml.rels>&#65279;<?xml version="1.0" encoding="utf-8"?><Relationships xmlns="http://schemas.openxmlformats.org/package/2006/relationships"><Relationship Type="http://schemas.openxmlformats.org/officeDocument/2006/relationships/image" Target="/ppt/media/image64.png" Id="R1e836dcf458c4df3" /><Relationship Type="http://schemas.openxmlformats.org/officeDocument/2006/relationships/slideLayout" Target="/ppt/slideLayouts/slideLayout121.xml" Id="Rbb0307ac268f4fa9" /></Relationships>
</file>

<file path=ppt/slides/_rels/slide267.xml.rels>&#65279;<?xml version="1.0" encoding="utf-8"?><Relationships xmlns="http://schemas.openxmlformats.org/package/2006/relationships"><Relationship Type="http://schemas.openxmlformats.org/officeDocument/2006/relationships/image" Target="/ppt/media/image65.png" Id="R53134ba320ad4423" /><Relationship Type="http://schemas.openxmlformats.org/officeDocument/2006/relationships/slideLayout" Target="/ppt/slideLayouts/slideLayout121.xml" Id="Rd43241585c874a25" /></Relationships>
</file>

<file path=ppt/slides/_rels/slide268.xml.rels>&#65279;<?xml version="1.0" encoding="utf-8"?><Relationships xmlns="http://schemas.openxmlformats.org/package/2006/relationships"><Relationship Type="http://schemas.openxmlformats.org/officeDocument/2006/relationships/slideLayout" Target="/ppt/slideLayouts/slideLayout121.xml" Id="R06c9a14dd8164793" /></Relationships>
</file>

<file path=ppt/slides/_rels/slide269.xml.rels>&#65279;<?xml version="1.0" encoding="utf-8"?><Relationships xmlns="http://schemas.openxmlformats.org/package/2006/relationships"><Relationship Type="http://schemas.openxmlformats.org/officeDocument/2006/relationships/slideLayout" Target="/ppt/slideLayouts/slideLayout121.xml" Id="Rc094f0f36e824fbf" /></Relationships>
</file>

<file path=ppt/slides/_rels/slide27.xml.rels>&#65279;<?xml version="1.0" encoding="utf-8"?><Relationships xmlns="http://schemas.openxmlformats.org/package/2006/relationships"><Relationship Type="http://schemas.openxmlformats.org/officeDocument/2006/relationships/image" Target="/ppt/media/image2.jpg" Id="Rf743e9e6e6db4098" /><Relationship Type="http://schemas.openxmlformats.org/officeDocument/2006/relationships/slideLayout" Target="/ppt/slideLayouts/slideLayout24.xml" Id="Rf49dae67b8ee4d45" /></Relationships>
</file>

<file path=ppt/slides/_rels/slide270.xml.rels>&#65279;<?xml version="1.0" encoding="utf-8"?><Relationships xmlns="http://schemas.openxmlformats.org/package/2006/relationships"><Relationship Type="http://schemas.openxmlformats.org/officeDocument/2006/relationships/image" Target="/ppt/media/image66.png" Id="R78fcc7152fc64145" /><Relationship Type="http://schemas.openxmlformats.org/officeDocument/2006/relationships/slideLayout" Target="/ppt/slideLayouts/slideLayout121.xml" Id="Raf0227b8690f4865" /></Relationships>
</file>

<file path=ppt/slides/_rels/slide271.xml.rels>&#65279;<?xml version="1.0" encoding="utf-8"?><Relationships xmlns="http://schemas.openxmlformats.org/package/2006/relationships"><Relationship Type="http://schemas.openxmlformats.org/officeDocument/2006/relationships/image" Target="/ppt/media/image67.png" Id="R63c5f44e985b41af" /><Relationship Type="http://schemas.openxmlformats.org/officeDocument/2006/relationships/slideLayout" Target="/ppt/slideLayouts/slideLayout121.xml" Id="Re0515ea473a94095" /></Relationships>
</file>

<file path=ppt/slides/_rels/slide272.xml.rels>&#65279;<?xml version="1.0" encoding="utf-8"?><Relationships xmlns="http://schemas.openxmlformats.org/package/2006/relationships"><Relationship Type="http://schemas.openxmlformats.org/officeDocument/2006/relationships/image" Target="/ppt/media/image68.png" Id="Rf3fa66b943e54a68" /><Relationship Type="http://schemas.openxmlformats.org/officeDocument/2006/relationships/slideLayout" Target="/ppt/slideLayouts/slideLayout121.xml" Id="R5a3c0539f49c4edf" /></Relationships>
</file>

<file path=ppt/slides/_rels/slide273.xml.rels>&#65279;<?xml version="1.0" encoding="utf-8"?><Relationships xmlns="http://schemas.openxmlformats.org/package/2006/relationships"><Relationship Type="http://schemas.openxmlformats.org/officeDocument/2006/relationships/image" Target="/ppt/media/image69.png" Id="Re5b1b1628848487a" /><Relationship Type="http://schemas.openxmlformats.org/officeDocument/2006/relationships/slideLayout" Target="/ppt/slideLayouts/slideLayout121.xml" Id="Rb23776b660b34f4a" /></Relationships>
</file>

<file path=ppt/slides/_rels/slide274.xml.rels>&#65279;<?xml version="1.0" encoding="utf-8"?><Relationships xmlns="http://schemas.openxmlformats.org/package/2006/relationships"><Relationship Type="http://schemas.openxmlformats.org/officeDocument/2006/relationships/slideLayout" Target="/ppt/slideLayouts/slideLayout121.xml" Id="R05d5e0ba021a479b" /></Relationships>
</file>

<file path=ppt/slides/_rels/slide275.xml.rels>&#65279;<?xml version="1.0" encoding="utf-8"?><Relationships xmlns="http://schemas.openxmlformats.org/package/2006/relationships"><Relationship Type="http://schemas.openxmlformats.org/officeDocument/2006/relationships/image" Target="/ppt/media/image70.png" Id="R34e5485b98cb4859" /><Relationship Type="http://schemas.openxmlformats.org/officeDocument/2006/relationships/slideLayout" Target="/ppt/slideLayouts/slideLayout121.xml" Id="Rd140e9ddd4484f63" /></Relationships>
</file>

<file path=ppt/slides/_rels/slide276.xml.rels>&#65279;<?xml version="1.0" encoding="utf-8"?><Relationships xmlns="http://schemas.openxmlformats.org/package/2006/relationships"><Relationship Type="http://schemas.openxmlformats.org/officeDocument/2006/relationships/image" Target="/ppt/media/image71.png" Id="R895b9bd9c6234958" /><Relationship Type="http://schemas.openxmlformats.org/officeDocument/2006/relationships/slideLayout" Target="/ppt/slideLayouts/slideLayout121.xml" Id="R595983d1987843f9" /></Relationships>
</file>

<file path=ppt/slides/_rels/slide277.xml.rels>&#65279;<?xml version="1.0" encoding="utf-8"?><Relationships xmlns="http://schemas.openxmlformats.org/package/2006/relationships"><Relationship Type="http://schemas.openxmlformats.org/officeDocument/2006/relationships/image" Target="/ppt/media/image72.png" Id="R611e254480664893" /><Relationship Type="http://schemas.openxmlformats.org/officeDocument/2006/relationships/notesSlide" Target="/ppt/notesSlides/notesSlide217.xml" Id="R675a0210c5c040a8" /><Relationship Type="http://schemas.openxmlformats.org/officeDocument/2006/relationships/slideLayout" Target="/ppt/slideLayouts/slideLayout121.xml" Id="Rcb6ade45bfd34561" /></Relationships>
</file>

<file path=ppt/slides/_rels/slide278.xml.rels>&#65279;<?xml version="1.0" encoding="utf-8"?><Relationships xmlns="http://schemas.openxmlformats.org/package/2006/relationships"><Relationship Type="http://schemas.openxmlformats.org/officeDocument/2006/relationships/image" Target="/ppt/media/image73.png" Id="R2791c96132db4f9d" /><Relationship Type="http://schemas.openxmlformats.org/officeDocument/2006/relationships/notesSlide" Target="/ppt/notesSlides/notesSlide218.xml" Id="Rae205b3da0594a02" /><Relationship Type="http://schemas.openxmlformats.org/officeDocument/2006/relationships/slideLayout" Target="/ppt/slideLayouts/slideLayout121.xml" Id="R6c8618d74e1e4330" /></Relationships>
</file>

<file path=ppt/slides/_rels/slide279.xml.rels>&#65279;<?xml version="1.0" encoding="utf-8"?><Relationships xmlns="http://schemas.openxmlformats.org/package/2006/relationships"><Relationship Type="http://schemas.openxmlformats.org/officeDocument/2006/relationships/image" Target="/ppt/media/image74.png" Id="R155bcd522db647e7" /><Relationship Type="http://schemas.openxmlformats.org/officeDocument/2006/relationships/notesSlide" Target="/ppt/notesSlides/notesSlide219.xml" Id="R68d2183ea0ff4908" /><Relationship Type="http://schemas.openxmlformats.org/officeDocument/2006/relationships/slideLayout" Target="/ppt/slideLayouts/slideLayout121.xml" Id="R47a0297dc83c42b5" /></Relationships>
</file>

<file path=ppt/slides/_rels/slide28.xml.rels>&#65279;<?xml version="1.0" encoding="utf-8"?><Relationships xmlns="http://schemas.openxmlformats.org/package/2006/relationships"><Relationship Type="http://schemas.openxmlformats.org/officeDocument/2006/relationships/image" Target="/ppt/media/image3.jpg" Id="Rddac1b798d5d45a3" /><Relationship Type="http://schemas.openxmlformats.org/officeDocument/2006/relationships/slideLayout" Target="/ppt/slideLayouts/slideLayout24.xml" Id="Rc908ead840644bcc" /></Relationships>
</file>

<file path=ppt/slides/_rels/slide280.xml.rels>&#65279;<?xml version="1.0" encoding="utf-8"?><Relationships xmlns="http://schemas.openxmlformats.org/package/2006/relationships"><Relationship Type="http://schemas.openxmlformats.org/officeDocument/2006/relationships/notesSlide" Target="/ppt/notesSlides/notesSlide220.xml" Id="R169e81dac9224347" /><Relationship Type="http://schemas.openxmlformats.org/officeDocument/2006/relationships/slideLayout" Target="/ppt/slideLayouts/slideLayout121.xml" Id="Ree5944ddd8c14c39" /></Relationships>
</file>

<file path=ppt/slides/_rels/slide281.xml.rels>&#65279;<?xml version="1.0" encoding="utf-8"?><Relationships xmlns="http://schemas.openxmlformats.org/package/2006/relationships"><Relationship Type="http://schemas.openxmlformats.org/officeDocument/2006/relationships/slideLayout" Target="/ppt/slideLayouts/slideLayout121.xml" Id="R89a47676e49849b8" /></Relationships>
</file>

<file path=ppt/slides/_rels/slide282.xml.rels>&#65279;<?xml version="1.0" encoding="utf-8"?><Relationships xmlns="http://schemas.openxmlformats.org/package/2006/relationships"><Relationship Type="http://schemas.openxmlformats.org/officeDocument/2006/relationships/slideLayout" Target="/ppt/slideLayouts/slideLayout121.xml" Id="Re18783d91ac0400e" /></Relationships>
</file>

<file path=ppt/slides/_rels/slide283.xml.rels>&#65279;<?xml version="1.0" encoding="utf-8"?><Relationships xmlns="http://schemas.openxmlformats.org/package/2006/relationships"><Relationship Type="http://schemas.openxmlformats.org/officeDocument/2006/relationships/image" Target="/ppt/media/image75.png" Id="R2750922fa3614e19" /><Relationship Type="http://schemas.openxmlformats.org/officeDocument/2006/relationships/slideLayout" Target="/ppt/slideLayouts/slideLayout121.xml" Id="R43ea0951521743bb" /></Relationships>
</file>

<file path=ppt/slides/_rels/slide284.xml.rels>&#65279;<?xml version="1.0" encoding="utf-8"?><Relationships xmlns="http://schemas.openxmlformats.org/package/2006/relationships"><Relationship Type="http://schemas.openxmlformats.org/officeDocument/2006/relationships/slideLayout" Target="/ppt/slideLayouts/slideLayout121.xml" Id="R1a27d40a51844665" /></Relationships>
</file>

<file path=ppt/slides/_rels/slide285.xml.rels>&#65279;<?xml version="1.0" encoding="utf-8"?><Relationships xmlns="http://schemas.openxmlformats.org/package/2006/relationships"><Relationship Type="http://schemas.openxmlformats.org/officeDocument/2006/relationships/slideLayout" Target="/ppt/slideLayouts/slideLayout121.xml" Id="Rd7655c28177449fa" /></Relationships>
</file>

<file path=ppt/slides/_rels/slide286.xml.rels>&#65279;<?xml version="1.0" encoding="utf-8"?><Relationships xmlns="http://schemas.openxmlformats.org/package/2006/relationships"><Relationship Type="http://schemas.openxmlformats.org/officeDocument/2006/relationships/slideLayout" Target="/ppt/slideLayouts/slideLayout121.xml" Id="R218ba6c775e04a3c" /></Relationships>
</file>

<file path=ppt/slides/_rels/slide287.xml.rels>&#65279;<?xml version="1.0" encoding="utf-8"?><Relationships xmlns="http://schemas.openxmlformats.org/package/2006/relationships"><Relationship Type="http://schemas.openxmlformats.org/officeDocument/2006/relationships/image" Target="/ppt/media/image76.png" Id="R4b0aa33cf6ed43e7" /><Relationship Type="http://schemas.openxmlformats.org/officeDocument/2006/relationships/slideLayout" Target="/ppt/slideLayouts/slideLayout121.xml" Id="Rbbe2b96d9fe74f40" /></Relationships>
</file>

<file path=ppt/slides/_rels/slide288.xml.rels>&#65279;<?xml version="1.0" encoding="utf-8"?><Relationships xmlns="http://schemas.openxmlformats.org/package/2006/relationships"><Relationship Type="http://schemas.openxmlformats.org/officeDocument/2006/relationships/slideLayout" Target="/ppt/slideLayouts/slideLayout121.xml" Id="Rddf6d988b2384136" /></Relationships>
</file>

<file path=ppt/slides/_rels/slide289.xml.rels>&#65279;<?xml version="1.0" encoding="utf-8"?><Relationships xmlns="http://schemas.openxmlformats.org/package/2006/relationships"><Relationship Type="http://schemas.openxmlformats.org/officeDocument/2006/relationships/slideLayout" Target="/ppt/slideLayouts/slideLayout109.xml" Id="R2ac03296d2174c61" /></Relationships>
</file>

<file path=ppt/slides/_rels/slide29.xml.rels>&#65279;<?xml version="1.0" encoding="utf-8"?><Relationships xmlns="http://schemas.openxmlformats.org/package/2006/relationships"><Relationship Type="http://schemas.openxmlformats.org/officeDocument/2006/relationships/image" Target="/ppt/media/image4.jpg" Id="Rd67666d9e74b404d" /><Relationship Type="http://schemas.openxmlformats.org/officeDocument/2006/relationships/slideLayout" Target="/ppt/slideLayouts/slideLayout24.xml" Id="Rda392c17d692472a" /></Relationships>
</file>

<file path=ppt/slides/_rels/slide290.xml.rels>&#65279;<?xml version="1.0" encoding="utf-8"?><Relationships xmlns="http://schemas.openxmlformats.org/package/2006/relationships"><Relationship Type="http://schemas.openxmlformats.org/officeDocument/2006/relationships/slideLayout" Target="/ppt/slideLayouts/slideLayout109.xml" Id="Rfaba2d69cf53469e" /></Relationships>
</file>

<file path=ppt/slides/_rels/slide291.xml.rels>&#65279;<?xml version="1.0" encoding="utf-8"?><Relationships xmlns="http://schemas.openxmlformats.org/package/2006/relationships"><Relationship Type="http://schemas.openxmlformats.org/officeDocument/2006/relationships/image" Target="/ppt/media/image77.png" Id="R72b47ed053644e5c" /><Relationship Type="http://schemas.openxmlformats.org/officeDocument/2006/relationships/slideLayout" Target="/ppt/slideLayouts/slideLayout121.xml" Id="Rf619ab9180a84a0a" /></Relationships>
</file>

<file path=ppt/slides/_rels/slide292.xml.rels>&#65279;<?xml version="1.0" encoding="utf-8"?><Relationships xmlns="http://schemas.openxmlformats.org/package/2006/relationships"><Relationship Type="http://schemas.openxmlformats.org/officeDocument/2006/relationships/image" Target="/ppt/media/image77.png" Id="R0f56c4d06bcc440d" /><Relationship Type="http://schemas.openxmlformats.org/officeDocument/2006/relationships/slideLayout" Target="/ppt/slideLayouts/slideLayout121.xml" Id="Rfb3fc85ef2264e49" /></Relationships>
</file>

<file path=ppt/slides/_rels/slide293.xml.rels>&#65279;<?xml version="1.0" encoding="utf-8"?><Relationships xmlns="http://schemas.openxmlformats.org/package/2006/relationships"><Relationship Type="http://schemas.openxmlformats.org/officeDocument/2006/relationships/slideLayout" Target="/ppt/slideLayouts/slideLayout121.xml" Id="R1d903f4e97d44782" /></Relationships>
</file>

<file path=ppt/slides/_rels/slide294.xml.rels>&#65279;<?xml version="1.0" encoding="utf-8"?><Relationships xmlns="http://schemas.openxmlformats.org/package/2006/relationships"><Relationship Type="http://schemas.openxmlformats.org/officeDocument/2006/relationships/image" Target="/ppt/media/image78.png" Id="Rd83701fb4e6e4098" /><Relationship Type="http://schemas.openxmlformats.org/officeDocument/2006/relationships/slideLayout" Target="/ppt/slideLayouts/slideLayout121.xml" Id="R6a2a2c5fdcb44a92" /></Relationships>
</file>

<file path=ppt/slides/_rels/slide295.xml.rels>&#65279;<?xml version="1.0" encoding="utf-8"?><Relationships xmlns="http://schemas.openxmlformats.org/package/2006/relationships"><Relationship Type="http://schemas.openxmlformats.org/officeDocument/2006/relationships/image" Target="/ppt/media/image79.png" Id="R3c2b6e5c4dcd4e98" /><Relationship Type="http://schemas.openxmlformats.org/officeDocument/2006/relationships/slideLayout" Target="/ppt/slideLayouts/slideLayout121.xml" Id="R05a42e2084b34354" /></Relationships>
</file>

<file path=ppt/slides/_rels/slide296.xml.rels>&#65279;<?xml version="1.0" encoding="utf-8"?><Relationships xmlns="http://schemas.openxmlformats.org/package/2006/relationships"><Relationship Type="http://schemas.openxmlformats.org/officeDocument/2006/relationships/image" Target="/ppt/media/image80.png" Id="R1cef80cf624b4065" /><Relationship Type="http://schemas.openxmlformats.org/officeDocument/2006/relationships/slideLayout" Target="/ppt/slideLayouts/slideLayout121.xml" Id="R83ac61edb84a49d2" /></Relationships>
</file>

<file path=ppt/slides/_rels/slide297.xml.rels>&#65279;<?xml version="1.0" encoding="utf-8"?><Relationships xmlns="http://schemas.openxmlformats.org/package/2006/relationships"><Relationship Type="http://schemas.openxmlformats.org/officeDocument/2006/relationships/slideLayout" Target="/ppt/slideLayouts/slideLayout121.xml" Id="Rd4a13e8168204639" /></Relationships>
</file>

<file path=ppt/slides/_rels/slide298.xml.rels>&#65279;<?xml version="1.0" encoding="utf-8"?><Relationships xmlns="http://schemas.openxmlformats.org/package/2006/relationships"><Relationship Type="http://schemas.openxmlformats.org/officeDocument/2006/relationships/image" Target="/ppt/media/image81.png" Id="R0b5000f8a648412d" /><Relationship Type="http://schemas.openxmlformats.org/officeDocument/2006/relationships/slideLayout" Target="/ppt/slideLayouts/slideLayout121.xml" Id="R73261547c3c6404f" /></Relationships>
</file>

<file path=ppt/slides/_rels/slide299.xml.rels>&#65279;<?xml version="1.0" encoding="utf-8"?><Relationships xmlns="http://schemas.openxmlformats.org/package/2006/relationships"><Relationship Type="http://schemas.openxmlformats.org/officeDocument/2006/relationships/slideLayout" Target="/ppt/slideLayouts/slideLayout121.xml" Id="Rdd4b7d581fe14f45" /></Relationships>
</file>

<file path=ppt/slides/_rels/slide3.xml.rels>&#65279;<?xml version="1.0" encoding="utf-8"?><Relationships xmlns="http://schemas.openxmlformats.org/package/2006/relationships"><Relationship Type="http://schemas.openxmlformats.org/officeDocument/2006/relationships/slideLayout" Target="/ppt/slideLayouts/slideLayout4.xml" Id="R42f698e25cb64176" /></Relationships>
</file>

<file path=ppt/slides/_rels/slide30.xml.rels>&#65279;<?xml version="1.0" encoding="utf-8"?><Relationships xmlns="http://schemas.openxmlformats.org/package/2006/relationships"><Relationship Type="http://schemas.openxmlformats.org/officeDocument/2006/relationships/image" Target="/ppt/media/image5.jpg" Id="R685a9d311eba4ee6" /><Relationship Type="http://schemas.openxmlformats.org/officeDocument/2006/relationships/notesSlide" Target="/ppt/notesSlides/notesSlide17.xml" Id="Rbb0545aca3624222" /><Relationship Type="http://schemas.openxmlformats.org/officeDocument/2006/relationships/slideLayout" Target="/ppt/slideLayouts/slideLayout24.xml" Id="Rf22f0bbd4ea9405c" /></Relationships>
</file>

<file path=ppt/slides/_rels/slide300.xml.rels>&#65279;<?xml version="1.0" encoding="utf-8"?><Relationships xmlns="http://schemas.openxmlformats.org/package/2006/relationships"><Relationship Type="http://schemas.openxmlformats.org/officeDocument/2006/relationships/slideLayout" Target="/ppt/slideLayouts/slideLayout121.xml" Id="R44b42dc10b834278" /></Relationships>
</file>

<file path=ppt/slides/_rels/slide301.xml.rels>&#65279;<?xml version="1.0" encoding="utf-8"?><Relationships xmlns="http://schemas.openxmlformats.org/package/2006/relationships"><Relationship Type="http://schemas.openxmlformats.org/officeDocument/2006/relationships/slideLayout" Target="/ppt/slideLayouts/slideLayout121.xml" Id="R2aae8bed041f45bc" /></Relationships>
</file>

<file path=ppt/slides/_rels/slide302.xml.rels>&#65279;<?xml version="1.0" encoding="utf-8"?><Relationships xmlns="http://schemas.openxmlformats.org/package/2006/relationships"><Relationship Type="http://schemas.openxmlformats.org/officeDocument/2006/relationships/slideLayout" Target="/ppt/slideLayouts/slideLayout121.xml" Id="R429e40921632463c" /></Relationships>
</file>

<file path=ppt/slides/_rels/slide303.xml.rels>&#65279;<?xml version="1.0" encoding="utf-8"?><Relationships xmlns="http://schemas.openxmlformats.org/package/2006/relationships"><Relationship Type="http://schemas.openxmlformats.org/officeDocument/2006/relationships/slideLayout" Target="/ppt/slideLayouts/slideLayout121.xml" Id="R39c158766c5d47ae" /></Relationships>
</file>

<file path=ppt/slides/_rels/slide304.xml.rels>&#65279;<?xml version="1.0" encoding="utf-8"?><Relationships xmlns="http://schemas.openxmlformats.org/package/2006/relationships"><Relationship Type="http://schemas.openxmlformats.org/officeDocument/2006/relationships/image" Target="/ppt/media/image82.png" Id="R643332d57dbc4b7a" /><Relationship Type="http://schemas.openxmlformats.org/officeDocument/2006/relationships/slideLayout" Target="/ppt/slideLayouts/slideLayout121.xml" Id="R6d7dc23eeef240cb" /></Relationships>
</file>

<file path=ppt/slides/_rels/slide305.xml.rels>&#65279;<?xml version="1.0" encoding="utf-8"?><Relationships xmlns="http://schemas.openxmlformats.org/package/2006/relationships"><Relationship Type="http://schemas.openxmlformats.org/officeDocument/2006/relationships/image" Target="/ppt/media/image83.png" Id="Rc0efe65a145e41b9" /><Relationship Type="http://schemas.openxmlformats.org/officeDocument/2006/relationships/slideLayout" Target="/ppt/slideLayouts/slideLayout121.xml" Id="R934c50a8e090425c" /></Relationships>
</file>

<file path=ppt/slides/_rels/slide306.xml.rels>&#65279;<?xml version="1.0" encoding="utf-8"?><Relationships xmlns="http://schemas.openxmlformats.org/package/2006/relationships"><Relationship Type="http://schemas.openxmlformats.org/officeDocument/2006/relationships/slideLayout" Target="/ppt/slideLayouts/slideLayout121.xml" Id="R68c9f50b8b3045b7" /></Relationships>
</file>

<file path=ppt/slides/_rels/slide307.xml.rels>&#65279;<?xml version="1.0" encoding="utf-8"?><Relationships xmlns="http://schemas.openxmlformats.org/package/2006/relationships"><Relationship Type="http://schemas.openxmlformats.org/officeDocument/2006/relationships/slideLayout" Target="/ppt/slideLayouts/slideLayout121.xml" Id="R17ca594383bc4063" /></Relationships>
</file>

<file path=ppt/slides/_rels/slide308.xml.rels>&#65279;<?xml version="1.0" encoding="utf-8"?><Relationships xmlns="http://schemas.openxmlformats.org/package/2006/relationships"><Relationship Type="http://schemas.openxmlformats.org/officeDocument/2006/relationships/image" Target="/ppt/media/image84.png" Id="Rcb75fb34fbeb44db" /><Relationship Type="http://schemas.openxmlformats.org/officeDocument/2006/relationships/slideLayout" Target="/ppt/slideLayouts/slideLayout121.xml" Id="Ra158356251644815" /></Relationships>
</file>

<file path=ppt/slides/_rels/slide309.xml.rels>&#65279;<?xml version="1.0" encoding="utf-8"?><Relationships xmlns="http://schemas.openxmlformats.org/package/2006/relationships"><Relationship Type="http://schemas.openxmlformats.org/officeDocument/2006/relationships/slideLayout" Target="/ppt/slideLayouts/slideLayout121.xml" Id="Ra6752b64ecda4f06" /></Relationships>
</file>

<file path=ppt/slides/_rels/slide31.xml.rels>&#65279;<?xml version="1.0" encoding="utf-8"?><Relationships xmlns="http://schemas.openxmlformats.org/package/2006/relationships"><Relationship Type="http://schemas.openxmlformats.org/officeDocument/2006/relationships/image" Target="/ppt/media/image4.png" Id="R6937df6d8b0e4d63" /><Relationship Type="http://schemas.openxmlformats.org/officeDocument/2006/relationships/slideLayout" Target="/ppt/slideLayouts/slideLayout24.xml" Id="Rdf8b2d7c6c7d4034" /></Relationships>
</file>

<file path=ppt/slides/_rels/slide310.xml.rels>&#65279;<?xml version="1.0" encoding="utf-8"?><Relationships xmlns="http://schemas.openxmlformats.org/package/2006/relationships"><Relationship Type="http://schemas.openxmlformats.org/officeDocument/2006/relationships/image" Target="/ppt/media/image85.png" Id="Re965ee735cf34107" /><Relationship Type="http://schemas.openxmlformats.org/officeDocument/2006/relationships/slideLayout" Target="/ppt/slideLayouts/slideLayout121.xml" Id="R38533e9121934acf" /></Relationships>
</file>

<file path=ppt/slides/_rels/slide311.xml.rels>&#65279;<?xml version="1.0" encoding="utf-8"?><Relationships xmlns="http://schemas.openxmlformats.org/package/2006/relationships"><Relationship Type="http://schemas.openxmlformats.org/officeDocument/2006/relationships/image" Target="/ppt/media/image86.png" Id="R9ed7593df1a34c15" /><Relationship Type="http://schemas.openxmlformats.org/officeDocument/2006/relationships/slideLayout" Target="/ppt/slideLayouts/slideLayout121.xml" Id="R9a2311ed05ff43db" /></Relationships>
</file>

<file path=ppt/slides/_rels/slide312.xml.rels>&#65279;<?xml version="1.0" encoding="utf-8"?><Relationships xmlns="http://schemas.openxmlformats.org/package/2006/relationships"><Relationship Type="http://schemas.openxmlformats.org/officeDocument/2006/relationships/image" Target="/ppt/media/image87.png" Id="R2c72fb5074d24d04" /><Relationship Type="http://schemas.openxmlformats.org/officeDocument/2006/relationships/slideLayout" Target="/ppt/slideLayouts/slideLayout121.xml" Id="R895bc88ed7cd4736" /></Relationships>
</file>

<file path=ppt/slides/_rels/slide313.xml.rels>&#65279;<?xml version="1.0" encoding="utf-8"?><Relationships xmlns="http://schemas.openxmlformats.org/package/2006/relationships"><Relationship Type="http://schemas.openxmlformats.org/officeDocument/2006/relationships/slideLayout" Target="/ppt/slideLayouts/slideLayout121.xml" Id="R6ac1595abd3d4d1b" /></Relationships>
</file>

<file path=ppt/slides/_rels/slide314.xml.rels>&#65279;<?xml version="1.0" encoding="utf-8"?><Relationships xmlns="http://schemas.openxmlformats.org/package/2006/relationships"><Relationship Type="http://schemas.openxmlformats.org/officeDocument/2006/relationships/slideLayout" Target="/ppt/slideLayouts/slideLayout121.xml" Id="Rd48fc977a9d84fe9" /></Relationships>
</file>

<file path=ppt/slides/_rels/slide315.xml.rels>&#65279;<?xml version="1.0" encoding="utf-8"?><Relationships xmlns="http://schemas.openxmlformats.org/package/2006/relationships"><Relationship Type="http://schemas.openxmlformats.org/officeDocument/2006/relationships/image" Target="/ppt/media/image88.png" Id="R3b3e6845d9d14969" /><Relationship Type="http://schemas.openxmlformats.org/officeDocument/2006/relationships/slideLayout" Target="/ppt/slideLayouts/slideLayout121.xml" Id="R30699ed3f557418a" /></Relationships>
</file>

<file path=ppt/slides/_rels/slide316.xml.rels>&#65279;<?xml version="1.0" encoding="utf-8"?><Relationships xmlns="http://schemas.openxmlformats.org/package/2006/relationships"><Relationship Type="http://schemas.openxmlformats.org/officeDocument/2006/relationships/image" Target="/ppt/media/image89.png" Id="R1c6d6e14681243fc" /><Relationship Type="http://schemas.openxmlformats.org/officeDocument/2006/relationships/slideLayout" Target="/ppt/slideLayouts/slideLayout121.xml" Id="R02f109779ff54b9a" /></Relationships>
</file>

<file path=ppt/slides/_rels/slide32.xml.rels>&#65279;<?xml version="1.0" encoding="utf-8"?><Relationships xmlns="http://schemas.openxmlformats.org/package/2006/relationships"><Relationship Type="http://schemas.openxmlformats.org/officeDocument/2006/relationships/image" Target="/ppt/media/image6.jpg" Id="R041d796fade94e54" /><Relationship Type="http://schemas.openxmlformats.org/officeDocument/2006/relationships/image" Target="/ppt/media/image7.jpg" Id="Rdfc05ab9f3bc4b69" /><Relationship Type="http://schemas.openxmlformats.org/officeDocument/2006/relationships/image" Target="/ppt/media/image8.jpg" Id="Ra1f824bc7d204b3a" /><Relationship Type="http://schemas.openxmlformats.org/officeDocument/2006/relationships/image" Target="/ppt/media/image9.jpg" Id="Rff36412bf09b4a6c" /><Relationship Type="http://schemas.openxmlformats.org/officeDocument/2006/relationships/slideLayout" Target="/ppt/slideLayouts/slideLayout24.xml" Id="R7199691a15b64a50" /></Relationships>
</file>

<file path=ppt/slides/_rels/slide33.xml.rels>&#65279;<?xml version="1.0" encoding="utf-8"?><Relationships xmlns="http://schemas.openxmlformats.org/package/2006/relationships"><Relationship Type="http://schemas.openxmlformats.org/officeDocument/2006/relationships/slideLayout" Target="/ppt/slideLayouts/slideLayout24.xml" Id="Rdffe43f2ba6443e6" /></Relationships>
</file>

<file path=ppt/slides/_rels/slide34.xml.rels>&#65279;<?xml version="1.0" encoding="utf-8"?><Relationships xmlns="http://schemas.openxmlformats.org/package/2006/relationships"><Relationship Type="http://schemas.openxmlformats.org/officeDocument/2006/relationships/image" Target="/ppt/media/image5.png" Id="R8e7379d259b34003" /><Relationship Type="http://schemas.openxmlformats.org/officeDocument/2006/relationships/slideLayout" Target="/ppt/slideLayouts/slideLayout24.xml" Id="Rbda0f897efd14ada" /></Relationships>
</file>

<file path=ppt/slides/_rels/slide35.xml.rels>&#65279;<?xml version="1.0" encoding="utf-8"?><Relationships xmlns="http://schemas.openxmlformats.org/package/2006/relationships"><Relationship Type="http://schemas.openxmlformats.org/officeDocument/2006/relationships/image" Target="/ppt/media/image5.png" Id="R0201ee778de94ad3" /><Relationship Type="http://schemas.openxmlformats.org/officeDocument/2006/relationships/slideLayout" Target="/ppt/slideLayouts/slideLayout24.xml" Id="R341dbd09d7e54eb3" /></Relationships>
</file>

<file path=ppt/slides/_rels/slide36.xml.rels>&#65279;<?xml version="1.0" encoding="utf-8"?><Relationships xmlns="http://schemas.openxmlformats.org/package/2006/relationships"><Relationship Type="http://schemas.openxmlformats.org/officeDocument/2006/relationships/image" Target="/ppt/media/image6.png" Id="R635fdf6989f74bed" /><Relationship Type="http://schemas.openxmlformats.org/officeDocument/2006/relationships/slideLayout" Target="/ppt/slideLayouts/slideLayout24.xml" Id="Recee19f5439b421a" /></Relationships>
</file>

<file path=ppt/slides/_rels/slide37.xml.rels>&#65279;<?xml version="1.0" encoding="utf-8"?><Relationships xmlns="http://schemas.openxmlformats.org/package/2006/relationships"><Relationship Type="http://schemas.openxmlformats.org/officeDocument/2006/relationships/image" Target="/ppt/media/image6.png" Id="R5c828fd67eeb448b" /><Relationship Type="http://schemas.openxmlformats.org/officeDocument/2006/relationships/slideLayout" Target="/ppt/slideLayouts/slideLayout24.xml" Id="Red145ca1d4694f8b" /></Relationships>
</file>

<file path=ppt/slides/_rels/slide38.xml.rels>&#65279;<?xml version="1.0" encoding="utf-8"?><Relationships xmlns="http://schemas.openxmlformats.org/package/2006/relationships"><Relationship Type="http://schemas.openxmlformats.org/officeDocument/2006/relationships/image" Target="/ppt/media/image7.png" Id="R3edbc3b5804546a1" /><Relationship Type="http://schemas.openxmlformats.org/officeDocument/2006/relationships/notesSlide" Target="/ppt/notesSlides/notesSlide18.xml" Id="R3ac30583b9d445c8" /><Relationship Type="http://schemas.openxmlformats.org/officeDocument/2006/relationships/slideLayout" Target="/ppt/slideLayouts/slideLayout24.xml" Id="Rbd198b109e004705" /></Relationships>
</file>

<file path=ppt/slides/_rels/slide39.xml.rels>&#65279;<?xml version="1.0" encoding="utf-8"?><Relationships xmlns="http://schemas.openxmlformats.org/package/2006/relationships"><Relationship Type="http://schemas.openxmlformats.org/officeDocument/2006/relationships/image" Target="/ppt/media/image8.png" Id="R42f338eb64b84a52" /><Relationship Type="http://schemas.openxmlformats.org/officeDocument/2006/relationships/image" Target="/ppt/media/image9.png" Id="Rf5b1fe3581a94a55" /><Relationship Type="http://schemas.openxmlformats.org/officeDocument/2006/relationships/slideLayout" Target="/ppt/slideLayouts/slideLayout24.xml" Id="Rf879426f012149cd" /></Relationships>
</file>

<file path=ppt/slides/_rels/slide4.xml.rels>&#65279;<?xml version="1.0" encoding="utf-8"?><Relationships xmlns="http://schemas.openxmlformats.org/package/2006/relationships"><Relationship Type="http://schemas.openxmlformats.org/officeDocument/2006/relationships/slideLayout" Target="/ppt/slideLayouts/slideLayout4.xml" Id="Rb4aca76ad5814c78" /></Relationships>
</file>

<file path=ppt/slides/_rels/slide40.xml.rels>&#65279;<?xml version="1.0" encoding="utf-8"?><Relationships xmlns="http://schemas.openxmlformats.org/package/2006/relationships"><Relationship Type="http://schemas.openxmlformats.org/officeDocument/2006/relationships/image" Target="/ppt/media/image8.png" Id="R42e457ab1e6b4bd5" /><Relationship Type="http://schemas.openxmlformats.org/officeDocument/2006/relationships/image" Target="/ppt/media/image9.png" Id="R8fbab9aee9334bc1" /><Relationship Type="http://schemas.openxmlformats.org/officeDocument/2006/relationships/slideLayout" Target="/ppt/slideLayouts/slideLayout24.xml" Id="Rd8eb74a7ada04cd9" /></Relationships>
</file>

<file path=ppt/slides/_rels/slide41.xml.rels>&#65279;<?xml version="1.0" encoding="utf-8"?><Relationships xmlns="http://schemas.openxmlformats.org/package/2006/relationships"><Relationship Type="http://schemas.openxmlformats.org/officeDocument/2006/relationships/image" Target="/ppt/media/image10.png" Id="Rabd041670ef44c39" /><Relationship Type="http://schemas.openxmlformats.org/officeDocument/2006/relationships/slideLayout" Target="/ppt/slideLayouts/slideLayout24.xml" Id="Rd2378255cd7f492e" /></Relationships>
</file>

<file path=ppt/slides/_rels/slide42.xml.rels>&#65279;<?xml version="1.0" encoding="utf-8"?><Relationships xmlns="http://schemas.openxmlformats.org/package/2006/relationships"><Relationship Type="http://schemas.openxmlformats.org/officeDocument/2006/relationships/image" Target="/ppt/media/image11.png" Id="R1bf11d4095624e4f" /><Relationship Type="http://schemas.openxmlformats.org/officeDocument/2006/relationships/slideLayout" Target="/ppt/slideLayouts/slideLayout24.xml" Id="R768b73966f6142f1" /></Relationships>
</file>

<file path=ppt/slides/_rels/slide43.xml.rels>&#65279;<?xml version="1.0" encoding="utf-8"?><Relationships xmlns="http://schemas.openxmlformats.org/package/2006/relationships"><Relationship Type="http://schemas.openxmlformats.org/officeDocument/2006/relationships/slideLayout" Target="/ppt/slideLayouts/slideLayout24.xml" Id="R43a84c95669940fa" /></Relationships>
</file>

<file path=ppt/slides/_rels/slide44.xml.rels>&#65279;<?xml version="1.0" encoding="utf-8"?><Relationships xmlns="http://schemas.openxmlformats.org/package/2006/relationships"><Relationship Type="http://schemas.openxmlformats.org/officeDocument/2006/relationships/slideLayout" Target="/ppt/slideLayouts/slideLayout24.xml" Id="R893251543c684662" /></Relationships>
</file>

<file path=ppt/slides/_rels/slide45.xml.rels>&#65279;<?xml version="1.0" encoding="utf-8"?><Relationships xmlns="http://schemas.openxmlformats.org/package/2006/relationships"><Relationship Type="http://schemas.openxmlformats.org/officeDocument/2006/relationships/image" Target="/ppt/media/image.png" Id="R5ff20d975e504f03" /><Relationship Type="http://schemas.openxmlformats.org/officeDocument/2006/relationships/slideLayout" Target="/ppt/slideLayouts/slideLayout32.xml" Id="R715003d794094109" /></Relationships>
</file>

<file path=ppt/slides/_rels/slide46.xml.rels>&#65279;<?xml version="1.0" encoding="utf-8"?><Relationships xmlns="http://schemas.openxmlformats.org/package/2006/relationships"><Relationship Type="http://schemas.openxmlformats.org/officeDocument/2006/relationships/slideLayout" Target="/ppt/slideLayouts/slideLayout31.xml" Id="Ra70e64bba1bf4e27" /></Relationships>
</file>

<file path=ppt/slides/_rels/slide47.xml.rels>&#65279;<?xml version="1.0" encoding="utf-8"?><Relationships xmlns="http://schemas.openxmlformats.org/package/2006/relationships"><Relationship Type="http://schemas.openxmlformats.org/officeDocument/2006/relationships/notesSlide" Target="/ppt/notesSlides/notesSlide19.xml" Id="R8b0627d772134a20" /><Relationship Type="http://schemas.openxmlformats.org/officeDocument/2006/relationships/slideLayout" Target="/ppt/slideLayouts/slideLayout31.xml" Id="R53ea3081ba3f4f1e" /></Relationships>
</file>

<file path=ppt/slides/_rels/slide48.xml.rels>&#65279;<?xml version="1.0" encoding="utf-8"?><Relationships xmlns="http://schemas.openxmlformats.org/package/2006/relationships"><Relationship Type="http://schemas.openxmlformats.org/officeDocument/2006/relationships/notesSlide" Target="/ppt/notesSlides/notesSlide20.xml" Id="Re0788073675d43b5" /><Relationship Type="http://schemas.openxmlformats.org/officeDocument/2006/relationships/slideLayout" Target="/ppt/slideLayouts/slideLayout31.xml" Id="Rc0778203a87b4f2e" /></Relationships>
</file>

<file path=ppt/slides/_rels/slide49.xml.rels>&#65279;<?xml version="1.0" encoding="utf-8"?><Relationships xmlns="http://schemas.openxmlformats.org/package/2006/relationships"><Relationship Type="http://schemas.openxmlformats.org/officeDocument/2006/relationships/image" Target="/ppt/media/image12.png" Id="Rca37ee5cc25045f5" /><Relationship Type="http://schemas.openxmlformats.org/officeDocument/2006/relationships/notesSlide" Target="/ppt/notesSlides/notesSlide21.xml" Id="R193ba047ffad43f0" /><Relationship Type="http://schemas.openxmlformats.org/officeDocument/2006/relationships/slideLayout" Target="/ppt/slideLayouts/slideLayout31.xml" Id="R5497ea1806ce42de" /></Relationships>
</file>

<file path=ppt/slides/_rels/slide5.xml.rels>&#65279;<?xml version="1.0" encoding="utf-8"?><Relationships xmlns="http://schemas.openxmlformats.org/package/2006/relationships"><Relationship Type="http://schemas.openxmlformats.org/officeDocument/2006/relationships/notesSlide" Target="/ppt/notesSlides/notesSlide1.xml" Id="R485a29fe49794de5" /><Relationship Type="http://schemas.openxmlformats.org/officeDocument/2006/relationships/slideLayout" Target="/ppt/slideLayouts/slideLayout4.xml" Id="R24492906e0ae47f6" /></Relationships>
</file>

<file path=ppt/slides/_rels/slide50.xml.rels>&#65279;<?xml version="1.0" encoding="utf-8"?><Relationships xmlns="http://schemas.openxmlformats.org/package/2006/relationships"><Relationship Type="http://schemas.openxmlformats.org/officeDocument/2006/relationships/notesSlide" Target="/ppt/notesSlides/notesSlide22.xml" Id="R7eb9c7230e484194" /><Relationship Type="http://schemas.openxmlformats.org/officeDocument/2006/relationships/slideLayout" Target="/ppt/slideLayouts/slideLayout31.xml" Id="Re6c0dcbe70ee45ca" /></Relationships>
</file>

<file path=ppt/slides/_rels/slide51.xml.rels>&#65279;<?xml version="1.0" encoding="utf-8"?><Relationships xmlns="http://schemas.openxmlformats.org/package/2006/relationships"><Relationship Type="http://schemas.openxmlformats.org/officeDocument/2006/relationships/notesSlide" Target="/ppt/notesSlides/notesSlide23.xml" Id="Rdb47ecadb6e44fe7" /><Relationship Type="http://schemas.openxmlformats.org/officeDocument/2006/relationships/slideLayout" Target="/ppt/slideLayouts/slideLayout31.xml" Id="Rbb6082ff0edc42a9" /></Relationships>
</file>

<file path=ppt/slides/_rels/slide52.xml.rels>&#65279;<?xml version="1.0" encoding="utf-8"?><Relationships xmlns="http://schemas.openxmlformats.org/package/2006/relationships"><Relationship Type="http://schemas.openxmlformats.org/officeDocument/2006/relationships/image" Target="/ppt/media/image13.png" Id="Ra0dc783f3b70471c" /><Relationship Type="http://schemas.openxmlformats.org/officeDocument/2006/relationships/notesSlide" Target="/ppt/notesSlides/notesSlide24.xml" Id="Rd82dde75ddbf4c07" /><Relationship Type="http://schemas.openxmlformats.org/officeDocument/2006/relationships/slideLayout" Target="/ppt/slideLayouts/slideLayout31.xml" Id="R6ccf25e97f604114" /></Relationships>
</file>

<file path=ppt/slides/_rels/slide53.xml.rels>&#65279;<?xml version="1.0" encoding="utf-8"?><Relationships xmlns="http://schemas.openxmlformats.org/package/2006/relationships"><Relationship Type="http://schemas.openxmlformats.org/officeDocument/2006/relationships/image" Target="/ppt/media/image14.png" Id="Rbba1c4f3609f45c4" /><Relationship Type="http://schemas.openxmlformats.org/officeDocument/2006/relationships/notesSlide" Target="/ppt/notesSlides/notesSlide25.xml" Id="Rd354486a7557413b" /><Relationship Type="http://schemas.openxmlformats.org/officeDocument/2006/relationships/slideLayout" Target="/ppt/slideLayouts/slideLayout31.xml" Id="R37535d0cb70c49fd" /></Relationships>
</file>

<file path=ppt/slides/_rels/slide54.xml.rels>&#65279;<?xml version="1.0" encoding="utf-8"?><Relationships xmlns="http://schemas.openxmlformats.org/package/2006/relationships"><Relationship Type="http://schemas.openxmlformats.org/officeDocument/2006/relationships/image" Target="/ppt/media/image15.png" Id="Re7b2d3e5ce8148fa" /><Relationship Type="http://schemas.openxmlformats.org/officeDocument/2006/relationships/notesSlide" Target="/ppt/notesSlides/notesSlide26.xml" Id="Re65c96fb3dfd4c92" /><Relationship Type="http://schemas.openxmlformats.org/officeDocument/2006/relationships/slideLayout" Target="/ppt/slideLayouts/slideLayout31.xml" Id="R3c760362f0614b09" /></Relationships>
</file>

<file path=ppt/slides/_rels/slide55.xml.rels>&#65279;<?xml version="1.0" encoding="utf-8"?><Relationships xmlns="http://schemas.openxmlformats.org/package/2006/relationships"><Relationship Type="http://schemas.openxmlformats.org/officeDocument/2006/relationships/image" Target="/ppt/media/image16.png" Id="R54d2a4dc51f44670" /><Relationship Type="http://schemas.openxmlformats.org/officeDocument/2006/relationships/notesSlide" Target="/ppt/notesSlides/notesSlide27.xml" Id="R1c4b85fbb59d42c9" /><Relationship Type="http://schemas.openxmlformats.org/officeDocument/2006/relationships/slideLayout" Target="/ppt/slideLayouts/slideLayout31.xml" Id="R55f358471d754e9d" /></Relationships>
</file>

<file path=ppt/slides/_rels/slide56.xml.rels>&#65279;<?xml version="1.0" encoding="utf-8"?><Relationships xmlns="http://schemas.openxmlformats.org/package/2006/relationships"><Relationship Type="http://schemas.openxmlformats.org/officeDocument/2006/relationships/image" Target="/ppt/media/image17.png" Id="R2b06e550df064773" /><Relationship Type="http://schemas.openxmlformats.org/officeDocument/2006/relationships/notesSlide" Target="/ppt/notesSlides/notesSlide28.xml" Id="R469f05d2c85c431f" /><Relationship Type="http://schemas.openxmlformats.org/officeDocument/2006/relationships/slideLayout" Target="/ppt/slideLayouts/slideLayout31.xml" Id="Re8d182e550454c48" /></Relationships>
</file>

<file path=ppt/slides/_rels/slide57.xml.rels>&#65279;<?xml version="1.0" encoding="utf-8"?><Relationships xmlns="http://schemas.openxmlformats.org/package/2006/relationships"><Relationship Type="http://schemas.openxmlformats.org/officeDocument/2006/relationships/image" Target="/ppt/media/image18.png" Id="Rbf0b641ef3ca4d7b" /><Relationship Type="http://schemas.openxmlformats.org/officeDocument/2006/relationships/notesSlide" Target="/ppt/notesSlides/notesSlide29.xml" Id="R3dafef0fddc0487d" /><Relationship Type="http://schemas.openxmlformats.org/officeDocument/2006/relationships/slideLayout" Target="/ppt/slideLayouts/slideLayout31.xml" Id="Rca209fc2fd0044ad" /></Relationships>
</file>

<file path=ppt/slides/_rels/slide58.xml.rels>&#65279;<?xml version="1.0" encoding="utf-8"?><Relationships xmlns="http://schemas.openxmlformats.org/package/2006/relationships"><Relationship Type="http://schemas.openxmlformats.org/officeDocument/2006/relationships/image" Target="/ppt/media/image19.png" Id="Rb5a6fc64e1474774" /><Relationship Type="http://schemas.openxmlformats.org/officeDocument/2006/relationships/notesSlide" Target="/ppt/notesSlides/notesSlide30.xml" Id="Rd52d13160a07413c" /><Relationship Type="http://schemas.openxmlformats.org/officeDocument/2006/relationships/slideLayout" Target="/ppt/slideLayouts/slideLayout31.xml" Id="R84cff63b77c746db" /></Relationships>
</file>

<file path=ppt/slides/_rels/slide59.xml.rels>&#65279;<?xml version="1.0" encoding="utf-8"?><Relationships xmlns="http://schemas.openxmlformats.org/package/2006/relationships"><Relationship Type="http://schemas.openxmlformats.org/officeDocument/2006/relationships/image" Target="/ppt/media/image20.png" Id="Rf560fe7d0e5943af" /><Relationship Type="http://schemas.openxmlformats.org/officeDocument/2006/relationships/notesSlide" Target="/ppt/notesSlides/notesSlide31.xml" Id="Rb8515b2308054832" /><Relationship Type="http://schemas.openxmlformats.org/officeDocument/2006/relationships/slideLayout" Target="/ppt/slideLayouts/slideLayout31.xml" Id="R6bed629625ee4caf" /></Relationships>
</file>

<file path=ppt/slides/_rels/slide6.xml.rels>&#65279;<?xml version="1.0" encoding="utf-8"?><Relationships xmlns="http://schemas.openxmlformats.org/package/2006/relationships"><Relationship Type="http://schemas.openxmlformats.org/officeDocument/2006/relationships/notesSlide" Target="/ppt/notesSlides/notesSlide2.xml" Id="R005a9ec6f1124dfb" /><Relationship Type="http://schemas.openxmlformats.org/officeDocument/2006/relationships/slideLayout" Target="/ppt/slideLayouts/slideLayout4.xml" Id="R6e6f315baf6347be" /></Relationships>
</file>

<file path=ppt/slides/_rels/slide60.xml.rels>&#65279;<?xml version="1.0" encoding="utf-8"?><Relationships xmlns="http://schemas.openxmlformats.org/package/2006/relationships"><Relationship Type="http://schemas.openxmlformats.org/officeDocument/2006/relationships/image" Target="/ppt/media/image21.png" Id="R53bcd5562c094b32" /><Relationship Type="http://schemas.openxmlformats.org/officeDocument/2006/relationships/notesSlide" Target="/ppt/notesSlides/notesSlide32.xml" Id="Rb8be0f8817614add" /><Relationship Type="http://schemas.openxmlformats.org/officeDocument/2006/relationships/slideLayout" Target="/ppt/slideLayouts/slideLayout31.xml" Id="Raa1b2454feb14277" /></Relationships>
</file>

<file path=ppt/slides/_rels/slide61.xml.rels>&#65279;<?xml version="1.0" encoding="utf-8"?><Relationships xmlns="http://schemas.openxmlformats.org/package/2006/relationships"><Relationship Type="http://schemas.openxmlformats.org/officeDocument/2006/relationships/notesSlide" Target="/ppt/notesSlides/notesSlide33.xml" Id="R9ed686772641473b" /><Relationship Type="http://schemas.openxmlformats.org/officeDocument/2006/relationships/slideLayout" Target="/ppt/slideLayouts/slideLayout31.xml" Id="R34980f2ffcb547ee" /></Relationships>
</file>

<file path=ppt/slides/_rels/slide62.xml.rels>&#65279;<?xml version="1.0" encoding="utf-8"?><Relationships xmlns="http://schemas.openxmlformats.org/package/2006/relationships"><Relationship Type="http://schemas.openxmlformats.org/officeDocument/2006/relationships/notesSlide" Target="/ppt/notesSlides/notesSlide34.xml" Id="R988a20e69cb749ff" /><Relationship Type="http://schemas.openxmlformats.org/officeDocument/2006/relationships/slideLayout" Target="/ppt/slideLayouts/slideLayout31.xml" Id="R38e23f25c76649e3" /></Relationships>
</file>

<file path=ppt/slides/_rels/slide63.xml.rels>&#65279;<?xml version="1.0" encoding="utf-8"?><Relationships xmlns="http://schemas.openxmlformats.org/package/2006/relationships"><Relationship Type="http://schemas.openxmlformats.org/officeDocument/2006/relationships/notesSlide" Target="/ppt/notesSlides/notesSlide35.xml" Id="R12ae83517fcc4c76" /><Relationship Type="http://schemas.openxmlformats.org/officeDocument/2006/relationships/slideLayout" Target="/ppt/slideLayouts/slideLayout31.xml" Id="Ra8e04fe4324849dc" /></Relationships>
</file>

<file path=ppt/slides/_rels/slide64.xml.rels>&#65279;<?xml version="1.0" encoding="utf-8"?><Relationships xmlns="http://schemas.openxmlformats.org/package/2006/relationships"><Relationship Type="http://schemas.openxmlformats.org/officeDocument/2006/relationships/notesSlide" Target="/ppt/notesSlides/notesSlide36.xml" Id="R2d5be071d683458b" /><Relationship Type="http://schemas.openxmlformats.org/officeDocument/2006/relationships/slideLayout" Target="/ppt/slideLayouts/slideLayout31.xml" Id="R285ba6437bb647be" /></Relationships>
</file>

<file path=ppt/slides/_rels/slide65.xml.rels>&#65279;<?xml version="1.0" encoding="utf-8"?><Relationships xmlns="http://schemas.openxmlformats.org/package/2006/relationships"><Relationship Type="http://schemas.openxmlformats.org/officeDocument/2006/relationships/notesSlide" Target="/ppt/notesSlides/notesSlide37.xml" Id="R75e75b07bdfd4b22" /><Relationship Type="http://schemas.openxmlformats.org/officeDocument/2006/relationships/slideLayout" Target="/ppt/slideLayouts/slideLayout31.xml" Id="R6feee9e9418c412d" /><Relationship Type="http://schemas.openxmlformats.org/officeDocument/2006/relationships/hyperlink" Target="https://www.youtube.com/watch?v=Pr5yosuGZDc" TargetMode="External" Id="rcIdc221a447f3344f05" /></Relationships>
</file>

<file path=ppt/slides/_rels/slide66.xml.rels>&#65279;<?xml version="1.0" encoding="utf-8"?><Relationships xmlns="http://schemas.openxmlformats.org/package/2006/relationships"><Relationship Type="http://schemas.openxmlformats.org/officeDocument/2006/relationships/image" Target="/ppt/media/image10.jpg" Id="R5edf47165c5f4319" /><Relationship Type="http://schemas.openxmlformats.org/officeDocument/2006/relationships/notesSlide" Target="/ppt/notesSlides/notesSlide38.xml" Id="R4094c71d4a2547be" /><Relationship Type="http://schemas.openxmlformats.org/officeDocument/2006/relationships/slideLayout" Target="/ppt/slideLayouts/slideLayout31.xml" Id="R62df13ca23c441ba" /></Relationships>
</file>

<file path=ppt/slides/_rels/slide67.xml.rels>&#65279;<?xml version="1.0" encoding="utf-8"?><Relationships xmlns="http://schemas.openxmlformats.org/package/2006/relationships"><Relationship Type="http://schemas.openxmlformats.org/officeDocument/2006/relationships/notesSlide" Target="/ppt/notesSlides/notesSlide39.xml" Id="R74482f44c73b434b" /><Relationship Type="http://schemas.openxmlformats.org/officeDocument/2006/relationships/slideLayout" Target="/ppt/slideLayouts/slideLayout31.xml" Id="R3f11744f7d404b84" /></Relationships>
</file>

<file path=ppt/slides/_rels/slide68.xml.rels>&#65279;<?xml version="1.0" encoding="utf-8"?><Relationships xmlns="http://schemas.openxmlformats.org/package/2006/relationships"><Relationship Type="http://schemas.openxmlformats.org/officeDocument/2006/relationships/image" Target="/ppt/media/image22.png" Id="R23454738fb1e4aff" /><Relationship Type="http://schemas.openxmlformats.org/officeDocument/2006/relationships/notesSlide" Target="/ppt/notesSlides/notesSlide40.xml" Id="R83113700260743ff" /><Relationship Type="http://schemas.openxmlformats.org/officeDocument/2006/relationships/slideLayout" Target="/ppt/slideLayouts/slideLayout31.xml" Id="R697f1144b3c04b21" /></Relationships>
</file>

<file path=ppt/slides/_rels/slide69.xml.rels>&#65279;<?xml version="1.0" encoding="utf-8"?><Relationships xmlns="http://schemas.openxmlformats.org/package/2006/relationships"><Relationship Type="http://schemas.openxmlformats.org/officeDocument/2006/relationships/notesSlide" Target="/ppt/notesSlides/notesSlide41.xml" Id="R4443fbb1fc08484c" /><Relationship Type="http://schemas.openxmlformats.org/officeDocument/2006/relationships/slideLayout" Target="/ppt/slideLayouts/slideLayout31.xml" Id="Ra2ad4d2170574ddc" /></Relationships>
</file>

<file path=ppt/slides/_rels/slide7.xml.rels>&#65279;<?xml version="1.0" encoding="utf-8"?><Relationships xmlns="http://schemas.openxmlformats.org/package/2006/relationships"><Relationship Type="http://schemas.openxmlformats.org/officeDocument/2006/relationships/image" Target="/ppt/media/image2.png" Id="R2f961e75fe014b89" /><Relationship Type="http://schemas.openxmlformats.org/officeDocument/2006/relationships/notesSlide" Target="/ppt/notesSlides/notesSlide3.xml" Id="R79511e543c8f4611" /><Relationship Type="http://schemas.openxmlformats.org/officeDocument/2006/relationships/slideLayout" Target="/ppt/slideLayouts/slideLayout4.xml" Id="Rd3c57bb53d5241d5" /></Relationships>
</file>

<file path=ppt/slides/_rels/slide70.xml.rels>&#65279;<?xml version="1.0" encoding="utf-8"?><Relationships xmlns="http://schemas.openxmlformats.org/package/2006/relationships"><Relationship Type="http://schemas.openxmlformats.org/officeDocument/2006/relationships/notesSlide" Target="/ppt/notesSlides/notesSlide42.xml" Id="Re732241400144c46" /><Relationship Type="http://schemas.openxmlformats.org/officeDocument/2006/relationships/slideLayout" Target="/ppt/slideLayouts/slideLayout31.xml" Id="R34390f8b24064954" /></Relationships>
</file>

<file path=ppt/slides/_rels/slide71.xml.rels>&#65279;<?xml version="1.0" encoding="utf-8"?><Relationships xmlns="http://schemas.openxmlformats.org/package/2006/relationships"><Relationship Type="http://schemas.openxmlformats.org/officeDocument/2006/relationships/notesSlide" Target="/ppt/notesSlides/notesSlide43.xml" Id="Rd79a341841544c1c" /><Relationship Type="http://schemas.openxmlformats.org/officeDocument/2006/relationships/slideLayout" Target="/ppt/slideLayouts/slideLayout31.xml" Id="Rfba45079c7724299" /><Relationship Type="http://schemas.openxmlformats.org/officeDocument/2006/relationships/hyperlink" Target="https://www.javatpoint.com/what-is-a-multicore-processor" TargetMode="External" Id="rcIde51d7d0f1bb1471c" /><Relationship Type="http://schemas.openxmlformats.org/officeDocument/2006/relationships/hyperlink" Target="https://www.techtarget.com/searchdatacenter/definition/multi-core-processor" TargetMode="External" Id="rcId21a5fe95a3274f0a" /></Relationships>
</file>

<file path=ppt/slides/_rels/slide72.xml.rels>&#65279;<?xml version="1.0" encoding="utf-8"?><Relationships xmlns="http://schemas.openxmlformats.org/package/2006/relationships"><Relationship Type="http://schemas.openxmlformats.org/officeDocument/2006/relationships/image" Target="/ppt/media/image.png" Id="Rbf58cf375d454e0f" /><Relationship Type="http://schemas.openxmlformats.org/officeDocument/2006/relationships/slideLayout" Target="/ppt/slideLayouts/slideLayout43.xml" Id="Rdd38c8faf126425d" /></Relationships>
</file>

<file path=ppt/slides/_rels/slide73.xml.rels>&#65279;<?xml version="1.0" encoding="utf-8"?><Relationships xmlns="http://schemas.openxmlformats.org/package/2006/relationships"><Relationship Type="http://schemas.openxmlformats.org/officeDocument/2006/relationships/slideLayout" Target="/ppt/slideLayouts/slideLayout42.xml" Id="R3fffd771f7904c6d" /></Relationships>
</file>

<file path=ppt/slides/_rels/slide74.xml.rels>&#65279;<?xml version="1.0" encoding="utf-8"?><Relationships xmlns="http://schemas.openxmlformats.org/package/2006/relationships"><Relationship Type="http://schemas.openxmlformats.org/officeDocument/2006/relationships/image" Target="/ppt/media/image23.png" Id="R9b372e04cb884d4f" /><Relationship Type="http://schemas.openxmlformats.org/officeDocument/2006/relationships/notesSlide" Target="/ppt/notesSlides/notesSlide44.xml" Id="R0ceb3be7a61b4388" /><Relationship Type="http://schemas.openxmlformats.org/officeDocument/2006/relationships/slideLayout" Target="/ppt/slideLayouts/slideLayout42.xml" Id="R931aec7d87344931" /></Relationships>
</file>

<file path=ppt/slides/_rels/slide75.xml.rels>&#65279;<?xml version="1.0" encoding="utf-8"?><Relationships xmlns="http://schemas.openxmlformats.org/package/2006/relationships"><Relationship Type="http://schemas.openxmlformats.org/officeDocument/2006/relationships/notesSlide" Target="/ppt/notesSlides/notesSlide45.xml" Id="R12d2ca322de64249" /><Relationship Type="http://schemas.openxmlformats.org/officeDocument/2006/relationships/slideLayout" Target="/ppt/slideLayouts/slideLayout42.xml" Id="R5b6e13b75d824759" /></Relationships>
</file>

<file path=ppt/slides/_rels/slide76.xml.rels>&#65279;<?xml version="1.0" encoding="utf-8"?><Relationships xmlns="http://schemas.openxmlformats.org/package/2006/relationships"><Relationship Type="http://schemas.openxmlformats.org/officeDocument/2006/relationships/notesSlide" Target="/ppt/notesSlides/notesSlide46.xml" Id="R4c37eec1808a4725" /><Relationship Type="http://schemas.openxmlformats.org/officeDocument/2006/relationships/slideLayout" Target="/ppt/slideLayouts/slideLayout42.xml" Id="R72ada96ae6cf4b75" /></Relationships>
</file>

<file path=ppt/slides/_rels/slide77.xml.rels>&#65279;<?xml version="1.0" encoding="utf-8"?><Relationships xmlns="http://schemas.openxmlformats.org/package/2006/relationships"><Relationship Type="http://schemas.openxmlformats.org/officeDocument/2006/relationships/notesSlide" Target="/ppt/notesSlides/notesSlide47.xml" Id="R2ff2c005144947ea" /><Relationship Type="http://schemas.openxmlformats.org/officeDocument/2006/relationships/slideLayout" Target="/ppt/slideLayouts/slideLayout42.xml" Id="R3b803c19579e4548" /></Relationships>
</file>

<file path=ppt/slides/_rels/slide78.xml.rels>&#65279;<?xml version="1.0" encoding="utf-8"?><Relationships xmlns="http://schemas.openxmlformats.org/package/2006/relationships"><Relationship Type="http://schemas.openxmlformats.org/officeDocument/2006/relationships/image" Target="/ppt/media/image2.gif" Id="R94ca929aed9d4c4d" /><Relationship Type="http://schemas.openxmlformats.org/officeDocument/2006/relationships/notesSlide" Target="/ppt/notesSlides/notesSlide48.xml" Id="R77b0ca61bd9746b5" /><Relationship Type="http://schemas.openxmlformats.org/officeDocument/2006/relationships/slideLayout" Target="/ppt/slideLayouts/slideLayout42.xml" Id="Rc24c67a488244083" /></Relationships>
</file>

<file path=ppt/slides/_rels/slide79.xml.rels>&#65279;<?xml version="1.0" encoding="utf-8"?><Relationships xmlns="http://schemas.openxmlformats.org/package/2006/relationships"><Relationship Type="http://schemas.openxmlformats.org/officeDocument/2006/relationships/notesSlide" Target="/ppt/notesSlides/notesSlide49.xml" Id="R11f6e1b701bd41a5" /><Relationship Type="http://schemas.openxmlformats.org/officeDocument/2006/relationships/slideLayout" Target="/ppt/slideLayouts/slideLayout42.xml" Id="Rf5666083addd42e1" /></Relationships>
</file>

<file path=ppt/slides/_rels/slide8.xml.rels>&#65279;<?xml version="1.0" encoding="utf-8"?><Relationships xmlns="http://schemas.openxmlformats.org/package/2006/relationships"><Relationship Type="http://schemas.openxmlformats.org/officeDocument/2006/relationships/image" Target="/ppt/media/image.gif" Id="R5c3480024e564c95" /><Relationship Type="http://schemas.openxmlformats.org/officeDocument/2006/relationships/notesSlide" Target="/ppt/notesSlides/notesSlide4.xml" Id="R0d4ca12fad514c1e" /><Relationship Type="http://schemas.openxmlformats.org/officeDocument/2006/relationships/slideLayout" Target="/ppt/slideLayouts/slideLayout4.xml" Id="Rdc74f0534c2644b3" /></Relationships>
</file>

<file path=ppt/slides/_rels/slide80.xml.rels>&#65279;<?xml version="1.0" encoding="utf-8"?><Relationships xmlns="http://schemas.openxmlformats.org/package/2006/relationships"><Relationship Type="http://schemas.openxmlformats.org/officeDocument/2006/relationships/image" Target="/ppt/media/image3.gif" Id="Ra9f9cb4539274f41" /><Relationship Type="http://schemas.openxmlformats.org/officeDocument/2006/relationships/notesSlide" Target="/ppt/notesSlides/notesSlide50.xml" Id="Rff6792d322754847" /><Relationship Type="http://schemas.openxmlformats.org/officeDocument/2006/relationships/slideLayout" Target="/ppt/slideLayouts/slideLayout42.xml" Id="R673e24e5686641a0" /></Relationships>
</file>

<file path=ppt/slides/_rels/slide81.xml.rels>&#65279;<?xml version="1.0" encoding="utf-8"?><Relationships xmlns="http://schemas.openxmlformats.org/package/2006/relationships"><Relationship Type="http://schemas.openxmlformats.org/officeDocument/2006/relationships/notesSlide" Target="/ppt/notesSlides/notesSlide51.xml" Id="R7f4a325a0d594b71" /><Relationship Type="http://schemas.openxmlformats.org/officeDocument/2006/relationships/slideLayout" Target="/ppt/slideLayouts/slideLayout42.xml" Id="R83ca349011d84017" /></Relationships>
</file>

<file path=ppt/slides/_rels/slide82.xml.rels>&#65279;<?xml version="1.0" encoding="utf-8"?><Relationships xmlns="http://schemas.openxmlformats.org/package/2006/relationships"><Relationship Type="http://schemas.openxmlformats.org/officeDocument/2006/relationships/notesSlide" Target="/ppt/notesSlides/notesSlide52.xml" Id="R8d441087dad042fe" /><Relationship Type="http://schemas.openxmlformats.org/officeDocument/2006/relationships/slideLayout" Target="/ppt/slideLayouts/slideLayout42.xml" Id="R84bed6ebfc6c446e" /></Relationships>
</file>

<file path=ppt/slides/_rels/slide83.xml.rels>&#65279;<?xml version="1.0" encoding="utf-8"?><Relationships xmlns="http://schemas.openxmlformats.org/package/2006/relationships"><Relationship Type="http://schemas.openxmlformats.org/officeDocument/2006/relationships/notesSlide" Target="/ppt/notesSlides/notesSlide53.xml" Id="R8532fd2f90b445e0" /><Relationship Type="http://schemas.openxmlformats.org/officeDocument/2006/relationships/slideLayout" Target="/ppt/slideLayouts/slideLayout42.xml" Id="R5f03cb8c2ea6421e" /></Relationships>
</file>

<file path=ppt/slides/_rels/slide84.xml.rels>&#65279;<?xml version="1.0" encoding="utf-8"?><Relationships xmlns="http://schemas.openxmlformats.org/package/2006/relationships"><Relationship Type="http://schemas.openxmlformats.org/officeDocument/2006/relationships/image" Target="/ppt/media/image4.gif" Id="R3beadbcdaa8f447b" /><Relationship Type="http://schemas.openxmlformats.org/officeDocument/2006/relationships/notesSlide" Target="/ppt/notesSlides/notesSlide54.xml" Id="R82b48b36c87b4207" /><Relationship Type="http://schemas.openxmlformats.org/officeDocument/2006/relationships/slideLayout" Target="/ppt/slideLayouts/slideLayout42.xml" Id="R41515978849b4621" /></Relationships>
</file>

<file path=ppt/slides/_rels/slide85.xml.rels>&#65279;<?xml version="1.0" encoding="utf-8"?><Relationships xmlns="http://schemas.openxmlformats.org/package/2006/relationships"><Relationship Type="http://schemas.openxmlformats.org/officeDocument/2006/relationships/notesSlide" Target="/ppt/notesSlides/notesSlide55.xml" Id="R8f9de2746e6e44fe" /><Relationship Type="http://schemas.openxmlformats.org/officeDocument/2006/relationships/slideLayout" Target="/ppt/slideLayouts/slideLayout42.xml" Id="R9ec61bb8fcbf41a8" /></Relationships>
</file>

<file path=ppt/slides/_rels/slide86.xml.rels>&#65279;<?xml version="1.0" encoding="utf-8"?><Relationships xmlns="http://schemas.openxmlformats.org/package/2006/relationships"><Relationship Type="http://schemas.openxmlformats.org/officeDocument/2006/relationships/image" Target="/ppt/media/image5.gif" Id="R838f1286f9574529" /><Relationship Type="http://schemas.openxmlformats.org/officeDocument/2006/relationships/notesSlide" Target="/ppt/notesSlides/notesSlide56.xml" Id="Red2c4f2d637b4c53" /><Relationship Type="http://schemas.openxmlformats.org/officeDocument/2006/relationships/slideLayout" Target="/ppt/slideLayouts/slideLayout42.xml" Id="Rd5abdef7da2b4a88" /></Relationships>
</file>

<file path=ppt/slides/_rels/slide87.xml.rels>&#65279;<?xml version="1.0" encoding="utf-8"?><Relationships xmlns="http://schemas.openxmlformats.org/package/2006/relationships"><Relationship Type="http://schemas.openxmlformats.org/officeDocument/2006/relationships/image" Target="/ppt/media/image6.gif" Id="Rbda91173c52741cb" /><Relationship Type="http://schemas.openxmlformats.org/officeDocument/2006/relationships/image" Target="/ppt/media/image7.gif" Id="R555280c1b77842a4" /><Relationship Type="http://schemas.openxmlformats.org/officeDocument/2006/relationships/notesSlide" Target="/ppt/notesSlides/notesSlide57.xml" Id="R2d9220d4f8174344" /><Relationship Type="http://schemas.openxmlformats.org/officeDocument/2006/relationships/slideLayout" Target="/ppt/slideLayouts/slideLayout42.xml" Id="Rf281adbaf82e4bdb" /></Relationships>
</file>

<file path=ppt/slides/_rels/slide88.xml.rels>&#65279;<?xml version="1.0" encoding="utf-8"?><Relationships xmlns="http://schemas.openxmlformats.org/package/2006/relationships"><Relationship Type="http://schemas.openxmlformats.org/officeDocument/2006/relationships/notesSlide" Target="/ppt/notesSlides/notesSlide58.xml" Id="Rd38f7feede014ab2" /><Relationship Type="http://schemas.openxmlformats.org/officeDocument/2006/relationships/slideLayout" Target="/ppt/slideLayouts/slideLayout42.xml" Id="R8e6a1f232d2645cb" /></Relationships>
</file>

<file path=ppt/slides/_rels/slide89.xml.rels>&#65279;<?xml version="1.0" encoding="utf-8"?><Relationships xmlns="http://schemas.openxmlformats.org/package/2006/relationships"><Relationship Type="http://schemas.openxmlformats.org/officeDocument/2006/relationships/notesSlide" Target="/ppt/notesSlides/notesSlide59.xml" Id="R282fd5f016e44624" /><Relationship Type="http://schemas.openxmlformats.org/officeDocument/2006/relationships/slideLayout" Target="/ppt/slideLayouts/slideLayout42.xml" Id="R671c1977ad2e4870" /></Relationships>
</file>

<file path=ppt/slides/_rels/slide9.xml.rels>&#65279;<?xml version="1.0" encoding="utf-8"?><Relationships xmlns="http://schemas.openxmlformats.org/package/2006/relationships"><Relationship Type="http://schemas.openxmlformats.org/officeDocument/2006/relationships/notesSlide" Target="/ppt/notesSlides/notesSlide5.xml" Id="R0915854b793b4ada" /><Relationship Type="http://schemas.openxmlformats.org/officeDocument/2006/relationships/slideLayout" Target="/ppt/slideLayouts/slideLayout4.xml" Id="R6e838140ebdb45f9" /></Relationships>
</file>

<file path=ppt/slides/_rels/slide90.xml.rels>&#65279;<?xml version="1.0" encoding="utf-8"?><Relationships xmlns="http://schemas.openxmlformats.org/package/2006/relationships"><Relationship Type="http://schemas.openxmlformats.org/officeDocument/2006/relationships/image" Target="/ppt/media/image8.gif" Id="Re30280474edd44c6" /><Relationship Type="http://schemas.openxmlformats.org/officeDocument/2006/relationships/notesSlide" Target="/ppt/notesSlides/notesSlide60.xml" Id="R1272a9d20ef2468f" /><Relationship Type="http://schemas.openxmlformats.org/officeDocument/2006/relationships/slideLayout" Target="/ppt/slideLayouts/slideLayout42.xml" Id="R8d5940e21a0f43d4" /></Relationships>
</file>

<file path=ppt/slides/_rels/slide91.xml.rels>&#65279;<?xml version="1.0" encoding="utf-8"?><Relationships xmlns="http://schemas.openxmlformats.org/package/2006/relationships"><Relationship Type="http://schemas.openxmlformats.org/officeDocument/2006/relationships/notesSlide" Target="/ppt/notesSlides/notesSlide61.xml" Id="R6e3fef8ffdba4b09" /><Relationship Type="http://schemas.openxmlformats.org/officeDocument/2006/relationships/slideLayout" Target="/ppt/slideLayouts/slideLayout42.xml" Id="Rd6789196f8c044f9" /></Relationships>
</file>

<file path=ppt/slides/_rels/slide92.xml.rels>&#65279;<?xml version="1.0" encoding="utf-8"?><Relationships xmlns="http://schemas.openxmlformats.org/package/2006/relationships"><Relationship Type="http://schemas.openxmlformats.org/officeDocument/2006/relationships/image" Target="/ppt/media/image9.gif" Id="R19adfeb0a41b495d" /><Relationship Type="http://schemas.openxmlformats.org/officeDocument/2006/relationships/notesSlide" Target="/ppt/notesSlides/notesSlide62.xml" Id="R2ee233439aa74bfd" /><Relationship Type="http://schemas.openxmlformats.org/officeDocument/2006/relationships/slideLayout" Target="/ppt/slideLayouts/slideLayout42.xml" Id="R7389d9f6c40b48ce" /><Relationship Type="http://schemas.openxmlformats.org/officeDocument/2006/relationships/hyperlink" Target="https://hpc.llnl.gov/documentation/tutorials/introduction-parallel-computing-tutorial" TargetMode="External" Id="rcId767251171cd4490b" /></Relationships>
</file>

<file path=ppt/slides/_rels/slide93.xml.rels>&#65279;<?xml version="1.0" encoding="utf-8"?><Relationships xmlns="http://schemas.openxmlformats.org/package/2006/relationships"><Relationship Type="http://schemas.openxmlformats.org/officeDocument/2006/relationships/notesSlide" Target="/ppt/notesSlides/notesSlide63.xml" Id="Rc306cd6307654672" /><Relationship Type="http://schemas.openxmlformats.org/officeDocument/2006/relationships/slideLayout" Target="/ppt/slideLayouts/slideLayout42.xml" Id="R4530ca93c4e64676" /></Relationships>
</file>

<file path=ppt/slides/_rels/slide94.xml.rels>&#65279;<?xml version="1.0" encoding="utf-8"?><Relationships xmlns="http://schemas.openxmlformats.org/package/2006/relationships"><Relationship Type="http://schemas.openxmlformats.org/officeDocument/2006/relationships/notesSlide" Target="/ppt/notesSlides/notesSlide64.xml" Id="Rd36919fcf79a42dc" /><Relationship Type="http://schemas.openxmlformats.org/officeDocument/2006/relationships/slideLayout" Target="/ppt/slideLayouts/slideLayout42.xml" Id="R6729b7575524442a" /></Relationships>
</file>

<file path=ppt/slides/_rels/slide95.xml.rels>&#65279;<?xml version="1.0" encoding="utf-8"?><Relationships xmlns="http://schemas.openxmlformats.org/package/2006/relationships"><Relationship Type="http://schemas.openxmlformats.org/officeDocument/2006/relationships/notesSlide" Target="/ppt/notesSlides/notesSlide65.xml" Id="Rbd06eca171d1470d" /><Relationship Type="http://schemas.openxmlformats.org/officeDocument/2006/relationships/slideLayout" Target="/ppt/slideLayouts/slideLayout42.xml" Id="R012e55c3c0ee44a4" /></Relationships>
</file>

<file path=ppt/slides/_rels/slide96.xml.rels>&#65279;<?xml version="1.0" encoding="utf-8"?><Relationships xmlns="http://schemas.openxmlformats.org/package/2006/relationships"><Relationship Type="http://schemas.openxmlformats.org/officeDocument/2006/relationships/notesSlide" Target="/ppt/notesSlides/notesSlide66.xml" Id="R82360d8af2ea4a62" /><Relationship Type="http://schemas.openxmlformats.org/officeDocument/2006/relationships/slideLayout" Target="/ppt/slideLayouts/slideLayout42.xml" Id="R5616b62b9936493a" /></Relationships>
</file>

<file path=ppt/slides/_rels/slide97.xml.rels>&#65279;<?xml version="1.0" encoding="utf-8"?><Relationships xmlns="http://schemas.openxmlformats.org/package/2006/relationships"><Relationship Type="http://schemas.openxmlformats.org/officeDocument/2006/relationships/notesSlide" Target="/ppt/notesSlides/notesSlide67.xml" Id="R8919acea32174b65" /><Relationship Type="http://schemas.openxmlformats.org/officeDocument/2006/relationships/slideLayout" Target="/ppt/slideLayouts/slideLayout42.xml" Id="R957f0891c86b43d0" /><Relationship Type="http://schemas.openxmlformats.org/officeDocument/2006/relationships/hyperlink" Target="https://www.tutorialspoint.com/parallel_algorithm/parallel_algorithm_quick_guide.htm" TargetMode="External" Id="rcIde0e1453020dd47ff" /></Relationships>
</file>

<file path=ppt/slides/_rels/slide98.xml.rels>&#65279;<?xml version="1.0" encoding="utf-8"?><Relationships xmlns="http://schemas.openxmlformats.org/package/2006/relationships"><Relationship Type="http://schemas.openxmlformats.org/officeDocument/2006/relationships/image" Target="/ppt/media/image.png" Id="R741cc9f5ed7f46eb" /><Relationship Type="http://schemas.openxmlformats.org/officeDocument/2006/relationships/slideLayout" Target="/ppt/slideLayouts/slideLayout54.xml" Id="R687291481ecc4320" /></Relationships>
</file>

<file path=ppt/slides/_rels/slide99.xml.rels>&#65279;<?xml version="1.0" encoding="utf-8"?><Relationships xmlns="http://schemas.openxmlformats.org/package/2006/relationships"><Relationship Type="http://schemas.openxmlformats.org/officeDocument/2006/relationships/slideLayout" Target="/ppt/slideLayouts/slideLayout53.xml" Id="Rc5c6ffdc8d5c4e14"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sp>
        <p:nvSpPr>
          <p:cNvPr id="3" name="Subtitle 2"/>
          <p:cNvSpPr>
            <a:spLocks noGrp="1"/>
          </p:cNvSpPr>
          <p:nvPr>
            <p:ph type="subTitle" idx="1"/>
          </p:nvPr>
        </p:nvSpPr>
        <p:spPr/>
        <p:txBody>
          <a:bodyPr>
            <a:normAutofit fontScale="70000" lnSpcReduction="20000"/>
          </a:body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Senior Associate Professor</a:t>
            </a: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pic>
        <p:nvPicPr>
          <p:cNvPr id="5" name="Picture 4"/>
          <p:cNvPicPr/>
          <p:nvPr/>
        </p:nvPicPr>
        <p:blipFill>
          <a:blip r:embed="Rb1704a25aa9f47f7"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2971800" y="609600"/>
            <a:ext cx="3276600" cy="12192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200" b="1" dirty="0">
                <a:solidFill>
                  <a:srgbClr val="0000FF"/>
                </a:solidFill>
              </a:rPr>
              <a:t>Parallelism Fundamentals</a:t>
            </a:r>
          </a:p>
        </p:txBody>
      </p:sp>
      <p:sp>
        <p:nvSpPr>
          <p:cNvPr id="3" name="Content Placeholder 2"/>
          <p:cNvSpPr>
            <a:spLocks noGrp="1"/>
          </p:cNvSpPr>
          <p:nvPr>
            <p:ph idx="1"/>
          </p:nvPr>
        </p:nvSpPr>
        <p:spPr>
          <a:xfrm>
            <a:off x="381000" y="685800"/>
            <a:ext cx="8458200" cy="5257800"/>
          </a:xfrm>
        </p:spPr>
        <p:txBody>
          <a:bodyPr>
            <a:noAutofit/>
          </a:bodyPr>
          <a:lstStyle/>
          <a:p>
            <a:pPr algn="just"/>
            <a:r>
              <a:rPr lang="en-US" sz="2400" dirty="0"/>
              <a:t>There are </a:t>
            </a:r>
            <a:r>
              <a:rPr lang="en-US" sz="2400" b="1" dirty="0">
                <a:solidFill>
                  <a:srgbClr val="FF0000"/>
                </a:solidFill>
              </a:rPr>
              <a:t>many reasons </a:t>
            </a:r>
            <a:r>
              <a:rPr lang="en-US" sz="2400" dirty="0"/>
              <a:t>to use parallel computing, such as save </a:t>
            </a:r>
            <a:r>
              <a:rPr lang="en-US" sz="2400" b="1" dirty="0">
                <a:solidFill>
                  <a:srgbClr val="FF0000"/>
                </a:solidFill>
              </a:rPr>
              <a:t>time and money, provide concurrency, solve larger problems</a:t>
            </a:r>
            <a:r>
              <a:rPr lang="en-US" sz="2400" dirty="0"/>
              <a:t>, etc. </a:t>
            </a:r>
          </a:p>
          <a:p>
            <a:pPr algn="just"/>
            <a:r>
              <a:rPr lang="en-US" sz="2400" dirty="0"/>
              <a:t>Furthermore, </a:t>
            </a:r>
            <a:r>
              <a:rPr lang="en-US" sz="2400" b="1" dirty="0">
                <a:solidFill>
                  <a:srgbClr val="FF0000"/>
                </a:solidFill>
              </a:rPr>
              <a:t>parallel computing reduces complexity. </a:t>
            </a:r>
          </a:p>
          <a:p>
            <a:pPr algn="just"/>
            <a:endParaRPr lang="en-US" sz="2400" b="1" dirty="0">
              <a:solidFill>
                <a:srgbClr val="FF0000"/>
              </a:solidFill>
            </a:endParaRPr>
          </a:p>
          <a:p>
            <a:pPr algn="just">
              <a:buNone/>
            </a:pPr>
            <a:r>
              <a:rPr lang="en-US" sz="2400" b="1" u="sng" dirty="0"/>
              <a:t>In the real-life example of parallel computing, </a:t>
            </a:r>
          </a:p>
          <a:p>
            <a:pPr algn="just"/>
            <a:r>
              <a:rPr lang="en-US" sz="2400" dirty="0"/>
              <a:t>there are two queues to get a ticket of anything; </a:t>
            </a:r>
          </a:p>
          <a:p>
            <a:pPr algn="just"/>
            <a:r>
              <a:rPr lang="en-US" sz="2400" dirty="0"/>
              <a:t>if </a:t>
            </a:r>
            <a:r>
              <a:rPr lang="en-US" sz="2400" b="1" dirty="0"/>
              <a:t>two cashiers are giving tickets to 2 persons simultaneously, </a:t>
            </a:r>
          </a:p>
          <a:p>
            <a:pPr algn="just"/>
            <a:r>
              <a:rPr lang="en-US" sz="2400" b="1" dirty="0"/>
              <a:t>it helps to save time as well as reduce complexity.</a:t>
            </a:r>
          </a:p>
        </p:txBody>
      </p:sp>
      <p:sp>
        <p:nvSpPr>
          <p:cNvPr id="4" name="Slide Number Placeholder 3"/>
          <p:cNvSpPr>
            <a:spLocks noGrp="1"/>
          </p:cNvSpPr>
          <p:nvPr>
            <p:ph type="sldNum" sz="quarter" idx="12"/>
          </p:nvPr>
        </p:nvSpPr>
        <p:spPr/>
        <p:txBody>
          <a:bodyPr/>
          <a:lstStyle/>
          <a:p>
            <a:fld id="{B6F15528-21DE-4FAA-801E-634DDDAF4B2B}" type="slidenum">
              <a:rPr lang="en-US"/>
              <a:pPr/>
              <a:t>10</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 and Design</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Algorithm development is a critical component of </a:t>
            </a:r>
            <a:r>
              <a:rPr lang="en-US" sz="2400" b="1" dirty="0">
                <a:solidFill>
                  <a:srgbClr val="FF0000"/>
                </a:solidFill>
              </a:rPr>
              <a:t>problem solving using computers. </a:t>
            </a:r>
          </a:p>
          <a:p>
            <a:pPr algn="just"/>
            <a:r>
              <a:rPr lang="en-US" sz="2400" dirty="0"/>
              <a:t>A sequential algorithm is a </a:t>
            </a:r>
            <a:r>
              <a:rPr lang="en-US" sz="2400" b="1" dirty="0">
                <a:solidFill>
                  <a:srgbClr val="FF0000"/>
                </a:solidFill>
              </a:rPr>
              <a:t>sequence of basic steps </a:t>
            </a:r>
            <a:r>
              <a:rPr lang="en-US" sz="2400" dirty="0"/>
              <a:t>for solving a given problem using a serial computer.</a:t>
            </a:r>
          </a:p>
          <a:p>
            <a:pPr algn="just"/>
            <a:r>
              <a:rPr lang="en-US" sz="2400" dirty="0"/>
              <a:t>A parallel algorithm has the added dimension of concurrency and the algorithm designer must specify sets of steps that can be executed simultaneously. </a:t>
            </a:r>
          </a:p>
          <a:p>
            <a:pPr algn="just"/>
            <a:r>
              <a:rPr lang="en-US" sz="2400" dirty="0"/>
              <a:t>This is essential for obtaining any performance benefit from the use of a parallel computer.</a:t>
            </a:r>
          </a:p>
        </p:txBody>
      </p:sp>
      <p:sp>
        <p:nvSpPr>
          <p:cNvPr id="4" name="Slide Number Placeholder 3"/>
          <p:cNvSpPr>
            <a:spLocks noGrp="1"/>
          </p:cNvSpPr>
          <p:nvPr>
            <p:ph type="sldNum" sz="quarter" idx="12"/>
          </p:nvPr>
        </p:nvSpPr>
        <p:spPr/>
        <p:txBody>
          <a:bodyPr/>
          <a:lstStyle/>
          <a:p>
            <a:fld id="{B6F15528-21DE-4FAA-801E-634DDDAF4B2B}" type="slidenum">
              <a:rPr lang="en-US"/>
              <a:pPr/>
              <a:t>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 and Design</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FF0000"/>
                </a:solidFill>
              </a:rPr>
              <a:t>Nontrivial parallel algorithm may include some of the following:</a:t>
            </a:r>
          </a:p>
          <a:p>
            <a:pPr marL="914400" lvl="1" indent="-457200" algn="just">
              <a:buFont typeface="Wingdings" pitchFamily="2" charset="2"/>
              <a:buChar char="ü"/>
            </a:pPr>
            <a:r>
              <a:rPr lang="en-US" sz="2400" b="1" dirty="0">
                <a:solidFill>
                  <a:srgbClr val="0000FF"/>
                </a:solidFill>
              </a:rPr>
              <a:t>Identifying portions </a:t>
            </a:r>
            <a:r>
              <a:rPr lang="en-US" sz="2400" dirty="0"/>
              <a:t>of the work that can be performed concurrently.</a:t>
            </a:r>
          </a:p>
          <a:p>
            <a:pPr marL="914400" lvl="1" indent="-457200" algn="just">
              <a:buFont typeface="Wingdings" pitchFamily="2" charset="2"/>
              <a:buChar char="ü"/>
            </a:pPr>
            <a:r>
              <a:rPr lang="en-US" sz="2400" dirty="0"/>
              <a:t>Mapping the concurrent pieces of work onto multiple </a:t>
            </a:r>
            <a:r>
              <a:rPr lang="en-US" sz="2400" b="1" dirty="0">
                <a:solidFill>
                  <a:srgbClr val="0000FF"/>
                </a:solidFill>
              </a:rPr>
              <a:t>processes running in parallel.</a:t>
            </a:r>
          </a:p>
          <a:p>
            <a:pPr marL="914400" lvl="1" indent="-457200" algn="just">
              <a:buFont typeface="Wingdings" pitchFamily="2" charset="2"/>
              <a:buChar char="ü"/>
            </a:pPr>
            <a:r>
              <a:rPr lang="en-US" sz="2400" b="1" dirty="0">
                <a:solidFill>
                  <a:srgbClr val="0000FF"/>
                </a:solidFill>
              </a:rPr>
              <a:t>Distributing the input, output</a:t>
            </a:r>
            <a:r>
              <a:rPr lang="en-US" sz="2400" dirty="0"/>
              <a:t>, and intermediate data associated with the program.</a:t>
            </a:r>
          </a:p>
          <a:p>
            <a:pPr marL="914400" lvl="1" indent="-457200" algn="just">
              <a:buFont typeface="Wingdings" pitchFamily="2" charset="2"/>
              <a:buChar char="ü"/>
            </a:pPr>
            <a:r>
              <a:rPr lang="en-US" sz="2400" dirty="0"/>
              <a:t>Managing accesses to data </a:t>
            </a:r>
            <a:r>
              <a:rPr lang="en-US" sz="2400" b="1" dirty="0">
                <a:solidFill>
                  <a:srgbClr val="0000FF"/>
                </a:solidFill>
              </a:rPr>
              <a:t>shared by multiple processors.</a:t>
            </a:r>
          </a:p>
          <a:p>
            <a:pPr marL="914400" lvl="1" indent="-457200" algn="just">
              <a:buFont typeface="Wingdings" pitchFamily="2" charset="2"/>
              <a:buChar char="ü"/>
            </a:pPr>
            <a:r>
              <a:rPr lang="en-US" sz="2400" b="1" dirty="0">
                <a:solidFill>
                  <a:srgbClr val="0000FF"/>
                </a:solidFill>
              </a:rPr>
              <a:t>Synchronizing the processors </a:t>
            </a:r>
            <a:r>
              <a:rPr lang="en-US" sz="2400" dirty="0"/>
              <a:t>at various stages of the parallel program execution.</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4</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 and Design</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300" dirty="0"/>
              <a:t>Parallel algorithms and their design are essential in </a:t>
            </a:r>
            <a:r>
              <a:rPr lang="en-US" sz="2300" b="1" dirty="0">
                <a:solidFill>
                  <a:srgbClr val="FF0000"/>
                </a:solidFill>
              </a:rPr>
              <a:t>high-performance computing (HPC) and parallel computing. </a:t>
            </a:r>
          </a:p>
          <a:p>
            <a:pPr algn="just"/>
            <a:r>
              <a:rPr lang="en-US" sz="2300" dirty="0"/>
              <a:t>They are used to efficiently solve problems by breaking them down into smaller tasks that can be executed simultaneously on multiple processing units. </a:t>
            </a:r>
          </a:p>
          <a:p>
            <a:pPr marL="0" indent="0" algn="just">
              <a:buNone/>
            </a:pPr>
            <a:r>
              <a:rPr lang="en-US" sz="2800" b="1" u="sng" dirty="0">
                <a:solidFill>
                  <a:srgbClr val="0000FF"/>
                </a:solidFill>
              </a:rPr>
              <a:t>Overview of parallel algorithms and their design considerations:</a:t>
            </a:r>
          </a:p>
          <a:p>
            <a:pPr algn="just"/>
            <a:r>
              <a:rPr lang="en-US" sz="2300" b="1" dirty="0">
                <a:solidFill>
                  <a:srgbClr val="FF0000"/>
                </a:solidFill>
              </a:rPr>
              <a:t>Parallelism Models</a:t>
            </a:r>
            <a:r>
              <a:rPr lang="en-US" sz="2300" dirty="0">
                <a:solidFill>
                  <a:srgbClr val="FF0000"/>
                </a:solidFill>
              </a:rPr>
              <a:t>: </a:t>
            </a:r>
            <a:r>
              <a:rPr lang="en-US" sz="2300" dirty="0"/>
              <a:t>There are various models for parallelism, including </a:t>
            </a:r>
            <a:r>
              <a:rPr lang="en-US" sz="2300" b="1" dirty="0"/>
              <a:t>task parallelism, data parallelism, pipeline parallelism</a:t>
            </a:r>
            <a:r>
              <a:rPr lang="en-US" sz="2300" dirty="0"/>
              <a:t>, and etc. </a:t>
            </a:r>
          </a:p>
          <a:p>
            <a:pPr algn="just"/>
            <a:r>
              <a:rPr lang="en-US" sz="2300" b="1" dirty="0">
                <a:solidFill>
                  <a:srgbClr val="FF0000"/>
                </a:solidFill>
              </a:rPr>
              <a:t>Granularity</a:t>
            </a:r>
            <a:r>
              <a:rPr lang="en-US" sz="2300" dirty="0">
                <a:solidFill>
                  <a:srgbClr val="FF0000"/>
                </a:solidFill>
              </a:rPr>
              <a:t>: </a:t>
            </a:r>
            <a:r>
              <a:rPr lang="en-US" sz="2300" dirty="0"/>
              <a:t>Granularity refers to the </a:t>
            </a:r>
            <a:r>
              <a:rPr lang="en-US" sz="2300" b="1" dirty="0"/>
              <a:t>size of the tasks being parallelized.</a:t>
            </a:r>
            <a:r>
              <a:rPr lang="en-US" sz="2300" dirty="0"/>
              <a:t> Fine-grained parallelism involves breaking tasks into small components, while coarse-grained parallelism involves larger tasks. Choosing the appropriate granularity is crucial for optimizing performance.</a:t>
            </a:r>
          </a:p>
        </p:txBody>
      </p:sp>
      <p:sp>
        <p:nvSpPr>
          <p:cNvPr id="4" name="Slide Number Placeholder 3"/>
          <p:cNvSpPr>
            <a:spLocks noGrp="1"/>
          </p:cNvSpPr>
          <p:nvPr>
            <p:ph type="sldNum" sz="quarter" idx="12"/>
          </p:nvPr>
        </p:nvSpPr>
        <p:spPr/>
        <p:txBody>
          <a:bodyPr/>
          <a:lstStyle/>
          <a:p>
            <a:fld id="{B6F15528-21DE-4FAA-801E-634DDDAF4B2B}" type="slidenum">
              <a:rPr lang="en-US"/>
              <a:pPr/>
              <a:t>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 and Design</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300" b="1" dirty="0">
                <a:solidFill>
                  <a:srgbClr val="FF0000"/>
                </a:solidFill>
              </a:rPr>
              <a:t>Communication and Synchronization</a:t>
            </a:r>
            <a:r>
              <a:rPr lang="en-US" sz="2300" dirty="0">
                <a:solidFill>
                  <a:srgbClr val="FF0000"/>
                </a:solidFill>
              </a:rPr>
              <a:t>: </a:t>
            </a:r>
            <a:r>
              <a:rPr lang="en-US" sz="2300" dirty="0"/>
              <a:t>In parallel computing, communication and synchronization overhead can significantly impact performance. </a:t>
            </a:r>
            <a:r>
              <a:rPr lang="en-US" sz="2300" b="1" dirty="0"/>
              <a:t>Efficient algorithms minimize communication and synchronization</a:t>
            </a:r>
            <a:r>
              <a:rPr lang="en-US" sz="2300" dirty="0"/>
              <a:t>, often through techniques like message passing and shared-memory paradigms.</a:t>
            </a:r>
          </a:p>
          <a:p>
            <a:pPr algn="just"/>
            <a:r>
              <a:rPr lang="en-US" sz="2300" b="1" dirty="0">
                <a:solidFill>
                  <a:srgbClr val="FF0000"/>
                </a:solidFill>
              </a:rPr>
              <a:t>Load Balancing</a:t>
            </a:r>
            <a:r>
              <a:rPr lang="en-US" sz="2300" dirty="0">
                <a:solidFill>
                  <a:srgbClr val="FF0000"/>
                </a:solidFill>
              </a:rPr>
              <a:t>: </a:t>
            </a:r>
            <a:r>
              <a:rPr lang="en-US" sz="2300" dirty="0"/>
              <a:t>Ensuring that work is </a:t>
            </a:r>
            <a:r>
              <a:rPr lang="en-US" sz="2300" b="1" dirty="0"/>
              <a:t>evenly distributed across processing units</a:t>
            </a:r>
            <a:r>
              <a:rPr lang="en-US" sz="2300" dirty="0"/>
              <a:t> is essential for efficient parallel algorithms. Load balancing techniques dynamically distribute work to minimize idle time and maximize resource utilization.</a:t>
            </a:r>
          </a:p>
          <a:p>
            <a:pPr algn="just"/>
            <a:r>
              <a:rPr lang="en-US" sz="2300" b="1" dirty="0">
                <a:solidFill>
                  <a:srgbClr val="FF0000"/>
                </a:solidFill>
              </a:rPr>
              <a:t>Scalability</a:t>
            </a:r>
            <a:r>
              <a:rPr lang="en-US" sz="2300" dirty="0">
                <a:solidFill>
                  <a:srgbClr val="FF0000"/>
                </a:solidFill>
              </a:rPr>
              <a:t>: </a:t>
            </a:r>
            <a:r>
              <a:rPr lang="en-US" sz="2300" dirty="0"/>
              <a:t>Scalability refers to the ability of an algorithm to maintain or </a:t>
            </a:r>
            <a:r>
              <a:rPr lang="en-US" sz="2300" b="1" dirty="0"/>
              <a:t>improve performance as the problem size </a:t>
            </a:r>
            <a:r>
              <a:rPr lang="en-US" sz="2300" dirty="0"/>
              <a:t>or the number of processing units increases. </a:t>
            </a:r>
          </a:p>
          <a:p>
            <a:pPr algn="just"/>
            <a:r>
              <a:rPr lang="en-US" sz="2300" dirty="0"/>
              <a:t>Scalable algorithms avoid bottlenecks and contention points that hinder performance with larger problem sizes or more processors.</a:t>
            </a:r>
          </a:p>
        </p:txBody>
      </p:sp>
      <p:sp>
        <p:nvSpPr>
          <p:cNvPr id="4" name="Slide Number Placeholder 3"/>
          <p:cNvSpPr>
            <a:spLocks noGrp="1"/>
          </p:cNvSpPr>
          <p:nvPr>
            <p:ph type="sldNum" sz="quarter" idx="12"/>
          </p:nvPr>
        </p:nvSpPr>
        <p:spPr/>
        <p:txBody>
          <a:bodyPr/>
          <a:lstStyle/>
          <a:p>
            <a:fld id="{B6F15528-21DE-4FAA-801E-634DDDAF4B2B}" type="slidenum">
              <a:rPr lang="en-US"/>
              <a:pPr/>
              <a:t>6</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 and Design</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300" b="1" dirty="0">
                <a:solidFill>
                  <a:srgbClr val="FF0000"/>
                </a:solidFill>
              </a:rPr>
              <a:t>Algorithm Design Patterns</a:t>
            </a:r>
            <a:r>
              <a:rPr lang="en-US" sz="2300" dirty="0">
                <a:solidFill>
                  <a:srgbClr val="FF0000"/>
                </a:solidFill>
              </a:rPr>
              <a:t>: </a:t>
            </a:r>
            <a:r>
              <a:rPr lang="en-US" sz="2300" dirty="0"/>
              <a:t>Various design patterns exist for parallel algorithms, such as </a:t>
            </a:r>
            <a:r>
              <a:rPr lang="en-US" sz="2300" b="1" dirty="0"/>
              <a:t>divide and conquer, parallel loops, map-reduce, and pattern computations</a:t>
            </a:r>
            <a:r>
              <a:rPr lang="en-US" sz="2300" dirty="0"/>
              <a:t>. </a:t>
            </a:r>
          </a:p>
          <a:p>
            <a:pPr algn="just"/>
            <a:r>
              <a:rPr lang="en-US" sz="2300" dirty="0"/>
              <a:t>Understanding these patterns helps in designing efficient parallel algorithms for different problem domains.</a:t>
            </a:r>
          </a:p>
          <a:p>
            <a:pPr algn="just"/>
            <a:r>
              <a:rPr lang="en-US" sz="2300" b="1" dirty="0">
                <a:solidFill>
                  <a:srgbClr val="FF0000"/>
                </a:solidFill>
              </a:rPr>
              <a:t>Parallel Data Structures</a:t>
            </a:r>
            <a:r>
              <a:rPr lang="en-US" sz="2300" dirty="0">
                <a:solidFill>
                  <a:srgbClr val="FF0000"/>
                </a:solidFill>
              </a:rPr>
              <a:t>: </a:t>
            </a:r>
            <a:r>
              <a:rPr lang="en-US" sz="2300" dirty="0"/>
              <a:t>Efficient data structures are crucial for parallel algorithms. Data structures should support concurrent </a:t>
            </a:r>
            <a:r>
              <a:rPr lang="en-US" sz="2300" b="1" dirty="0"/>
              <a:t>access and updates while minimizing contention and synchronization overhead</a:t>
            </a:r>
            <a:r>
              <a:rPr lang="en-US" sz="2300" dirty="0"/>
              <a:t>.</a:t>
            </a:r>
          </a:p>
          <a:p>
            <a:pPr algn="just"/>
            <a:r>
              <a:rPr lang="en-US" sz="2300" b="1" dirty="0">
                <a:solidFill>
                  <a:srgbClr val="FF0000"/>
                </a:solidFill>
              </a:rPr>
              <a:t>Parallelization Strategies</a:t>
            </a:r>
            <a:r>
              <a:rPr lang="en-US" sz="2300" dirty="0">
                <a:solidFill>
                  <a:srgbClr val="FF0000"/>
                </a:solidFill>
              </a:rPr>
              <a:t>: </a:t>
            </a:r>
            <a:r>
              <a:rPr lang="en-US" sz="2300" dirty="0"/>
              <a:t>Depending on the problem and the hardware architecture, different parallelization strategies may be appropriate, such as </a:t>
            </a:r>
            <a:r>
              <a:rPr lang="en-US" sz="2300" b="1" dirty="0"/>
              <a:t>task parallelism, data parallelism, or a combination of both</a:t>
            </a:r>
            <a:r>
              <a:rPr lang="en-US" sz="2300" dirty="0"/>
              <a:t>.</a:t>
            </a:r>
          </a:p>
        </p:txBody>
      </p:sp>
      <p:sp>
        <p:nvSpPr>
          <p:cNvPr id="4" name="Slide Number Placeholder 3"/>
          <p:cNvSpPr>
            <a:spLocks noGrp="1"/>
          </p:cNvSpPr>
          <p:nvPr>
            <p:ph type="sldNum" sz="quarter" idx="12"/>
          </p:nvPr>
        </p:nvSpPr>
        <p:spPr/>
        <p:txBody>
          <a:bodyPr/>
          <a:lstStyle/>
          <a:p>
            <a:fld id="{B6F15528-21DE-4FAA-801E-634DDDAF4B2B}" type="slidenum">
              <a:rPr lang="en-US"/>
              <a:pPr/>
              <a:t>7</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 and Design</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300" b="1" dirty="0">
                <a:solidFill>
                  <a:srgbClr val="FF0000"/>
                </a:solidFill>
              </a:rPr>
              <a:t>Scalable Algorithms for Specific Problems</a:t>
            </a:r>
            <a:r>
              <a:rPr lang="en-US" sz="2300" dirty="0">
                <a:solidFill>
                  <a:srgbClr val="FF0000"/>
                </a:solidFill>
              </a:rPr>
              <a:t>: </a:t>
            </a:r>
            <a:r>
              <a:rPr lang="en-US" sz="2300" dirty="0"/>
              <a:t>Some problems have well-known parallel algorithms tailored to their characteristics. Examples include </a:t>
            </a:r>
            <a:r>
              <a:rPr lang="en-US" sz="2300" b="1" dirty="0"/>
              <a:t>parallel sorting algorithms, parallel graph algorithms, parallel linear algebra algorithms</a:t>
            </a:r>
            <a:r>
              <a:rPr lang="en-US" sz="2300" dirty="0"/>
              <a:t>, etc.</a:t>
            </a:r>
          </a:p>
          <a:p>
            <a:pPr algn="just"/>
            <a:r>
              <a:rPr lang="en-US" sz="2300" b="1" dirty="0">
                <a:solidFill>
                  <a:srgbClr val="FF0000"/>
                </a:solidFill>
              </a:rPr>
              <a:t>Performance Analysis and Optimization</a:t>
            </a:r>
            <a:r>
              <a:rPr lang="en-US" sz="2300" dirty="0">
                <a:solidFill>
                  <a:srgbClr val="FF0000"/>
                </a:solidFill>
              </a:rPr>
              <a:t>: </a:t>
            </a:r>
            <a:r>
              <a:rPr lang="en-US" sz="2300" dirty="0"/>
              <a:t>Profiling and analyzing the performance of parallel algorithms are essential for identifying bottlenecks and optimizing resource utilization. </a:t>
            </a:r>
          </a:p>
          <a:p>
            <a:pPr algn="just"/>
            <a:r>
              <a:rPr lang="en-US" sz="2300" dirty="0"/>
              <a:t>Techniques such as </a:t>
            </a:r>
            <a:r>
              <a:rPr lang="en-US" sz="2300" b="1" dirty="0"/>
              <a:t>parallel profiling and performance counters </a:t>
            </a:r>
            <a:r>
              <a:rPr lang="en-US" sz="2300" dirty="0"/>
              <a:t>help in understanding the behavior of parallel algorithms.</a:t>
            </a:r>
          </a:p>
          <a:p>
            <a:pPr algn="just"/>
            <a:r>
              <a:rPr lang="en-US" sz="2300" dirty="0"/>
              <a:t>In summary, designing efficient parallel algorithms requires a deep understanding of parallel computing principles, algorithmic techniques, communication and synchronization mechanisms, and performance optimization strategies. </a:t>
            </a:r>
          </a:p>
          <a:p>
            <a:pPr algn="just"/>
            <a:r>
              <a:rPr lang="en-US" sz="2300" dirty="0"/>
              <a:t>It's a complex but rewarding field that enables the efficient utilization of modern parallel computing architectures.</a:t>
            </a:r>
            <a:endParaRPr lang="en-US" sz="2300" dirty="0"/>
          </a:p>
        </p:txBody>
      </p:sp>
      <p:sp>
        <p:nvSpPr>
          <p:cNvPr id="4" name="Slide Number Placeholder 3"/>
          <p:cNvSpPr>
            <a:spLocks noGrp="1"/>
          </p:cNvSpPr>
          <p:nvPr>
            <p:ph type="sldNum" sz="quarter" idx="12"/>
          </p:nvPr>
        </p:nvSpPr>
        <p:spPr/>
        <p:txBody>
          <a:bodyPr/>
          <a:lstStyle/>
          <a:p>
            <a:fld id="{B6F15528-21DE-4FAA-801E-634DDDAF4B2B}" type="slidenum">
              <a:rPr lang="en-US"/>
              <a:pPr/>
              <a:t>8</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Preliminaries</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Dividing a computation into </a:t>
            </a:r>
            <a:r>
              <a:rPr lang="en-US" sz="2400" b="1" u="sng" dirty="0"/>
              <a:t>smaller computations and assigning them to different processors for parallel execution </a:t>
            </a:r>
            <a:r>
              <a:rPr lang="en-US" sz="2400" dirty="0"/>
              <a:t>are the two key steps in the design of parallel algorithms.</a:t>
            </a:r>
          </a:p>
          <a:p>
            <a:pPr algn="just"/>
            <a:r>
              <a:rPr lang="en-US" sz="2400" dirty="0"/>
              <a:t>Basic terminology and introducing these </a:t>
            </a:r>
            <a:r>
              <a:rPr lang="en-US" sz="2400" b="1" dirty="0"/>
              <a:t>two key steps </a:t>
            </a:r>
            <a:r>
              <a:rPr lang="en-US" sz="2400" dirty="0"/>
              <a:t>in parallel algorithm design using </a:t>
            </a:r>
          </a:p>
          <a:p>
            <a:pPr marL="914400" lvl="1" indent="-457200" algn="just">
              <a:buFont typeface="+mj-lt"/>
              <a:buAutoNum type="arabicPeriod"/>
            </a:pPr>
            <a:r>
              <a:rPr lang="en-US" sz="2400" b="1" dirty="0">
                <a:solidFill>
                  <a:srgbClr val="FF0000"/>
                </a:solidFill>
              </a:rPr>
              <a:t>Matrix-vector multiplication </a:t>
            </a:r>
          </a:p>
          <a:p>
            <a:pPr marL="914400" lvl="1" indent="-457200" algn="just">
              <a:buFont typeface="+mj-lt"/>
              <a:buAutoNum type="arabicPeriod"/>
            </a:pPr>
            <a:r>
              <a:rPr lang="en-US" sz="2400" b="1" dirty="0">
                <a:solidFill>
                  <a:srgbClr val="FF0000"/>
                </a:solidFill>
              </a:rPr>
              <a:t>Database query processing</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a:pPr/>
              <a:t>9</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Preliminaries</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dirty="0">
                <a:solidFill>
                  <a:srgbClr val="FF0000"/>
                </a:solidFill>
              </a:rPr>
              <a:t>Decomposition, Tasks, and Dependency Graphs</a:t>
            </a:r>
          </a:p>
          <a:p>
            <a:pPr algn="just"/>
            <a:r>
              <a:rPr lang="en-US" sz="2400" dirty="0"/>
              <a:t>The process of dividing a computation into smaller parts, some or all of which may potentially be executed in parallel, is called </a:t>
            </a:r>
            <a:r>
              <a:rPr lang="en-US" sz="2400" b="1" dirty="0">
                <a:solidFill>
                  <a:srgbClr val="0000FF"/>
                </a:solidFill>
              </a:rPr>
              <a:t>decomposition.</a:t>
            </a:r>
          </a:p>
          <a:p>
            <a:pPr algn="just"/>
            <a:r>
              <a:rPr lang="en-US" sz="2400" dirty="0"/>
              <a:t>Programmer-defined units of computation into which the main computation is </a:t>
            </a:r>
            <a:r>
              <a:rPr lang="en-US" sz="2400" b="1" dirty="0"/>
              <a:t>subdivided by means of decomposition</a:t>
            </a:r>
            <a:r>
              <a:rPr lang="en-US" sz="2400" dirty="0"/>
              <a:t>, is called </a:t>
            </a:r>
            <a:r>
              <a:rPr lang="en-US" sz="2400" b="1" dirty="0">
                <a:solidFill>
                  <a:srgbClr val="0000FF"/>
                </a:solidFill>
              </a:rPr>
              <a:t>Task.</a:t>
            </a:r>
          </a:p>
          <a:p>
            <a:pPr algn="just"/>
            <a:r>
              <a:rPr lang="en-US" sz="2400" b="1" dirty="0"/>
              <a:t>Simultaneous execution of multiple tasks </a:t>
            </a:r>
            <a:r>
              <a:rPr lang="en-US" sz="2400" dirty="0"/>
              <a:t>is the key to reducing the time required to solve the entire problem.</a:t>
            </a:r>
          </a:p>
          <a:p>
            <a:pPr algn="just"/>
            <a:r>
              <a:rPr lang="en-US" sz="2400" dirty="0"/>
              <a:t>Some tasks may use data produced by other tasks and thus may need to wait for these tasks to finish execution.</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10</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Preliminaries</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FF0000"/>
                </a:solidFill>
              </a:rPr>
              <a:t>Decomposition, Tasks, and Dependency Graphs</a:t>
            </a:r>
          </a:p>
        </p:txBody>
      </p:sp>
      <p:sp>
        <p:nvSpPr>
          <p:cNvPr id="4" name="Slide Number Placeholder 3"/>
          <p:cNvSpPr>
            <a:spLocks noGrp="1"/>
          </p:cNvSpPr>
          <p:nvPr>
            <p:ph type="sldNum" sz="quarter" idx="12"/>
          </p:nvPr>
        </p:nvSpPr>
        <p:spPr/>
        <p:txBody>
          <a:bodyPr/>
          <a:lstStyle/>
          <a:p>
            <a:fld id="{B6F15528-21DE-4FAA-801E-634DDDAF4B2B}" type="slidenum">
              <a:rPr lang="en-US"/>
              <a:pPr/>
              <a:t>11</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1026" name="Picture 2"/>
          <p:cNvPicPr>
            <a:picLocks noChangeAspect="1" noChangeArrowheads="1"/>
          </p:cNvPicPr>
          <p:nvPr/>
        </p:nvPicPr>
        <p:blipFill>
          <a:blip r:embed="R72d7bdcaf19048ad" cstate="print"/>
          <a:srcRect/>
          <a:stretch>
            <a:fillRect/>
          </a:stretch>
        </p:blipFill>
        <p:spPr bwMode="auto">
          <a:xfrm>
            <a:off x="5029200" y="1240114"/>
            <a:ext cx="4038600" cy="2798486"/>
          </a:xfrm>
          <a:prstGeom prst="rect">
            <a:avLst/>
          </a:prstGeom>
          <a:noFill/>
          <a:ln w="9525">
            <a:noFill/>
            <a:miter lim="800000"/>
            <a:headEnd/>
            <a:tailEnd/>
          </a:ln>
          <a:effectLst/>
        </p:spPr>
      </p:pic>
      <p:sp>
        <p:nvSpPr>
          <p:cNvPr id="8" name="Rectangle 7"/>
          <p:cNvSpPr/>
          <p:nvPr/>
        </p:nvSpPr>
        <p:spPr>
          <a:xfrm>
            <a:off x="381000" y="1295400"/>
            <a:ext cx="4495800" cy="3046988"/>
          </a:xfrm>
          <a:prstGeom prst="rect">
            <a:avLst/>
          </a:prstGeom>
        </p:spPr>
        <p:txBody>
          <a:bodyPr wrap="square">
            <a:spAutoFit/>
          </a:bodyPr>
          <a:lstStyle/>
          <a:p>
            <a:pPr algn="just"/>
            <a:r>
              <a:rPr lang="en-US" sz="2400" b="1" dirty="0">
                <a:solidFill>
                  <a:srgbClr val="0000FF"/>
                </a:solidFill>
              </a:rPr>
              <a:t>Figure</a:t>
            </a:r>
            <a:r>
              <a:rPr lang="en-US" sz="2400" dirty="0"/>
              <a:t>, Decomposition of dense matrix-vector multiplication into n tasks, where n is the number of rows in the matrix. </a:t>
            </a:r>
          </a:p>
          <a:p>
            <a:pPr algn="just"/>
            <a:endParaRPr lang="en-US" sz="2400" dirty="0"/>
          </a:p>
          <a:p>
            <a:pPr algn="just"/>
            <a:r>
              <a:rPr lang="en-US" sz="2400" dirty="0"/>
              <a:t>The portions of the matrix and the input and output vectors  accessed by Task 1 are highlighted.</a:t>
            </a:r>
            <a:endParaRPr lang="en-US" sz="2400" dirty="0"/>
          </a:p>
        </p:txBody>
      </p:sp>
      <p:sp>
        <p:nvSpPr>
          <p:cNvPr id="9" name="Rectangle 8"/>
          <p:cNvSpPr/>
          <p:nvPr/>
        </p:nvSpPr>
        <p:spPr>
          <a:xfrm>
            <a:off x="457200" y="4495800"/>
            <a:ext cx="8458200" cy="1200329"/>
          </a:xfrm>
          <a:prstGeom prst="rect">
            <a:avLst/>
          </a:prstGeom>
        </p:spPr>
        <p:txBody>
          <a:bodyPr wrap="square">
            <a:spAutoFit/>
          </a:bodyPr>
          <a:lstStyle/>
          <a:p>
            <a:pPr algn="just"/>
            <a:r>
              <a:rPr lang="en-US" sz="2400" dirty="0"/>
              <a:t>An abstraction used to </a:t>
            </a:r>
            <a:r>
              <a:rPr lang="en-US" sz="2400" b="1" dirty="0">
                <a:solidFill>
                  <a:srgbClr val="0000FF"/>
                </a:solidFill>
              </a:rPr>
              <a:t>express dependencies among tasks and their relative order </a:t>
            </a:r>
            <a:r>
              <a:rPr lang="en-US" sz="2400" dirty="0"/>
              <a:t>of execution is known as a </a:t>
            </a:r>
            <a:r>
              <a:rPr lang="en-US" sz="2400" b="1" dirty="0">
                <a:solidFill>
                  <a:srgbClr val="FF0000"/>
                </a:solidFill>
              </a:rPr>
              <a:t>task dependency graph.</a:t>
            </a:r>
            <a:endParaRPr lang="en-US" sz="2400" dirty="0">
              <a:solidFill>
                <a:srgbClr val="FF0000"/>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Preliminaries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12</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FF0000"/>
                </a:solidFill>
              </a:rPr>
              <a:t>Granularity, Concurrency, and Task-Interaction</a:t>
            </a:r>
          </a:p>
          <a:p>
            <a:pPr algn="just"/>
            <a:r>
              <a:rPr lang="en-US" sz="2400" dirty="0"/>
              <a:t>The number and size of tasks into which a problem is decomposed determines the </a:t>
            </a:r>
            <a:r>
              <a:rPr lang="en-US" sz="2400" b="1" dirty="0"/>
              <a:t>granularity of the decomposition.</a:t>
            </a:r>
          </a:p>
          <a:p>
            <a:pPr algn="just"/>
            <a:r>
              <a:rPr lang="en-US" sz="2400" dirty="0"/>
              <a:t>Decomposition into a large number of small tasks is called </a:t>
            </a:r>
            <a:r>
              <a:rPr lang="en-US" sz="2400" b="1" dirty="0">
                <a:solidFill>
                  <a:srgbClr val="0000FF"/>
                </a:solidFill>
              </a:rPr>
              <a:t>fine-grained.</a:t>
            </a:r>
          </a:p>
          <a:p>
            <a:pPr algn="just"/>
            <a:r>
              <a:rPr lang="en-US" sz="2400" dirty="0"/>
              <a:t>Decomposition into a small number of large tasks is called </a:t>
            </a:r>
            <a:r>
              <a:rPr lang="en-US" sz="2400" b="1" dirty="0">
                <a:solidFill>
                  <a:srgbClr val="0000FF"/>
                </a:solidFill>
              </a:rPr>
              <a:t>coarse-grained.</a:t>
            </a:r>
          </a:p>
          <a:p>
            <a:pPr algn="just"/>
            <a:r>
              <a:rPr lang="en-US" sz="2400" dirty="0"/>
              <a:t>A concept related to granularity is that of </a:t>
            </a:r>
            <a:r>
              <a:rPr lang="en-US" sz="2400" b="1" dirty="0"/>
              <a:t>degree of concurrency. </a:t>
            </a:r>
          </a:p>
          <a:p>
            <a:pPr algn="just"/>
            <a:r>
              <a:rPr lang="en-US" sz="2400" dirty="0"/>
              <a:t>The maximum number of tasks that can be executed simultaneously in a parallel program at any given time is known as its </a:t>
            </a:r>
            <a:r>
              <a:rPr lang="en-US" sz="2400" b="1" dirty="0">
                <a:solidFill>
                  <a:srgbClr val="0000FF"/>
                </a:solidFill>
              </a:rPr>
              <a:t>maximum degree of concurrency.</a:t>
            </a:r>
          </a:p>
          <a:p>
            <a:pPr algn="just"/>
            <a:r>
              <a:rPr lang="en-US" sz="2400" dirty="0"/>
              <a:t>A feature of a task-dependency graph that determines the average degree of concurrency for a given granularity is its </a:t>
            </a:r>
            <a:r>
              <a:rPr lang="en-US" sz="2400" b="1" dirty="0"/>
              <a:t>critical path.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200" b="1" dirty="0">
                <a:solidFill>
                  <a:srgbClr val="0000FF"/>
                </a:solidFill>
              </a:rPr>
              <a:t>Key Concepts and Challenges</a:t>
            </a:r>
          </a:p>
        </p:txBody>
      </p:sp>
      <p:sp>
        <p:nvSpPr>
          <p:cNvPr id="3" name="Content Placeholder 2"/>
          <p:cNvSpPr>
            <a:spLocks noGrp="1"/>
          </p:cNvSpPr>
          <p:nvPr>
            <p:ph idx="1"/>
          </p:nvPr>
        </p:nvSpPr>
        <p:spPr>
          <a:xfrm>
            <a:off x="381000" y="685800"/>
            <a:ext cx="8458200" cy="5257800"/>
          </a:xfrm>
        </p:spPr>
        <p:txBody>
          <a:bodyPr>
            <a:noAutofit/>
          </a:bodyPr>
          <a:lstStyle/>
          <a:p>
            <a:pPr algn="just"/>
            <a:r>
              <a:rPr lang="en-US" sz="2800" b="1" dirty="0">
                <a:solidFill>
                  <a:srgbClr val="FF0000"/>
                </a:solidFill>
              </a:rPr>
              <a:t>The compute resources can include:</a:t>
            </a:r>
          </a:p>
          <a:p>
            <a:pPr lvl="1" algn="just"/>
            <a:r>
              <a:rPr lang="en-US" sz="2400" dirty="0"/>
              <a:t>A single computer with multiple processors;</a:t>
            </a:r>
          </a:p>
          <a:p>
            <a:pPr lvl="1" algn="just"/>
            <a:r>
              <a:rPr lang="en-US" sz="2400" dirty="0"/>
              <a:t>An arbitrary number of computers connected by a network;</a:t>
            </a:r>
          </a:p>
          <a:p>
            <a:pPr lvl="1" algn="just"/>
            <a:r>
              <a:rPr lang="en-US" sz="2400" dirty="0"/>
              <a:t>A combination of both.</a:t>
            </a:r>
          </a:p>
          <a:p>
            <a:pPr algn="just"/>
            <a:r>
              <a:rPr lang="en-US" sz="2800" b="1" dirty="0">
                <a:solidFill>
                  <a:srgbClr val="FF0000"/>
                </a:solidFill>
              </a:rPr>
              <a:t>The computational problem usually demonstrates characteristics such as the ability to be:</a:t>
            </a:r>
          </a:p>
          <a:p>
            <a:pPr lvl="1" algn="just"/>
            <a:r>
              <a:rPr lang="en-US" sz="2400" dirty="0"/>
              <a:t>Broken apart into discrete pieces of work that can be solved simultaneously;</a:t>
            </a:r>
          </a:p>
          <a:p>
            <a:pPr lvl="1" algn="just"/>
            <a:r>
              <a:rPr lang="en-US" sz="2400" dirty="0"/>
              <a:t>Execute multiple program instructions at any moment in time;</a:t>
            </a:r>
          </a:p>
          <a:p>
            <a:pPr lvl="1" algn="just"/>
            <a:r>
              <a:rPr lang="en-US" sz="2400" dirty="0"/>
              <a:t>Solved in less time with multiple compute resources than with a single compute resource.</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11</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Preliminaries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t>The longest directed path between any </a:t>
            </a:r>
            <a:r>
              <a:rPr lang="en-US" sz="2400" dirty="0"/>
              <a:t>pair of start and finish nodes is known as the </a:t>
            </a:r>
            <a:r>
              <a:rPr lang="en-US" sz="2400" b="1" dirty="0">
                <a:solidFill>
                  <a:srgbClr val="FF0000"/>
                </a:solidFill>
              </a:rPr>
              <a:t>critical path. </a:t>
            </a:r>
          </a:p>
          <a:p>
            <a:pPr algn="just"/>
            <a:r>
              <a:rPr lang="en-US" sz="2400" dirty="0"/>
              <a:t>The </a:t>
            </a:r>
            <a:r>
              <a:rPr lang="en-US" sz="2400" b="1" dirty="0"/>
              <a:t>sum of the weights of nodes along this path </a:t>
            </a:r>
            <a:r>
              <a:rPr lang="en-US" sz="2400" dirty="0"/>
              <a:t>is known as the </a:t>
            </a:r>
            <a:r>
              <a:rPr lang="en-US" sz="2400" b="1" dirty="0">
                <a:solidFill>
                  <a:srgbClr val="0000FF"/>
                </a:solidFill>
              </a:rPr>
              <a:t>critical path length, </a:t>
            </a:r>
            <a:r>
              <a:rPr lang="en-US" sz="2400" dirty="0"/>
              <a:t>where the weight of a node is the size or amount of work associated with corresponding task. </a:t>
            </a:r>
          </a:p>
          <a:p>
            <a:pPr algn="just"/>
            <a:r>
              <a:rPr lang="en-US" sz="2400" dirty="0"/>
              <a:t>The ratio of the total amount of work to the critical path length is the average degree of concurrency.</a:t>
            </a:r>
            <a:endParaRPr lang="en-US" sz="24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Preliminaries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14</a:t>
            </a:fld>
            <a:endParaRPr lang="en-US"/>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dirty="0"/>
              <a:t>Figure Decomposition of dense matrix-vector multiplication into four tasks. </a:t>
            </a:r>
          </a:p>
          <a:p>
            <a:pPr algn="just"/>
            <a:r>
              <a:rPr lang="en-US" sz="2000" dirty="0"/>
              <a:t>The portions of the matrix and the input and output vectors accessed by Task 1 are highlighted.</a:t>
            </a:r>
            <a:endParaRPr lang="en-US" sz="2000" dirty="0"/>
          </a:p>
        </p:txBody>
      </p:sp>
      <p:pic>
        <p:nvPicPr>
          <p:cNvPr id="2050" name="Picture 2"/>
          <p:cNvPicPr>
            <a:picLocks noChangeAspect="1" noChangeArrowheads="1"/>
          </p:cNvPicPr>
          <p:nvPr/>
        </p:nvPicPr>
        <p:blipFill>
          <a:blip r:embed="R0d1de91e0eee4740" cstate="print"/>
          <a:srcRect/>
          <a:stretch>
            <a:fillRect/>
          </a:stretch>
        </p:blipFill>
        <p:spPr bwMode="auto">
          <a:xfrm>
            <a:off x="2667000" y="1371600"/>
            <a:ext cx="5189258" cy="2362200"/>
          </a:xfrm>
          <a:prstGeom prst="rect">
            <a:avLst/>
          </a:prstGeom>
          <a:noFill/>
          <a:ln w="9525">
            <a:noFill/>
            <a:miter lim="800000"/>
            <a:headEnd/>
            <a:tailEnd/>
          </a:ln>
          <a:effectLst/>
        </p:spPr>
      </p:pic>
      <p:pic>
        <p:nvPicPr>
          <p:cNvPr id="2051" name="Picture 3"/>
          <p:cNvPicPr>
            <a:picLocks noChangeAspect="1" noChangeArrowheads="1"/>
          </p:cNvPicPr>
          <p:nvPr/>
        </p:nvPicPr>
        <p:blipFill>
          <a:blip r:embed="R73374caa45cd4175" cstate="print"/>
          <a:srcRect/>
          <a:stretch>
            <a:fillRect/>
          </a:stretch>
        </p:blipFill>
        <p:spPr bwMode="auto">
          <a:xfrm>
            <a:off x="685800" y="4267200"/>
            <a:ext cx="6373996" cy="2362200"/>
          </a:xfrm>
          <a:prstGeom prst="rect">
            <a:avLst/>
          </a:prstGeom>
          <a:noFill/>
          <a:ln w="9525">
            <a:noFill/>
            <a:miter lim="800000"/>
            <a:headEnd/>
            <a:tailEnd/>
          </a:ln>
          <a:effectLst/>
        </p:spPr>
      </p:pic>
      <p:sp>
        <p:nvSpPr>
          <p:cNvPr id="8" name="Rectangle 7"/>
          <p:cNvSpPr/>
          <p:nvPr/>
        </p:nvSpPr>
        <p:spPr>
          <a:xfrm>
            <a:off x="685800" y="3733800"/>
            <a:ext cx="3942682" cy="369332"/>
          </a:xfrm>
          <a:prstGeom prst="rect">
            <a:avLst/>
          </a:prstGeom>
        </p:spPr>
        <p:txBody>
          <a:bodyPr wrap="none">
            <a:spAutoFit/>
          </a:bodyPr>
          <a:lstStyle/>
          <a:p>
            <a:r>
              <a:rPr lang="en-US" b="1" dirty="0">
                <a:solidFill>
                  <a:srgbClr val="FF0000"/>
                </a:solidFill>
              </a:rPr>
              <a:t>Figure , Abstractions of the task graphs </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sp>
        <p:nvSpPr>
          <p:cNvPr id="3" name="Subtitle 2"/>
          <p:cNvSpPr>
            <a:spLocks noGrp="1"/>
          </p:cNvSpPr>
          <p:nvPr>
            <p:ph type="subTitle" idx="1"/>
          </p:nvPr>
        </p:nvSpPr>
        <p:spPr/>
        <p:txBody>
          <a:bodyPr>
            <a:normAutofit fontScale="70000" lnSpcReduction="20000"/>
          </a:body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Associate Professor (Grade-2)</a:t>
            </a: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pic>
        <p:nvPicPr>
          <p:cNvPr id="5" name="Picture 4"/>
          <p:cNvPicPr/>
          <p:nvPr/>
        </p:nvPicPr>
        <p:blipFill>
          <a:blip r:embed="R31c4cc7923c645f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2895600" y="533400"/>
            <a:ext cx="3276600" cy="1447800"/>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800" b="1" dirty="0">
                <a:solidFill>
                  <a:srgbClr val="0000FF"/>
                </a:solidFill>
              </a:rPr>
              <a:t>Unit-2</a:t>
            </a:r>
            <a:endParaRPr lang="en-US" sz="2800" b="1" dirty="0">
              <a:solidFill>
                <a:srgbClr val="0000FF"/>
              </a:solidFill>
            </a:endParaRPr>
          </a:p>
        </p:txBody>
      </p:sp>
      <p:sp>
        <p:nvSpPr>
          <p:cNvPr id="3" name="Content Placeholder 2"/>
          <p:cNvSpPr>
            <a:spLocks noGrp="1"/>
          </p:cNvSpPr>
          <p:nvPr>
            <p:ph idx="1"/>
          </p:nvPr>
        </p:nvSpPr>
        <p:spPr>
          <a:xfrm>
            <a:off x="457200" y="1447800"/>
            <a:ext cx="8153400" cy="3657600"/>
          </a:xfrm>
        </p:spPr>
        <p:txBody>
          <a:bodyPr>
            <a:noAutofit/>
          </a:bodyPr>
          <a:lstStyle/>
          <a:p>
            <a:pPr marL="0" indent="0" algn="just">
              <a:buNone/>
            </a:pPr>
            <a:r>
              <a:rPr lang="en-US" b="1" dirty="0">
                <a:solidFill>
                  <a:srgbClr val="FF0000"/>
                </a:solidFill>
              </a:rPr>
              <a:t>Parallel Algorithm and Design - Preliminaries – </a:t>
            </a:r>
            <a:r>
              <a:rPr lang="en-US" b="1" dirty="0">
                <a:solidFill>
                  <a:srgbClr val="0000FF"/>
                </a:solidFill>
              </a:rPr>
              <a:t>Decomposition Techniques </a:t>
            </a:r>
            <a:r>
              <a:rPr lang="en-US" b="1" dirty="0">
                <a:solidFill>
                  <a:srgbClr val="FF0000"/>
                </a:solidFill>
              </a:rPr>
              <a:t>– Mapping Techniques for Load balancing. </a:t>
            </a:r>
          </a:p>
          <a:p>
            <a:pPr marL="0" indent="0" algn="just">
              <a:buNone/>
            </a:pPr>
            <a:r>
              <a:rPr lang="en-US" b="1" dirty="0">
                <a:solidFill>
                  <a:srgbClr val="FF0000"/>
                </a:solidFill>
              </a:rPr>
              <a:t>Synchronous Parallel Processing – Introduction, Example-SIMD Architecture and Programming Principles.</a:t>
            </a:r>
          </a:p>
        </p:txBody>
      </p:sp>
      <p:sp>
        <p:nvSpPr>
          <p:cNvPr id="4" name="Slide Number Placeholder 3"/>
          <p:cNvSpPr>
            <a:spLocks noGrp="1"/>
          </p:cNvSpPr>
          <p:nvPr>
            <p:ph type="sldNum" sz="quarter" idx="12"/>
          </p:nvPr>
        </p:nvSpPr>
        <p:spPr/>
        <p:txBody>
          <a:bodyPr/>
          <a:lstStyle/>
          <a:p>
            <a:fld id="{B6F15528-21DE-4FAA-801E-634DDDAF4B2B}" type="slidenum">
              <a:rPr lang="en-US"/>
              <a:pPr/>
              <a:t>2</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3</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300" dirty="0"/>
              <a:t>These techniques are broadly classified as </a:t>
            </a:r>
            <a:r>
              <a:rPr lang="en-US" sz="2300" b="1" u="sng" dirty="0"/>
              <a:t>recursive decomposition, data decomposition, exploratory decomposition, and speculative decomposition.</a:t>
            </a:r>
          </a:p>
          <a:p>
            <a:pPr algn="just">
              <a:buNone/>
            </a:pPr>
            <a:r>
              <a:rPr lang="en-US" sz="2400" b="1" u="sng" dirty="0">
                <a:solidFill>
                  <a:srgbClr val="FF0000"/>
                </a:solidFill>
              </a:rPr>
              <a:t>1. 	Recursive Decomposition</a:t>
            </a:r>
          </a:p>
          <a:p>
            <a:pPr algn="just"/>
            <a:r>
              <a:rPr lang="en-US" sz="2300" dirty="0"/>
              <a:t>Recursive decomposition is a method for inducing concurrency in problems that can be solved using the </a:t>
            </a:r>
            <a:r>
              <a:rPr lang="en-US" sz="2300" b="1" dirty="0">
                <a:solidFill>
                  <a:srgbClr val="FF0000"/>
                </a:solidFill>
              </a:rPr>
              <a:t>divide-and-conquer strategy</a:t>
            </a:r>
            <a:r>
              <a:rPr lang="en-US" sz="2300" dirty="0"/>
              <a:t>. </a:t>
            </a:r>
          </a:p>
          <a:p>
            <a:pPr algn="just"/>
            <a:r>
              <a:rPr lang="en-US" sz="2300" dirty="0"/>
              <a:t>Divide and conquer strategy results in natural concurrency, as </a:t>
            </a:r>
            <a:r>
              <a:rPr lang="en-US" sz="2300" b="1" dirty="0">
                <a:solidFill>
                  <a:srgbClr val="0000FF"/>
                </a:solidFill>
              </a:rPr>
              <a:t>different sub problems can be solved concurrently.</a:t>
            </a:r>
          </a:p>
          <a:p>
            <a:pPr algn="just"/>
            <a:r>
              <a:rPr lang="en-US" sz="2300" b="1" dirty="0"/>
              <a:t>Example </a:t>
            </a:r>
            <a:r>
              <a:rPr lang="en-US" sz="2300" b="1" dirty="0">
                <a:solidFill>
                  <a:srgbClr val="FF0000"/>
                </a:solidFill>
              </a:rPr>
              <a:t>Quicksort</a:t>
            </a:r>
            <a:r>
              <a:rPr lang="en-US" sz="2300" dirty="0"/>
              <a:t> Consider the problem of sorting a sequence </a:t>
            </a:r>
            <a:r>
              <a:rPr lang="en-US" sz="2300" i="1" dirty="0"/>
              <a:t>A of n elements using the commonly used </a:t>
            </a:r>
            <a:r>
              <a:rPr lang="en-US" sz="2300" dirty="0"/>
              <a:t>quicksort algorithm. </a:t>
            </a:r>
            <a:endParaRPr lang="en-US" sz="2300" dirty="0"/>
          </a:p>
          <a:p>
            <a:pPr algn="just"/>
            <a:r>
              <a:rPr lang="en-US" sz="2300" dirty="0"/>
              <a:t>Quicksort </a:t>
            </a:r>
            <a:r>
              <a:rPr lang="en-US" sz="2300" dirty="0"/>
              <a:t>is a divide and conquer algorithm that starts by selecting a and </a:t>
            </a:r>
            <a:r>
              <a:rPr lang="en-US" sz="2300" b="1" dirty="0"/>
              <a:t>pivot element</a:t>
            </a:r>
            <a:r>
              <a:rPr lang="en-US" sz="2300" dirty="0"/>
              <a:t> </a:t>
            </a:r>
            <a:r>
              <a:rPr lang="en-US" sz="2300" i="1" dirty="0"/>
              <a:t>x and then partitions the sequence A into two subsequences </a:t>
            </a:r>
            <a:r>
              <a:rPr lang="en-US" sz="2300" dirty="0"/>
              <a:t>such that all the elements in are smaller than </a:t>
            </a:r>
            <a:r>
              <a:rPr lang="en-US" sz="2300" i="1" dirty="0"/>
              <a:t>x and all the elements in </a:t>
            </a:r>
            <a:r>
              <a:rPr lang="en-US" sz="2300" dirty="0"/>
              <a:t>are greater than or equal to </a:t>
            </a:r>
            <a:r>
              <a:rPr lang="en-US" sz="2300" i="1" dirty="0"/>
              <a:t>x. </a:t>
            </a:r>
            <a:endParaRPr lang="en-US" sz="23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4</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dirty="0"/>
              <a:t>The partitioning step forms the </a:t>
            </a:r>
            <a:r>
              <a:rPr lang="en-US" sz="2000" i="1" dirty="0"/>
              <a:t>divide step of the algorithm Each one of the subsequences </a:t>
            </a:r>
            <a:r>
              <a:rPr lang="en-US" sz="2000" dirty="0"/>
              <a:t>is sorted by recursively calling quicksort. Each one of these recursive calls further partitions the sequences. This is illustrated in </a:t>
            </a:r>
            <a:r>
              <a:rPr lang="en-US" sz="2000" b="1" dirty="0">
                <a:solidFill>
                  <a:srgbClr val="FF0000"/>
                </a:solidFill>
              </a:rPr>
              <a:t>Figure for a sequence of 12 numbers. </a:t>
            </a:r>
          </a:p>
          <a:p>
            <a:pPr algn="just"/>
            <a:r>
              <a:rPr lang="en-US" sz="2000" dirty="0"/>
              <a:t>The recursion terminates when each subsequence contains only a single element. The quicksort task-dependency graph based on recursive decomposition for </a:t>
            </a:r>
            <a:r>
              <a:rPr lang="en-US" sz="2000" b="1" dirty="0">
                <a:solidFill>
                  <a:srgbClr val="FF0000"/>
                </a:solidFill>
              </a:rPr>
              <a:t>sorting a sequence of 12 numbers.</a:t>
            </a:r>
            <a:endParaRPr lang="en-US" sz="2000" b="1" dirty="0">
              <a:solidFill>
                <a:srgbClr val="FF0000"/>
              </a:solidFill>
            </a:endParaRPr>
          </a:p>
        </p:txBody>
      </p:sp>
      <p:pic>
        <p:nvPicPr>
          <p:cNvPr id="1028" name="Picture 4" descr="graphics/03fig53.gif"/>
          <p:cNvPicPr>
            <a:picLocks noChangeAspect="1" noChangeArrowheads="1"/>
          </p:cNvPicPr>
          <p:nvPr/>
        </p:nvPicPr>
        <p:blipFill>
          <a:blip r:embed="Rf538c155541a4868" cstate="print"/>
          <a:srcRect/>
          <a:stretch>
            <a:fillRect/>
          </a:stretch>
        </p:blipFill>
        <p:spPr bwMode="auto">
          <a:xfrm>
            <a:off x="1066800" y="3071495"/>
            <a:ext cx="7086600" cy="3786505"/>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5</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u="sng" dirty="0">
                <a:solidFill>
                  <a:srgbClr val="FF0000"/>
                </a:solidFill>
              </a:rPr>
              <a:t>2. 	Data Decomposition</a:t>
            </a:r>
          </a:p>
          <a:p>
            <a:pPr algn="just"/>
            <a:r>
              <a:rPr lang="en-US" sz="2400" dirty="0"/>
              <a:t>Data decomposition is a powerful and commonly used method for deriving concurrency in algorithms that </a:t>
            </a:r>
            <a:r>
              <a:rPr lang="en-US" sz="2400" b="1" dirty="0"/>
              <a:t>operate on large data structures.</a:t>
            </a:r>
          </a:p>
          <a:p>
            <a:pPr algn="just"/>
            <a:r>
              <a:rPr lang="en-US" sz="2400" dirty="0"/>
              <a:t>In this method, the decomposition of computations is done in two steps.</a:t>
            </a:r>
          </a:p>
          <a:p>
            <a:pPr marL="457200" indent="-457200" algn="just">
              <a:buFont typeface="+mj-lt"/>
              <a:buAutoNum type="arabicPeriod"/>
            </a:pPr>
            <a:r>
              <a:rPr lang="en-US" sz="2400" dirty="0"/>
              <a:t>In the first step, the data is partitioned on which the </a:t>
            </a:r>
            <a:r>
              <a:rPr lang="en-US" sz="2400" b="1" dirty="0">
                <a:solidFill>
                  <a:srgbClr val="0000FF"/>
                </a:solidFill>
              </a:rPr>
              <a:t>computations has performed.</a:t>
            </a:r>
          </a:p>
          <a:p>
            <a:pPr marL="457200" indent="-457200" algn="just">
              <a:buFont typeface="+mj-lt"/>
              <a:buAutoNum type="arabicPeriod"/>
            </a:pPr>
            <a:r>
              <a:rPr lang="en-US" sz="2400" dirty="0"/>
              <a:t>In the second step, this data partitioning is used to induce a partitioning of the </a:t>
            </a:r>
            <a:r>
              <a:rPr lang="en-US" sz="2400" b="1" dirty="0">
                <a:solidFill>
                  <a:srgbClr val="0000FF"/>
                </a:solidFill>
              </a:rPr>
              <a:t>computations into tasks.</a:t>
            </a:r>
            <a:endParaRPr lang="en-US" sz="2300" b="1" dirty="0">
              <a:solidFill>
                <a:srgbClr val="0000FF"/>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6</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u="sng" dirty="0">
                <a:solidFill>
                  <a:srgbClr val="FF0000"/>
                </a:solidFill>
              </a:rPr>
              <a:t>3.	Partitioning Output Data</a:t>
            </a:r>
          </a:p>
          <a:p>
            <a:pPr algn="just"/>
            <a:r>
              <a:rPr lang="en-US" sz="2400" dirty="0"/>
              <a:t>In many computations, each element of the output can be computed independently of </a:t>
            </a:r>
            <a:r>
              <a:rPr lang="en-US" sz="2400" b="1" dirty="0">
                <a:solidFill>
                  <a:srgbClr val="0000FF"/>
                </a:solidFill>
              </a:rPr>
              <a:t>others as a function of the input. </a:t>
            </a:r>
          </a:p>
          <a:p>
            <a:pPr algn="just"/>
            <a:r>
              <a:rPr lang="en-US" sz="2400" dirty="0"/>
              <a:t>In such computations, a partitioning of the output data automatically induces a </a:t>
            </a:r>
            <a:r>
              <a:rPr lang="en-US" sz="2400" b="1" dirty="0">
                <a:solidFill>
                  <a:srgbClr val="FF0000"/>
                </a:solidFill>
              </a:rPr>
              <a:t>decomposition of the problems into tasks</a:t>
            </a:r>
            <a:r>
              <a:rPr lang="en-US" sz="2400" dirty="0"/>
              <a:t>, where each task is assigned the work of computing a portion of the output.</a:t>
            </a:r>
          </a:p>
          <a:p>
            <a:pPr algn="just"/>
            <a:endParaRPr lang="en-US" sz="2400" b="1" dirty="0">
              <a:solidFill>
                <a:srgbClr val="0000FF"/>
              </a:solidFill>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7</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FF0000"/>
                </a:solidFill>
              </a:rPr>
              <a:t>Example, Matrix multiplication</a:t>
            </a:r>
          </a:p>
          <a:p>
            <a:pPr algn="just"/>
            <a:r>
              <a:rPr lang="en-US" sz="2400" dirty="0"/>
              <a:t>Consider the problem of multiplying </a:t>
            </a:r>
            <a:r>
              <a:rPr lang="en-US" sz="2400" b="1" dirty="0">
                <a:solidFill>
                  <a:srgbClr val="FF0000"/>
                </a:solidFill>
              </a:rPr>
              <a:t>two n x n matrices </a:t>
            </a:r>
            <a:r>
              <a:rPr lang="en-US" sz="2400" dirty="0"/>
              <a:t>A and B to yield a matrix C. The four sub matrices of C, roughly of size     n/2 </a:t>
            </a:r>
            <a:r>
              <a:rPr lang="en-US" sz="2400" b="1" dirty="0">
                <a:solidFill>
                  <a:srgbClr val="FF0000"/>
                </a:solidFill>
              </a:rPr>
              <a:t>x</a:t>
            </a:r>
            <a:r>
              <a:rPr lang="en-US" sz="2400" dirty="0"/>
              <a:t> n/2 each, are then independently computed by four tasks as the sums of the appropriate products of sub matrices of A                and B.</a:t>
            </a:r>
          </a:p>
          <a:p>
            <a:pPr algn="just"/>
            <a:r>
              <a:rPr lang="en-US" sz="2400" dirty="0"/>
              <a:t>Figure (a) Partitioning of input and output matrices into 2 x 2 sub matrices. (b) A decomposition of matrix multiplication into four tasks based on the partitioning of the matrices in (a).</a:t>
            </a:r>
            <a:endParaRPr lang="en-US" sz="2300" b="1" dirty="0">
              <a:solidFill>
                <a:srgbClr val="0000FF"/>
              </a:solidFill>
            </a:endParaRPr>
          </a:p>
        </p:txBody>
      </p:sp>
      <p:pic>
        <p:nvPicPr>
          <p:cNvPr id="2052" name="Picture 4" descr="graphics/03fig55.gif"/>
          <p:cNvPicPr>
            <a:picLocks noChangeAspect="1" noChangeArrowheads="1"/>
          </p:cNvPicPr>
          <p:nvPr/>
        </p:nvPicPr>
        <p:blipFill>
          <a:blip r:embed="Rb6319a5d0faf4ba5" cstate="print"/>
          <a:srcRect/>
          <a:stretch>
            <a:fillRect/>
          </a:stretch>
        </p:blipFill>
        <p:spPr bwMode="auto">
          <a:xfrm>
            <a:off x="1610711" y="4267200"/>
            <a:ext cx="5062479" cy="2590800"/>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8</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FF0000"/>
                </a:solidFill>
              </a:rPr>
              <a:t>Two examples of decomposition of matrix multiplication into eight tasks.</a:t>
            </a:r>
            <a:endParaRPr lang="en-US" sz="2300" b="1" dirty="0">
              <a:solidFill>
                <a:srgbClr val="FF0000"/>
              </a:solidFill>
            </a:endParaRPr>
          </a:p>
        </p:txBody>
      </p:sp>
      <p:pic>
        <p:nvPicPr>
          <p:cNvPr id="3076" name="Picture 4" descr="graphics/03fig56.gif"/>
          <p:cNvPicPr>
            <a:picLocks noChangeAspect="1" noChangeArrowheads="1"/>
          </p:cNvPicPr>
          <p:nvPr/>
        </p:nvPicPr>
        <p:blipFill>
          <a:blip r:embed="R4a1625ad8ba444a8" cstate="print"/>
          <a:srcRect/>
          <a:stretch>
            <a:fillRect/>
          </a:stretch>
        </p:blipFill>
        <p:spPr bwMode="auto">
          <a:xfrm>
            <a:off x="990600" y="1752600"/>
            <a:ext cx="7218948" cy="3810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200" b="1" dirty="0">
                <a:solidFill>
                  <a:srgbClr val="0000FF"/>
                </a:solidFill>
              </a:rPr>
              <a:t>Types of parallel computing</a:t>
            </a:r>
          </a:p>
        </p:txBody>
      </p:sp>
      <p:sp>
        <p:nvSpPr>
          <p:cNvPr id="3" name="Content Placeholder 2"/>
          <p:cNvSpPr>
            <a:spLocks noGrp="1"/>
          </p:cNvSpPr>
          <p:nvPr>
            <p:ph idx="1"/>
          </p:nvPr>
        </p:nvSpPr>
        <p:spPr>
          <a:xfrm>
            <a:off x="381000" y="685800"/>
            <a:ext cx="8458200" cy="5257800"/>
          </a:xfrm>
        </p:spPr>
        <p:txBody>
          <a:bodyPr>
            <a:noAutofit/>
          </a:bodyPr>
          <a:lstStyle/>
          <a:p>
            <a:pPr algn="just">
              <a:buNone/>
            </a:pPr>
            <a:r>
              <a:rPr lang="en-US" sz="2400" b="1" dirty="0">
                <a:solidFill>
                  <a:srgbClr val="0000FF"/>
                </a:solidFill>
              </a:rPr>
              <a:t>1. 	Bit-level parallelism: </a:t>
            </a:r>
          </a:p>
          <a:p>
            <a:pPr algn="just"/>
            <a:r>
              <a:rPr lang="en-US" sz="2400" dirty="0"/>
              <a:t>The form of parallel computing in which every task is dependent on </a:t>
            </a:r>
            <a:r>
              <a:rPr lang="en-US" sz="2400" b="1" u="sng" dirty="0">
                <a:solidFill>
                  <a:srgbClr val="FF0000"/>
                </a:solidFill>
              </a:rPr>
              <a:t>processor word size. </a:t>
            </a:r>
          </a:p>
          <a:p>
            <a:pPr algn="just"/>
            <a:r>
              <a:rPr lang="en-US" sz="2400" dirty="0"/>
              <a:t>In terms of performing a task on large-sized data, it </a:t>
            </a:r>
            <a:r>
              <a:rPr lang="en-US" sz="2400" b="1" dirty="0">
                <a:solidFill>
                  <a:srgbClr val="FF0000"/>
                </a:solidFill>
              </a:rPr>
              <a:t>reduces the number of instructions </a:t>
            </a:r>
            <a:r>
              <a:rPr lang="en-US" sz="2400" dirty="0"/>
              <a:t>the processor must execute. There is a need to split the operation into series of instructions. </a:t>
            </a:r>
          </a:p>
          <a:p>
            <a:pPr algn="just"/>
            <a:r>
              <a:rPr lang="en-US" sz="2400" b="1" dirty="0"/>
              <a:t>For example</a:t>
            </a:r>
            <a:r>
              <a:rPr lang="en-US" sz="2400" dirty="0"/>
              <a:t>, </a:t>
            </a:r>
          </a:p>
          <a:p>
            <a:pPr algn="just"/>
            <a:r>
              <a:rPr lang="en-US" sz="2400" dirty="0"/>
              <a:t>There is an </a:t>
            </a:r>
            <a:r>
              <a:rPr lang="en-US" sz="2400" b="1" dirty="0">
                <a:solidFill>
                  <a:srgbClr val="FF0000"/>
                </a:solidFill>
              </a:rPr>
              <a:t>8-bit processor</a:t>
            </a:r>
            <a:r>
              <a:rPr lang="en-US" sz="2400" dirty="0"/>
              <a:t>, and you want to do an operation on </a:t>
            </a:r>
            <a:r>
              <a:rPr lang="en-US" sz="2400" b="1" dirty="0">
                <a:solidFill>
                  <a:srgbClr val="FF0000"/>
                </a:solidFill>
              </a:rPr>
              <a:t>16-bit numbers</a:t>
            </a:r>
            <a:r>
              <a:rPr lang="en-US" sz="2400" dirty="0"/>
              <a:t>. </a:t>
            </a:r>
          </a:p>
          <a:p>
            <a:pPr algn="just"/>
            <a:r>
              <a:rPr lang="en-US" sz="2400" dirty="0"/>
              <a:t>First, it must operate the 8 lower-order bits and then the 8 higher-order bits. </a:t>
            </a:r>
          </a:p>
          <a:p>
            <a:pPr algn="just"/>
            <a:r>
              <a:rPr lang="en-US" sz="2400" dirty="0"/>
              <a:t>Therefore, two instructions are needed to execute the operation. The operation can be performed with one instruction by a 16-bit processor.</a:t>
            </a:r>
          </a:p>
        </p:txBody>
      </p:sp>
      <p:sp>
        <p:nvSpPr>
          <p:cNvPr id="4" name="Slide Number Placeholder 3"/>
          <p:cNvSpPr>
            <a:spLocks noGrp="1"/>
          </p:cNvSpPr>
          <p:nvPr>
            <p:ph type="sldNum" sz="quarter" idx="12"/>
          </p:nvPr>
        </p:nvSpPr>
        <p:spPr/>
        <p:txBody>
          <a:bodyPr/>
          <a:lstStyle/>
          <a:p>
            <a:fld id="{B6F15528-21DE-4FAA-801E-634DDDAF4B2B}" type="slidenum">
              <a:rPr lang="en-US"/>
              <a:pPr/>
              <a:t>12</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9</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u="sng" dirty="0">
                <a:solidFill>
                  <a:srgbClr val="FF0000"/>
                </a:solidFill>
              </a:rPr>
              <a:t>4.	Partitioning Input Data</a:t>
            </a:r>
          </a:p>
          <a:p>
            <a:pPr algn="just"/>
            <a:r>
              <a:rPr lang="en-US" sz="2400" dirty="0"/>
              <a:t>Partitioning of output data can be performed only if each output can be naturally computed as a function of the input.</a:t>
            </a:r>
          </a:p>
          <a:p>
            <a:pPr algn="just"/>
            <a:r>
              <a:rPr lang="en-US" sz="2400" b="1" dirty="0">
                <a:solidFill>
                  <a:srgbClr val="0000FF"/>
                </a:solidFill>
              </a:rPr>
              <a:t>A task is created for each partition of the input data and this task performs as much computation as possible using these local data.</a:t>
            </a:r>
          </a:p>
          <a:p>
            <a:pPr algn="just"/>
            <a:r>
              <a:rPr lang="en-US" sz="2400" dirty="0"/>
              <a:t>Figure, some decompositions for computing item set frequencies in a transaction database.</a:t>
            </a:r>
            <a:endParaRPr lang="en-US" sz="2300" b="1" dirty="0">
              <a:solidFill>
                <a:srgbClr val="FF0000"/>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10</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11" name="Content Placeholder 2"/>
          <p:cNvSpPr>
            <a:spLocks noGrp="1"/>
          </p:cNvSpPr>
          <p:nvPr>
            <p:ph idx="1"/>
          </p:nvPr>
        </p:nvSpPr>
        <p:spPr>
          <a:xfrm>
            <a:off x="228600" y="609600"/>
            <a:ext cx="8610600" cy="5562600"/>
          </a:xfrm>
        </p:spPr>
        <p:txBody>
          <a:bodyPr vert="horz" lIns="91440" tIns="45720" rIns="91440" bIns="45720" rtlCol="0">
            <a:noAutofit/>
          </a:bodyPr>
          <a:lstStyle/>
          <a:p>
            <a:pPr algn="just"/>
            <a:r>
              <a:rPr lang="en-US" sz="2400" b="1" dirty="0">
                <a:solidFill>
                  <a:srgbClr val="FF0000"/>
                </a:solidFill>
              </a:rPr>
              <a:t>Partitioning Input Data</a:t>
            </a:r>
          </a:p>
        </p:txBody>
      </p:sp>
      <p:pic>
        <p:nvPicPr>
          <p:cNvPr id="55298" name="Picture 2" descr="graphics/03fig02.jpg"/>
          <p:cNvPicPr>
            <a:picLocks noChangeAspect="1" noChangeArrowheads="1"/>
          </p:cNvPicPr>
          <p:nvPr/>
        </p:nvPicPr>
        <p:blipFill>
          <a:blip r:embed="R9ad57258a1204fd5" cstate="print"/>
          <a:srcRect/>
          <a:stretch>
            <a:fillRect/>
          </a:stretch>
        </p:blipFill>
        <p:spPr bwMode="auto">
          <a:xfrm>
            <a:off x="609600" y="1066800"/>
            <a:ext cx="5064741" cy="5791200"/>
          </a:xfrm>
          <a:prstGeom prst="rect">
            <a:avLst/>
          </a:prstGeom>
          <a:noFill/>
        </p:spPr>
      </p:pic>
      <p:sp>
        <p:nvSpPr>
          <p:cNvPr id="7" name="Rectangle 6"/>
          <p:cNvSpPr/>
          <p:nvPr/>
        </p:nvSpPr>
        <p:spPr>
          <a:xfrm>
            <a:off x="5943600" y="2438400"/>
            <a:ext cx="3048000" cy="1200329"/>
          </a:xfrm>
          <a:prstGeom prst="rect">
            <a:avLst/>
          </a:prstGeom>
        </p:spPr>
        <p:txBody>
          <a:bodyPr wrap="square">
            <a:spAutoFit/>
          </a:bodyPr>
          <a:lstStyle/>
          <a:p>
            <a:pPr algn="ctr"/>
            <a:r>
              <a:rPr lang="en-US" b="1" dirty="0">
                <a:solidFill>
                  <a:srgbClr val="FF0000"/>
                </a:solidFill>
              </a:rPr>
              <a:t>Some decompositions for computing </a:t>
            </a:r>
            <a:r>
              <a:rPr lang="en-US" b="1" dirty="0">
                <a:solidFill>
                  <a:srgbClr val="FF0000"/>
                </a:solidFill>
              </a:rPr>
              <a:t>item set </a:t>
            </a:r>
            <a:r>
              <a:rPr lang="en-US" b="1" dirty="0">
                <a:solidFill>
                  <a:srgbClr val="FF0000"/>
                </a:solidFill>
              </a:rPr>
              <a:t>frequencies in a transaction database.</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11</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11"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Partitioning both Input and Output Data In some cases, in which it is possible to partition the output data, partitioning of input data can offer additional concurrency.</a:t>
            </a:r>
          </a:p>
          <a:p>
            <a:pPr algn="just"/>
            <a:r>
              <a:rPr lang="en-US" sz="2400" dirty="0"/>
              <a:t>Partitioning intermediate data Partitioning intermediate data can sometimes lead to higher concurrency than partitioning input or output data.</a:t>
            </a:r>
          </a:p>
          <a:p>
            <a:pPr algn="just"/>
            <a:r>
              <a:rPr lang="en-US" sz="2400" dirty="0"/>
              <a:t>Figure, </a:t>
            </a:r>
            <a:r>
              <a:rPr lang="en-US" sz="2400" b="1" dirty="0">
                <a:solidFill>
                  <a:srgbClr val="FF0000"/>
                </a:solidFill>
              </a:rPr>
              <a:t>Multiplication of matrices A and B with partitioning of the three-dimensional intermediate matrix D.</a:t>
            </a:r>
            <a:endParaRPr lang="en-US" sz="2300" b="1" dirty="0">
              <a:solidFill>
                <a:srgbClr val="FF0000"/>
              </a:solidFil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12</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pic>
        <p:nvPicPr>
          <p:cNvPr id="61442" name="Picture 2" descr="graphics/03fig03.gif"/>
          <p:cNvPicPr>
            <a:picLocks noChangeAspect="1" noChangeArrowheads="1"/>
          </p:cNvPicPr>
          <p:nvPr/>
        </p:nvPicPr>
        <p:blipFill>
          <a:blip r:embed="R2b39cce0b41c42d5" cstate="print"/>
          <a:srcRect/>
          <a:stretch>
            <a:fillRect/>
          </a:stretch>
        </p:blipFill>
        <p:spPr bwMode="auto">
          <a:xfrm>
            <a:off x="1905000" y="685800"/>
            <a:ext cx="6019800" cy="5424498"/>
          </a:xfrm>
          <a:prstGeom prst="rect">
            <a:avLst/>
          </a:prstGeom>
          <a:noFill/>
        </p:spPr>
      </p:pic>
      <p:sp>
        <p:nvSpPr>
          <p:cNvPr id="7" name="Rectangle 6"/>
          <p:cNvSpPr/>
          <p:nvPr/>
        </p:nvSpPr>
        <p:spPr>
          <a:xfrm>
            <a:off x="838200" y="4648200"/>
            <a:ext cx="5257800" cy="1200329"/>
          </a:xfrm>
          <a:prstGeom prst="rect">
            <a:avLst/>
          </a:prstGeom>
        </p:spPr>
        <p:txBody>
          <a:bodyPr wrap="square">
            <a:spAutoFit/>
          </a:bodyPr>
          <a:lstStyle/>
          <a:p>
            <a:pPr algn="just"/>
            <a:r>
              <a:rPr lang="en-US" sz="2400" b="1" dirty="0">
                <a:solidFill>
                  <a:srgbClr val="FF0000"/>
                </a:solidFill>
              </a:rPr>
              <a:t>Multiplication of matrices </a:t>
            </a:r>
            <a:r>
              <a:rPr lang="en-US" sz="2400" b="1" i="1" dirty="0">
                <a:solidFill>
                  <a:srgbClr val="FF0000"/>
                </a:solidFill>
              </a:rPr>
              <a:t>A</a:t>
            </a:r>
            <a:r>
              <a:rPr lang="en-US" sz="2400" b="1" dirty="0">
                <a:solidFill>
                  <a:srgbClr val="FF0000"/>
                </a:solidFill>
              </a:rPr>
              <a:t> and </a:t>
            </a:r>
            <a:r>
              <a:rPr lang="en-US" sz="2400" b="1" i="1" dirty="0">
                <a:solidFill>
                  <a:srgbClr val="FF0000"/>
                </a:solidFill>
              </a:rPr>
              <a:t>B</a:t>
            </a:r>
            <a:r>
              <a:rPr lang="en-US" sz="2400" b="1" dirty="0">
                <a:solidFill>
                  <a:srgbClr val="FF0000"/>
                </a:solidFill>
              </a:rPr>
              <a:t> with partitioning of the three-dimensional intermediate matrix </a:t>
            </a:r>
            <a:r>
              <a:rPr lang="en-US" sz="2400" b="1" i="1" dirty="0">
                <a:solidFill>
                  <a:srgbClr val="FF0000"/>
                </a:solidFill>
              </a:rPr>
              <a:t>D</a:t>
            </a:r>
            <a:r>
              <a:rPr lang="en-US" sz="2400" b="1" dirty="0">
                <a:solidFill>
                  <a:srgbClr val="FF0000"/>
                </a:solidFill>
              </a:rPr>
              <a:t>.</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13</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7" name="Rectangle 6"/>
          <p:cNvSpPr/>
          <p:nvPr/>
        </p:nvSpPr>
        <p:spPr>
          <a:xfrm>
            <a:off x="533400" y="685800"/>
            <a:ext cx="8077200" cy="830997"/>
          </a:xfrm>
          <a:prstGeom prst="rect">
            <a:avLst/>
          </a:prstGeom>
        </p:spPr>
        <p:txBody>
          <a:bodyPr wrap="square">
            <a:spAutoFit/>
          </a:bodyPr>
          <a:lstStyle/>
          <a:p>
            <a:pPr algn="just"/>
            <a:r>
              <a:rPr lang="en-US" sz="2400" b="1" dirty="0">
                <a:solidFill>
                  <a:srgbClr val="FF0000"/>
                </a:solidFill>
              </a:rPr>
              <a:t>Figure A decomposition of matrix multiplication based on partitioning the intermediate three-dimensional matrix.</a:t>
            </a:r>
            <a:endParaRPr lang="en-US" sz="2400" b="1" dirty="0">
              <a:solidFill>
                <a:srgbClr val="FF0000"/>
              </a:solidFill>
            </a:endParaRPr>
          </a:p>
        </p:txBody>
      </p:sp>
      <p:sp>
        <p:nvSpPr>
          <p:cNvPr id="8" name="Rectangle 7"/>
          <p:cNvSpPr/>
          <p:nvPr/>
        </p:nvSpPr>
        <p:spPr>
          <a:xfrm>
            <a:off x="6019800" y="3962400"/>
            <a:ext cx="2286000" cy="1754326"/>
          </a:xfrm>
          <a:prstGeom prst="rect">
            <a:avLst/>
          </a:prstGeom>
        </p:spPr>
        <p:txBody>
          <a:bodyPr wrap="square">
            <a:spAutoFit/>
          </a:bodyPr>
          <a:lstStyle/>
          <a:p>
            <a:pPr algn="just"/>
            <a:r>
              <a:rPr lang="en-US" b="1" dirty="0">
                <a:solidFill>
                  <a:srgbClr val="FF0000"/>
                </a:solidFill>
              </a:rPr>
              <a:t>A decomposition of matrix multiplication based on partitioning the intermediate three-dimensional matrix.</a:t>
            </a:r>
            <a:endParaRPr lang="en-US" b="1" dirty="0">
              <a:solidFill>
                <a:srgbClr val="FF0000"/>
              </a:solidFill>
            </a:endParaRPr>
          </a:p>
        </p:txBody>
      </p:sp>
      <p:pic>
        <p:nvPicPr>
          <p:cNvPr id="63490" name="Picture 2" descr="graphics/03fig04.gif"/>
          <p:cNvPicPr>
            <a:picLocks noChangeAspect="1" noChangeArrowheads="1"/>
          </p:cNvPicPr>
          <p:nvPr/>
        </p:nvPicPr>
        <p:blipFill>
          <a:blip r:embed="R421a16c27aac40c9" cstate="print"/>
          <a:srcRect/>
          <a:stretch>
            <a:fillRect/>
          </a:stretch>
        </p:blipFill>
        <p:spPr bwMode="auto">
          <a:xfrm>
            <a:off x="1066800" y="1447800"/>
            <a:ext cx="4827150" cy="5334000"/>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14</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7" name="Rectangle 6"/>
          <p:cNvSpPr/>
          <p:nvPr/>
        </p:nvSpPr>
        <p:spPr>
          <a:xfrm>
            <a:off x="533400" y="769203"/>
            <a:ext cx="8077200" cy="830997"/>
          </a:xfrm>
          <a:prstGeom prst="rect">
            <a:avLst/>
          </a:prstGeom>
        </p:spPr>
        <p:txBody>
          <a:bodyPr wrap="square">
            <a:spAutoFit/>
          </a:bodyPr>
          <a:lstStyle/>
          <a:p>
            <a:pPr algn="just"/>
            <a:r>
              <a:rPr lang="en-US" sz="2400" dirty="0"/>
              <a:t>The task-dependency graph of the decomposition shown in </a:t>
            </a:r>
            <a:r>
              <a:rPr lang="en-US" sz="2400" dirty="0"/>
              <a:t>the  </a:t>
            </a:r>
            <a:r>
              <a:rPr lang="en-US" sz="2400" dirty="0"/>
              <a:t>Figure.</a:t>
            </a:r>
            <a:endParaRPr lang="en-US" sz="2400" b="1" dirty="0">
              <a:solidFill>
                <a:srgbClr val="FF0000"/>
              </a:solidFill>
            </a:endParaRPr>
          </a:p>
        </p:txBody>
      </p:sp>
      <p:pic>
        <p:nvPicPr>
          <p:cNvPr id="65538" name="Picture 2" descr="graphics/03fig05.gif"/>
          <p:cNvPicPr>
            <a:picLocks noChangeAspect="1" noChangeArrowheads="1"/>
          </p:cNvPicPr>
          <p:nvPr/>
        </p:nvPicPr>
        <p:blipFill>
          <a:blip r:embed="R8f8a463f74074f33" cstate="print"/>
          <a:srcRect/>
          <a:stretch>
            <a:fillRect/>
          </a:stretch>
        </p:blipFill>
        <p:spPr bwMode="auto">
          <a:xfrm>
            <a:off x="762000" y="1676400"/>
            <a:ext cx="7315200" cy="1419115"/>
          </a:xfrm>
          <a:prstGeom prst="rect">
            <a:avLst/>
          </a:prstGeom>
          <a:noFill/>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15</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8" name="Content Placeholder 2"/>
          <p:cNvSpPr>
            <a:spLocks noGrp="1"/>
          </p:cNvSpPr>
          <p:nvPr>
            <p:ph idx="1"/>
          </p:nvPr>
        </p:nvSpPr>
        <p:spPr>
          <a:xfrm>
            <a:off x="228600" y="609600"/>
            <a:ext cx="8610600" cy="5562600"/>
          </a:xfrm>
        </p:spPr>
        <p:txBody>
          <a:bodyPr vert="horz" lIns="91440" tIns="45720" rIns="91440" bIns="45720" rtlCol="0">
            <a:noAutofit/>
          </a:bodyPr>
          <a:lstStyle/>
          <a:p>
            <a:pPr algn="just">
              <a:buNone/>
            </a:pPr>
            <a:r>
              <a:rPr lang="en-US" sz="2400" b="1" u="sng" dirty="0">
                <a:solidFill>
                  <a:srgbClr val="FF0000"/>
                </a:solidFill>
              </a:rPr>
              <a:t>5.	Exploratory Decomposition</a:t>
            </a:r>
          </a:p>
          <a:p>
            <a:pPr algn="just"/>
            <a:r>
              <a:rPr lang="en-US" sz="2400" dirty="0"/>
              <a:t>Exploratory decomposition is used to decompose problems whose underlying computations correspond to a search of a space for solutions.</a:t>
            </a:r>
          </a:p>
          <a:p>
            <a:pPr algn="just"/>
            <a:r>
              <a:rPr lang="en-US" sz="2400" b="1" dirty="0">
                <a:solidFill>
                  <a:srgbClr val="0000FF"/>
                </a:solidFill>
              </a:rPr>
              <a:t>In exploratory decomposition, the search space is partitioned into smaller parts, and search each one of these parts concurrently, until the desired solutions are found.</a:t>
            </a:r>
          </a:p>
          <a:p>
            <a:pPr algn="just"/>
            <a:r>
              <a:rPr lang="en-US" sz="2400" dirty="0"/>
              <a:t>Figure, </a:t>
            </a:r>
            <a:r>
              <a:rPr lang="en-US" sz="2400" b="1" dirty="0">
                <a:solidFill>
                  <a:srgbClr val="0000FF"/>
                </a:solidFill>
              </a:rPr>
              <a:t>15-puzzle problem </a:t>
            </a:r>
            <a:r>
              <a:rPr lang="en-US" sz="2400" dirty="0"/>
              <a:t>instance showing the initial configuration (a), the final configuration (d), and a sequence of moves leading from the initial to the final configuration.</a:t>
            </a:r>
            <a:endParaRPr lang="en-US" sz="2300" b="1" dirty="0">
              <a:solidFill>
                <a:srgbClr val="FF0000"/>
              </a:solidFill>
            </a:endParaRPr>
          </a:p>
        </p:txBody>
      </p:sp>
      <p:pic>
        <p:nvPicPr>
          <p:cNvPr id="67586" name="Picture 2" descr="graphics/03fig06.gif"/>
          <p:cNvPicPr>
            <a:picLocks noChangeAspect="1" noChangeArrowheads="1"/>
          </p:cNvPicPr>
          <p:nvPr/>
        </p:nvPicPr>
        <p:blipFill>
          <a:blip r:embed="Rd87b0e976b8847b6" cstate="print"/>
          <a:srcRect/>
          <a:stretch>
            <a:fillRect/>
          </a:stretch>
        </p:blipFill>
        <p:spPr bwMode="auto">
          <a:xfrm>
            <a:off x="762000" y="4724400"/>
            <a:ext cx="7941302" cy="1981200"/>
          </a:xfrm>
          <a:prstGeom prst="rect">
            <a:avLst/>
          </a:prstGeom>
          <a:noFill/>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16</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8"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u="sng" dirty="0">
                <a:solidFill>
                  <a:srgbClr val="FF0000"/>
                </a:solidFill>
              </a:rPr>
              <a:t>6.	Speculative Decomposition</a:t>
            </a:r>
          </a:p>
          <a:p>
            <a:pPr algn="just"/>
            <a:r>
              <a:rPr lang="en-US" sz="2400" dirty="0"/>
              <a:t>Speculative decomposition is used when a </a:t>
            </a:r>
            <a:r>
              <a:rPr lang="en-US" sz="2400" b="1" dirty="0">
                <a:solidFill>
                  <a:srgbClr val="0000FF"/>
                </a:solidFill>
              </a:rPr>
              <a:t>program may take one of many possible computationally significant branches depending on the output of other computations that precede it. </a:t>
            </a:r>
          </a:p>
          <a:p>
            <a:pPr algn="just"/>
            <a:r>
              <a:rPr lang="en-US" sz="2400" dirty="0"/>
              <a:t>In this situation, while one task is performing the computation whose output is </a:t>
            </a:r>
            <a:r>
              <a:rPr lang="en-US" sz="2400" b="1" dirty="0">
                <a:solidFill>
                  <a:srgbClr val="0000FF"/>
                </a:solidFill>
              </a:rPr>
              <a:t>used in deciding the next computation</a:t>
            </a:r>
            <a:r>
              <a:rPr lang="en-US" sz="2400" dirty="0"/>
              <a:t>, other tasks can concurrently start the computations of the next stage.</a:t>
            </a:r>
          </a:p>
          <a:p>
            <a:pPr algn="just"/>
            <a:r>
              <a:rPr lang="en-US" sz="2400" dirty="0"/>
              <a:t>The speedup due to speculative decomposition can add up if </a:t>
            </a:r>
            <a:r>
              <a:rPr lang="en-US" sz="2400" b="1" dirty="0">
                <a:solidFill>
                  <a:srgbClr val="FF0000"/>
                </a:solidFill>
              </a:rPr>
              <a:t>there are multiple speculative stages. </a:t>
            </a:r>
          </a:p>
          <a:p>
            <a:pPr algn="just"/>
            <a:r>
              <a:rPr lang="en-US" sz="2400" dirty="0"/>
              <a:t>An example of an application in which speculative decomposition is useful is discrete event simulation.</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17</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8"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Example </a:t>
            </a:r>
            <a:r>
              <a:rPr lang="en-US" sz="2400" b="1" dirty="0">
                <a:solidFill>
                  <a:srgbClr val="FF0000"/>
                </a:solidFill>
              </a:rPr>
              <a:t>Parallel discrete event simulation</a:t>
            </a:r>
          </a:p>
          <a:p>
            <a:pPr algn="just"/>
            <a:r>
              <a:rPr lang="en-US" sz="2400" dirty="0"/>
              <a:t>Consider the simulation of a system that is represented as a </a:t>
            </a:r>
            <a:r>
              <a:rPr lang="en-US" sz="2400" b="1" dirty="0"/>
              <a:t>network or a directed graph.</a:t>
            </a:r>
          </a:p>
          <a:p>
            <a:pPr algn="just"/>
            <a:r>
              <a:rPr lang="en-US" sz="2400" dirty="0"/>
              <a:t>The nodes of this network represent components. Each component has an input buffer of jobs. The initial state of each component or node is idle. </a:t>
            </a:r>
            <a:endParaRPr lang="en-US" sz="2400" dirty="0"/>
          </a:p>
          <a:p>
            <a:pPr algn="just"/>
            <a:r>
              <a:rPr lang="en-US" sz="2400" dirty="0"/>
              <a:t>An </a:t>
            </a:r>
            <a:r>
              <a:rPr lang="en-US" sz="2400" dirty="0"/>
              <a:t>idle component picks up a job from its input queue, if there is one, processes that job in some finite amount of time, and puts it in the input buffer of the components which are connected to it by outgoing edges. </a:t>
            </a:r>
          </a:p>
          <a:p>
            <a:pPr algn="just"/>
            <a:r>
              <a:rPr lang="en-US" sz="2400" dirty="0"/>
              <a:t>A component has to wait if the input buffer of one of its outgoing neighbors if full, until that neighbor picks up a job to create space in the buffer. There is a finite number of input job types.</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18</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8"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Example </a:t>
            </a:r>
            <a:r>
              <a:rPr lang="en-US" sz="2400" b="1" dirty="0">
                <a:solidFill>
                  <a:srgbClr val="FF0000"/>
                </a:solidFill>
              </a:rPr>
              <a:t>Parallel discrete event simulation</a:t>
            </a:r>
          </a:p>
        </p:txBody>
      </p:sp>
      <p:sp>
        <p:nvSpPr>
          <p:cNvPr id="6" name="Rectangle 5"/>
          <p:cNvSpPr/>
          <p:nvPr/>
        </p:nvSpPr>
        <p:spPr>
          <a:xfrm>
            <a:off x="1371600" y="4648200"/>
            <a:ext cx="5715000" cy="369332"/>
          </a:xfrm>
          <a:prstGeom prst="rect">
            <a:avLst/>
          </a:prstGeom>
        </p:spPr>
        <p:txBody>
          <a:bodyPr wrap="square">
            <a:spAutoFit/>
          </a:bodyPr>
          <a:lstStyle/>
          <a:p>
            <a:r>
              <a:rPr lang="en-US" b="1" dirty="0">
                <a:solidFill>
                  <a:srgbClr val="FF0000"/>
                </a:solidFill>
              </a:rPr>
              <a:t>A simple network for discrete event simulation.</a:t>
            </a:r>
            <a:endParaRPr lang="en-US" b="1" dirty="0">
              <a:solidFill>
                <a:srgbClr val="FF0000"/>
              </a:solidFill>
            </a:endParaRPr>
          </a:p>
        </p:txBody>
      </p:sp>
      <p:pic>
        <p:nvPicPr>
          <p:cNvPr id="71682" name="Picture 2" descr="graphics/03fig09.gif"/>
          <p:cNvPicPr>
            <a:picLocks noChangeAspect="1" noChangeArrowheads="1"/>
          </p:cNvPicPr>
          <p:nvPr/>
        </p:nvPicPr>
        <p:blipFill>
          <a:blip r:embed="Ra8160ae2b7de4aaf" cstate="print"/>
          <a:srcRect/>
          <a:stretch>
            <a:fillRect/>
          </a:stretch>
        </p:blipFill>
        <p:spPr bwMode="auto">
          <a:xfrm>
            <a:off x="762000" y="1295400"/>
            <a:ext cx="7721600" cy="28956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200" b="1" dirty="0">
                <a:solidFill>
                  <a:srgbClr val="0000FF"/>
                </a:solidFill>
              </a:rPr>
              <a:t>Types of parallel computing</a:t>
            </a:r>
          </a:p>
        </p:txBody>
      </p:sp>
      <p:sp>
        <p:nvSpPr>
          <p:cNvPr id="3" name="Content Placeholder 2"/>
          <p:cNvSpPr>
            <a:spLocks noGrp="1"/>
          </p:cNvSpPr>
          <p:nvPr>
            <p:ph idx="1"/>
          </p:nvPr>
        </p:nvSpPr>
        <p:spPr>
          <a:xfrm>
            <a:off x="381000" y="609600"/>
            <a:ext cx="8458200" cy="5562600"/>
          </a:xfrm>
        </p:spPr>
        <p:txBody>
          <a:bodyPr>
            <a:noAutofit/>
          </a:bodyPr>
          <a:lstStyle/>
          <a:p>
            <a:pPr algn="just">
              <a:buNone/>
            </a:pPr>
            <a:r>
              <a:rPr lang="en-US" sz="2400" b="1" dirty="0">
                <a:solidFill>
                  <a:srgbClr val="0000FF"/>
                </a:solidFill>
              </a:rPr>
              <a:t>2. Instruction-level parallelism:</a:t>
            </a:r>
            <a:r>
              <a:rPr lang="en-US" sz="2400" dirty="0">
                <a:solidFill>
                  <a:srgbClr val="0000FF"/>
                </a:solidFill>
              </a:rPr>
              <a:t> </a:t>
            </a:r>
          </a:p>
          <a:p>
            <a:pPr algn="just"/>
            <a:r>
              <a:rPr lang="en-US" sz="2400" dirty="0"/>
              <a:t>In a single </a:t>
            </a:r>
            <a:r>
              <a:rPr lang="en-US" sz="2400" b="1" dirty="0"/>
              <a:t>CPU clock cycle</a:t>
            </a:r>
            <a:r>
              <a:rPr lang="en-US" sz="2400" dirty="0"/>
              <a:t>, the processor decides in instruction-level parallelism </a:t>
            </a:r>
            <a:r>
              <a:rPr lang="en-US" sz="2400" b="1" dirty="0">
                <a:solidFill>
                  <a:srgbClr val="FF0000"/>
                </a:solidFill>
              </a:rPr>
              <a:t>how many instructions are implemented at the same time. </a:t>
            </a:r>
            <a:r>
              <a:rPr lang="en-US" sz="2400" dirty="0"/>
              <a:t>For each clock cycle phase, a processor in instruction-level parallelism can have the ability to address that is less than one instruction. The software approach in instruction-level parallelism functions on static parallelism, where the computer decides which instructions to execute simultaneously.</a:t>
            </a:r>
          </a:p>
          <a:p>
            <a:pPr marL="457200" indent="-457200" algn="just">
              <a:buAutoNum type="arabicPeriod" startAt="3"/>
            </a:pPr>
            <a:r>
              <a:rPr lang="en-US" sz="2400" b="1" dirty="0">
                <a:solidFill>
                  <a:srgbClr val="0000FF"/>
                </a:solidFill>
              </a:rPr>
              <a:t>Task Parallelism: </a:t>
            </a:r>
          </a:p>
          <a:p>
            <a:pPr marL="457200" indent="-457200" algn="just"/>
            <a:r>
              <a:rPr lang="en-US" sz="2400" dirty="0"/>
              <a:t>Task parallelism is the </a:t>
            </a:r>
            <a:r>
              <a:rPr lang="en-US" sz="2400" b="1" dirty="0">
                <a:solidFill>
                  <a:srgbClr val="FF0000"/>
                </a:solidFill>
              </a:rPr>
              <a:t>form of parallelism in which the tasks are decomposed into subtasks.</a:t>
            </a:r>
            <a:r>
              <a:rPr lang="en-US" sz="2400" dirty="0"/>
              <a:t> </a:t>
            </a:r>
          </a:p>
          <a:p>
            <a:pPr marL="457200" indent="-457200" algn="just"/>
            <a:r>
              <a:rPr lang="en-US" sz="2400" dirty="0"/>
              <a:t>Then, each subtask is allocated for execution. And, the execution of subtasks is performed concurrently by processors.</a:t>
            </a:r>
          </a:p>
        </p:txBody>
      </p:sp>
      <p:sp>
        <p:nvSpPr>
          <p:cNvPr id="4" name="Slide Number Placeholder 3"/>
          <p:cNvSpPr>
            <a:spLocks noGrp="1"/>
          </p:cNvSpPr>
          <p:nvPr>
            <p:ph type="sldNum" sz="quarter" idx="12"/>
          </p:nvPr>
        </p:nvSpPr>
        <p:spPr/>
        <p:txBody>
          <a:bodyPr/>
          <a:lstStyle/>
          <a:p>
            <a:fld id="{B6F15528-21DE-4FAA-801E-634DDDAF4B2B}" type="slidenum">
              <a:rPr lang="en-US"/>
              <a:pPr/>
              <a:t>13</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Decomposition Techniques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19</a:t>
            </a:fld>
            <a:endParaRPr lang="en-US" dirty="0"/>
          </a:p>
        </p:txBody>
      </p:sp>
      <p:sp>
        <p:nvSpPr>
          <p:cNvPr id="5" name="Footer Placeholder 4"/>
          <p:cNvSpPr>
            <a:spLocks noGrp="1"/>
          </p:cNvSpPr>
          <p:nvPr>
            <p:ph type="ftr" sz="quarter" idx="11"/>
          </p:nvPr>
        </p:nvSpPr>
        <p:spPr/>
        <p:txBody>
          <a:bodyPr/>
          <a:lstStyle/>
          <a:p>
            <a:r>
              <a:rPr lang="en-US" dirty="0"/>
              <a:t>Unit-2 Parallel algorithm design  /                     Dr Komarasamy G </a:t>
            </a:r>
            <a:endParaRPr lang="en-US" dirty="0"/>
          </a:p>
        </p:txBody>
      </p:sp>
      <p:sp>
        <p:nvSpPr>
          <p:cNvPr id="8"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u="sng" dirty="0">
                <a:solidFill>
                  <a:srgbClr val="FF0000"/>
                </a:solidFill>
              </a:rPr>
              <a:t>7.	Hybrid Decompositions</a:t>
            </a:r>
          </a:p>
          <a:p>
            <a:pPr algn="just"/>
            <a:r>
              <a:rPr lang="en-US" sz="2400" dirty="0"/>
              <a:t>A computation is structured into </a:t>
            </a:r>
            <a:r>
              <a:rPr lang="en-US" sz="2400" b="1" dirty="0">
                <a:solidFill>
                  <a:srgbClr val="0000FF"/>
                </a:solidFill>
              </a:rPr>
              <a:t>multiple stages </a:t>
            </a:r>
            <a:r>
              <a:rPr lang="en-US" sz="2400" dirty="0"/>
              <a:t>and it is sometimes necessary to apply different types of decomposition in different stages.</a:t>
            </a:r>
          </a:p>
          <a:p>
            <a:pPr algn="just"/>
            <a:r>
              <a:rPr lang="en-US" sz="2400" dirty="0"/>
              <a:t>Figure, Hybrid decomposition for finding the minimum of an array of size 16 using four tasks.</a:t>
            </a:r>
          </a:p>
        </p:txBody>
      </p:sp>
      <p:pic>
        <p:nvPicPr>
          <p:cNvPr id="69634" name="Picture 2" descr="graphics/03fig10.gif"/>
          <p:cNvPicPr>
            <a:picLocks noChangeAspect="1" noChangeArrowheads="1"/>
          </p:cNvPicPr>
          <p:nvPr/>
        </p:nvPicPr>
        <p:blipFill>
          <a:blip r:embed="Re7c4d52ac58440b9" cstate="print"/>
          <a:srcRect/>
          <a:stretch>
            <a:fillRect/>
          </a:stretch>
        </p:blipFill>
        <p:spPr bwMode="auto">
          <a:xfrm>
            <a:off x="914400" y="3162142"/>
            <a:ext cx="7626458" cy="1867058"/>
          </a:xfrm>
          <a:prstGeom prst="rect">
            <a:avLst/>
          </a:prstGeom>
          <a:noFill/>
        </p:spPr>
      </p:pic>
      <p:sp>
        <p:nvSpPr>
          <p:cNvPr id="7" name="Rectangle 6"/>
          <p:cNvSpPr/>
          <p:nvPr/>
        </p:nvSpPr>
        <p:spPr>
          <a:xfrm>
            <a:off x="457200" y="5193268"/>
            <a:ext cx="8458200" cy="369332"/>
          </a:xfrm>
          <a:prstGeom prst="rect">
            <a:avLst/>
          </a:prstGeom>
        </p:spPr>
        <p:txBody>
          <a:bodyPr wrap="square">
            <a:spAutoFit/>
          </a:bodyPr>
          <a:lstStyle/>
          <a:p>
            <a:r>
              <a:rPr lang="en-US" b="1" dirty="0">
                <a:solidFill>
                  <a:srgbClr val="0070C0"/>
                </a:solidFill>
              </a:rPr>
              <a:t>Hybrid decomposition for finding the minimum of an array of size 16 using four tasks.</a:t>
            </a:r>
            <a:endParaRPr lang="en-US" b="1" dirty="0">
              <a:solidFill>
                <a:srgbClr val="0070C0"/>
              </a:solidFill>
            </a:endParaRPr>
          </a:p>
        </p:txBody>
      </p:sp>
      <p:sp>
        <p:nvSpPr>
          <p:cNvPr id="9" name="Rectangle 8"/>
          <p:cNvSpPr/>
          <p:nvPr/>
        </p:nvSpPr>
        <p:spPr>
          <a:xfrm>
            <a:off x="685800" y="5715000"/>
            <a:ext cx="73152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FF0000"/>
                </a:solidFill>
              </a:rPr>
              <a:t>More details: </a:t>
            </a:r>
            <a:r>
              <a:rPr lang="en-US" b="1" dirty="0">
                <a:solidFill>
                  <a:srgbClr val="FF0000"/>
                </a:solidFill>
                <a:hlinkClick r:id="rcIdcd068a9caf4940ed"/>
              </a:rPr>
              <a:t>http://users.atw.hu/parallelcomp/ch03lev1sec2.html</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sp>
        <p:nvSpPr>
          <p:cNvPr id="3" name="Subtitle 2"/>
          <p:cNvSpPr>
            <a:spLocks noGrp="1"/>
          </p:cNvSpPr>
          <p:nvPr>
            <p:ph type="subTitle" idx="1"/>
          </p:nvPr>
        </p:nvSpPr>
        <p:spPr/>
        <p:txBody>
          <a:bodyPr>
            <a:normAutofit fontScale="70000" lnSpcReduction="20000"/>
          </a:body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Associate Professor (Grade-2)</a:t>
            </a: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pic>
        <p:nvPicPr>
          <p:cNvPr id="5" name="Picture 4"/>
          <p:cNvPicPr/>
          <p:nvPr/>
        </p:nvPicPr>
        <p:blipFill>
          <a:blip r:embed="R236288a4aadd4454"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2895600" y="533400"/>
            <a:ext cx="3276600" cy="144780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800" b="1" dirty="0">
                <a:solidFill>
                  <a:srgbClr val="0000FF"/>
                </a:solidFill>
              </a:rPr>
              <a:t>Unit-2</a:t>
            </a:r>
            <a:endParaRPr lang="en-US" sz="2800" b="1" dirty="0">
              <a:solidFill>
                <a:srgbClr val="0000FF"/>
              </a:solidFill>
            </a:endParaRPr>
          </a:p>
        </p:txBody>
      </p:sp>
      <p:sp>
        <p:nvSpPr>
          <p:cNvPr id="3" name="Content Placeholder 2"/>
          <p:cNvSpPr>
            <a:spLocks noGrp="1"/>
          </p:cNvSpPr>
          <p:nvPr>
            <p:ph idx="1"/>
          </p:nvPr>
        </p:nvSpPr>
        <p:spPr>
          <a:xfrm>
            <a:off x="457200" y="1371600"/>
            <a:ext cx="8153400" cy="3657600"/>
          </a:xfrm>
        </p:spPr>
        <p:txBody>
          <a:bodyPr>
            <a:noAutofit/>
          </a:bodyPr>
          <a:lstStyle/>
          <a:p>
            <a:pPr marL="0" indent="0" algn="just">
              <a:buNone/>
            </a:pPr>
            <a:r>
              <a:rPr lang="en-US" b="1" dirty="0">
                <a:solidFill>
                  <a:srgbClr val="FF0000"/>
                </a:solidFill>
              </a:rPr>
              <a:t>Parallel Algorithm and Design - Preliminaries – Decomposition Techniques – </a:t>
            </a:r>
            <a:r>
              <a:rPr lang="en-US" b="1" dirty="0">
                <a:solidFill>
                  <a:srgbClr val="0000FF"/>
                </a:solidFill>
              </a:rPr>
              <a:t>Mapping Techniques for Load balancing. </a:t>
            </a:r>
          </a:p>
          <a:p>
            <a:pPr marL="0" indent="0" algn="just">
              <a:buNone/>
            </a:pPr>
            <a:r>
              <a:rPr lang="en-US" b="1" dirty="0">
                <a:solidFill>
                  <a:srgbClr val="FF0000"/>
                </a:solidFill>
              </a:rPr>
              <a:t>Synchronous Parallel Processing – Introduction, Example - SIMD Architecture and Programming Principles.</a:t>
            </a:r>
          </a:p>
        </p:txBody>
      </p:sp>
      <p:sp>
        <p:nvSpPr>
          <p:cNvPr id="4" name="Slide Number Placeholder 3"/>
          <p:cNvSpPr>
            <a:spLocks noGrp="1"/>
          </p:cNvSpPr>
          <p:nvPr>
            <p:ph type="sldNum" sz="quarter" idx="12"/>
          </p:nvPr>
        </p:nvSpPr>
        <p:spPr/>
        <p:txBody>
          <a:bodyPr/>
          <a:lstStyle/>
          <a:p>
            <a:fld id="{B6F15528-21DE-4FAA-801E-634DDDAF4B2B}" type="slidenum">
              <a:rPr lang="en-US"/>
              <a:pPr/>
              <a:t>2</a:t>
            </a:fld>
            <a:endParaRPr lang="en-US" dirty="0"/>
          </a:p>
        </p:txBody>
      </p:sp>
      <p:sp>
        <p:nvSpPr>
          <p:cNvPr id="5" name="Footer Placeholder 4"/>
          <p:cNvSpPr>
            <a:spLocks noGrp="1"/>
          </p:cNvSpPr>
          <p:nvPr>
            <p:ph type="ftr" sz="quarter" idx="11"/>
          </p:nvPr>
        </p:nvSpPr>
        <p:spPr/>
        <p:txBody>
          <a:bodyPr/>
          <a:lstStyle/>
          <a:p>
            <a:r>
              <a:rPr lang="en-US" dirty="0"/>
              <a:t>Unit-2 Parallel algorithm design  /                     Dr </a:t>
            </a:r>
            <a:r>
              <a:rPr lang="en-US" dirty="0" err="1"/>
              <a:t>Komarasamy</a:t>
            </a:r>
            <a:r>
              <a:rPr lang="en-US"/>
              <a:t> G </a:t>
            </a:r>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Once a computation has been </a:t>
            </a:r>
            <a:r>
              <a:rPr lang="en-US" sz="2400" b="1" dirty="0">
                <a:solidFill>
                  <a:srgbClr val="FF0000"/>
                </a:solidFill>
              </a:rPr>
              <a:t>decomposed into tasks</a:t>
            </a:r>
            <a:r>
              <a:rPr lang="en-US" sz="2400" dirty="0"/>
              <a:t>, these tasks are mapped onto processes with the objective that all tasks complete in the shortest amount of elapsed time. </a:t>
            </a:r>
          </a:p>
          <a:p>
            <a:pPr algn="just"/>
            <a:r>
              <a:rPr lang="en-US" sz="2400" dirty="0"/>
              <a:t>In order to achieve a small execution time, the </a:t>
            </a:r>
            <a:r>
              <a:rPr lang="en-US" sz="2400" b="1" i="1" dirty="0"/>
              <a:t>overheads</a:t>
            </a:r>
            <a:r>
              <a:rPr lang="en-US" sz="2400" dirty="0"/>
              <a:t> of executing the tasks in parallel must be minimized. </a:t>
            </a:r>
          </a:p>
          <a:p>
            <a:pPr algn="just"/>
            <a:r>
              <a:rPr lang="en-US" sz="2400" dirty="0"/>
              <a:t>For a given decomposition, there are two key sources of overhead. </a:t>
            </a:r>
            <a:r>
              <a:rPr lang="en-US" sz="2400" b="1" dirty="0">
                <a:solidFill>
                  <a:srgbClr val="FF0000"/>
                </a:solidFill>
              </a:rPr>
              <a:t>The time spent in inter-process interaction </a:t>
            </a:r>
            <a:r>
              <a:rPr lang="en-US" sz="2400" dirty="0"/>
              <a:t>is one source of overhead. </a:t>
            </a:r>
          </a:p>
          <a:p>
            <a:pPr algn="just"/>
            <a:r>
              <a:rPr lang="en-US" sz="2400" dirty="0"/>
              <a:t>Another important source of overhead is the </a:t>
            </a:r>
            <a:r>
              <a:rPr lang="en-US" sz="2400" b="1" dirty="0">
                <a:solidFill>
                  <a:srgbClr val="FF0000"/>
                </a:solidFill>
              </a:rPr>
              <a:t>time that some processes may spend being idle.</a:t>
            </a:r>
            <a:r>
              <a:rPr lang="en-US" sz="2400" dirty="0"/>
              <a:t> Some processes can be idle even before the overall computation is finished for a variety of reasons. </a:t>
            </a:r>
          </a:p>
          <a:p>
            <a:pPr algn="just"/>
            <a:r>
              <a:rPr lang="en-US" sz="2400" dirty="0"/>
              <a:t>Uneven load distribution may cause some processes to finish earlier than others. </a:t>
            </a:r>
          </a:p>
        </p:txBody>
      </p:sp>
      <p:sp>
        <p:nvSpPr>
          <p:cNvPr id="4" name="Slide Number Placeholder 3"/>
          <p:cNvSpPr>
            <a:spLocks noGrp="1"/>
          </p:cNvSpPr>
          <p:nvPr>
            <p:ph type="sldNum" sz="quarter" idx="12"/>
          </p:nvPr>
        </p:nvSpPr>
        <p:spPr/>
        <p:txBody>
          <a:bodyPr/>
          <a:lstStyle/>
          <a:p>
            <a:fld id="{B6F15528-21DE-4FAA-801E-634DDDAF4B2B}" type="slidenum">
              <a:rPr lang="en-US"/>
              <a:pPr/>
              <a:t>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At times, all the unfinished tasks mapped onto a process may be waiting for tasks mapped onto other processes to finish in order to satisfy the constraints imposed by the task-dependency graph. Both interaction and idling are often a function of mapping. </a:t>
            </a:r>
          </a:p>
          <a:p>
            <a:pPr algn="just"/>
            <a:endParaRPr lang="en-US" sz="2400" dirty="0"/>
          </a:p>
          <a:p>
            <a:pPr algn="just"/>
            <a:r>
              <a:rPr lang="en-US" sz="2400" b="1" dirty="0">
                <a:solidFill>
                  <a:srgbClr val="FF0000"/>
                </a:solidFill>
              </a:rPr>
              <a:t>Therefore, a good mapping of tasks onto processes must strive to achieve the two objectives.</a:t>
            </a:r>
          </a:p>
          <a:p>
            <a:pPr algn="just"/>
            <a:r>
              <a:rPr lang="en-US" sz="2400" b="1" dirty="0"/>
              <a:t>(1) reducing the amount of time processes spend in interacting with each other.</a:t>
            </a:r>
          </a:p>
          <a:p>
            <a:pPr algn="just"/>
            <a:r>
              <a:rPr lang="en-US" sz="2400" b="1" dirty="0"/>
              <a:t>(2) reducing the total amount of time some processes are idle while the others are engaged in performing some tasks.</a:t>
            </a:r>
          </a:p>
          <a:p>
            <a:pPr algn="just"/>
            <a:r>
              <a:rPr lang="en-US" sz="2400" dirty="0"/>
              <a:t>These two objectives often conflict with each other. </a:t>
            </a:r>
          </a:p>
        </p:txBody>
      </p:sp>
      <p:sp>
        <p:nvSpPr>
          <p:cNvPr id="4" name="Slide Number Placeholder 3"/>
          <p:cNvSpPr>
            <a:spLocks noGrp="1"/>
          </p:cNvSpPr>
          <p:nvPr>
            <p:ph type="sldNum" sz="quarter" idx="12"/>
          </p:nvPr>
        </p:nvSpPr>
        <p:spPr/>
        <p:txBody>
          <a:bodyPr/>
          <a:lstStyle/>
          <a:p>
            <a:fld id="{B6F15528-21DE-4FAA-801E-634DDDAF4B2B}" type="slidenum">
              <a:rPr lang="en-US"/>
              <a:pPr/>
              <a:t>4</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For example, the objective of minimizing the interactions can be easily achieved by </a:t>
            </a:r>
            <a:r>
              <a:rPr lang="en-US" sz="2400" b="1" dirty="0">
                <a:solidFill>
                  <a:srgbClr val="FF0000"/>
                </a:solidFill>
              </a:rPr>
              <a:t>assigning sets of tasks </a:t>
            </a:r>
            <a:r>
              <a:rPr lang="en-US" sz="2400" dirty="0"/>
              <a:t>that need to interact with each other onto the same process. </a:t>
            </a:r>
          </a:p>
          <a:p>
            <a:pPr algn="just"/>
            <a:r>
              <a:rPr lang="en-US" sz="2400" dirty="0"/>
              <a:t>In most cases, such a </a:t>
            </a:r>
            <a:r>
              <a:rPr lang="en-US" sz="2400" b="1" dirty="0"/>
              <a:t>mapping will result in a highly unbalanced workload among the processes. </a:t>
            </a:r>
          </a:p>
          <a:p>
            <a:pPr algn="just"/>
            <a:r>
              <a:rPr lang="en-US" sz="2400" dirty="0"/>
              <a:t>In fact, following this strategy to the limit will often map all tasks onto a single process. </a:t>
            </a:r>
          </a:p>
          <a:p>
            <a:pPr algn="just"/>
            <a:r>
              <a:rPr lang="en-US" sz="2400" dirty="0"/>
              <a:t>As a result, the processes with a lighter load will be idle when those with a heavier load are trying to finish their tasks. </a:t>
            </a:r>
          </a:p>
          <a:p>
            <a:pPr algn="just"/>
            <a:r>
              <a:rPr lang="en-US" sz="2400" dirty="0"/>
              <a:t>Similarly, to balance the load among processes, it may be necessary to assign tasks that interact heavily to different processes. </a:t>
            </a:r>
          </a:p>
          <a:p>
            <a:pPr algn="just"/>
            <a:r>
              <a:rPr lang="en-US" sz="2400" dirty="0"/>
              <a:t>Due to the conflicts between these objectives, finding a good mapping is a nontrivial problem.</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Figure, </a:t>
            </a:r>
            <a:r>
              <a:rPr lang="en-US" sz="2400" b="1" dirty="0">
                <a:solidFill>
                  <a:srgbClr val="FF0000"/>
                </a:solidFill>
              </a:rPr>
              <a:t>shows two mappings of 12-task decomposition in which the last four tasks </a:t>
            </a:r>
            <a:r>
              <a:rPr lang="en-US" sz="2400" dirty="0"/>
              <a:t>can be started only after the first eight are finished due to dependencies among tasks. As the figure shows, two mappings, each with an overall balanced workload, can result in different completion times.</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6</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2050" name="Picture 2" descr="graphics/03fig12.gif"/>
          <p:cNvPicPr>
            <a:picLocks noChangeAspect="1" noChangeArrowheads="1"/>
          </p:cNvPicPr>
          <p:nvPr/>
        </p:nvPicPr>
        <p:blipFill>
          <a:blip r:embed="R3992c51937524acb" cstate="print"/>
          <a:srcRect/>
          <a:stretch>
            <a:fillRect/>
          </a:stretch>
        </p:blipFill>
        <p:spPr bwMode="auto">
          <a:xfrm>
            <a:off x="1143000" y="2667000"/>
            <a:ext cx="6466111" cy="2743200"/>
          </a:xfrm>
          <a:prstGeom prst="rect">
            <a:avLst/>
          </a:prstGeom>
          <a:noFill/>
        </p:spPr>
      </p:pic>
      <p:sp>
        <p:nvSpPr>
          <p:cNvPr id="7" name="Rectangle 6"/>
          <p:cNvSpPr/>
          <p:nvPr/>
        </p:nvSpPr>
        <p:spPr>
          <a:xfrm>
            <a:off x="228600" y="5562600"/>
            <a:ext cx="8382000" cy="369332"/>
          </a:xfrm>
          <a:prstGeom prst="rect">
            <a:avLst/>
          </a:prstGeom>
        </p:spPr>
        <p:txBody>
          <a:bodyPr wrap="square">
            <a:spAutoFit/>
          </a:bodyPr>
          <a:lstStyle/>
          <a:p>
            <a:pPr algn="ctr"/>
            <a:r>
              <a:rPr lang="en-US" b="1" dirty="0"/>
              <a:t>Two mappings of a hypothetical decomposition with a synchronization.</a:t>
            </a:r>
            <a:endParaRPr lang="en-US" b="1"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Mapping techniques used in parallel algorithms can be broadly classified into two categories: </a:t>
            </a:r>
            <a:r>
              <a:rPr lang="en-US" sz="2400" b="1" i="1" dirty="0">
                <a:solidFill>
                  <a:srgbClr val="FF0000"/>
                </a:solidFill>
              </a:rPr>
              <a:t>static</a:t>
            </a:r>
            <a:r>
              <a:rPr lang="en-US" sz="2400" dirty="0">
                <a:solidFill>
                  <a:srgbClr val="FF0000"/>
                </a:solidFill>
              </a:rPr>
              <a:t> </a:t>
            </a:r>
            <a:r>
              <a:rPr lang="en-US" sz="2400" dirty="0"/>
              <a:t>and </a:t>
            </a:r>
            <a:r>
              <a:rPr lang="en-US" sz="2400" b="1" i="1" dirty="0">
                <a:solidFill>
                  <a:srgbClr val="FF0000"/>
                </a:solidFill>
              </a:rPr>
              <a:t>dynamic</a:t>
            </a:r>
            <a:r>
              <a:rPr lang="en-US" sz="2400" dirty="0">
                <a:solidFill>
                  <a:srgbClr val="FF0000"/>
                </a:solidFill>
              </a:rPr>
              <a:t>. </a:t>
            </a:r>
          </a:p>
          <a:p>
            <a:pPr algn="just"/>
            <a:r>
              <a:rPr lang="en-US" sz="2400" dirty="0"/>
              <a:t>The parallel programming paradigm and the characteristics of tasks and the interactions among them determine whether a static or a dynamic mapping is more suitable.</a:t>
            </a:r>
          </a:p>
          <a:p>
            <a:pPr algn="just"/>
            <a:r>
              <a:rPr lang="en-US" sz="2400" b="1" dirty="0">
                <a:solidFill>
                  <a:srgbClr val="FF0000"/>
                </a:solidFill>
              </a:rPr>
              <a:t>Static Mapping:</a:t>
            </a:r>
            <a:r>
              <a:rPr lang="en-US" sz="2400" dirty="0">
                <a:solidFill>
                  <a:srgbClr val="FF0000"/>
                </a:solidFill>
              </a:rPr>
              <a:t> </a:t>
            </a:r>
            <a:r>
              <a:rPr lang="en-US" sz="2400" dirty="0"/>
              <a:t>Static mapping techniques distribute the tasks among processes </a:t>
            </a:r>
            <a:r>
              <a:rPr lang="en-US" sz="2400" b="1" dirty="0">
                <a:solidFill>
                  <a:srgbClr val="0000FF"/>
                </a:solidFill>
              </a:rPr>
              <a:t>prior to the execution of the algorithm</a:t>
            </a:r>
            <a:r>
              <a:rPr lang="en-US" sz="2400" dirty="0"/>
              <a:t>. </a:t>
            </a:r>
          </a:p>
          <a:p>
            <a:pPr algn="just"/>
            <a:r>
              <a:rPr lang="en-US" sz="2400" dirty="0"/>
              <a:t>For statically generated tasks, either static or dynamic mapping can be used. </a:t>
            </a:r>
          </a:p>
          <a:p>
            <a:pPr algn="just"/>
            <a:r>
              <a:rPr lang="en-US" sz="2400" dirty="0"/>
              <a:t>The choice of a good mapping in this case depends on several factors, including the knowledge of </a:t>
            </a:r>
            <a:r>
              <a:rPr lang="en-US" sz="2400" b="1" u="sng" dirty="0"/>
              <a:t>task sizes, the size of data associated with tasks, the characteristics of inter-task interactions, and even the parallel programming paradigm</a:t>
            </a:r>
            <a:r>
              <a:rPr lang="en-US" sz="2400" dirty="0"/>
              <a:t>. </a:t>
            </a:r>
          </a:p>
        </p:txBody>
      </p:sp>
      <p:sp>
        <p:nvSpPr>
          <p:cNvPr id="4" name="Slide Number Placeholder 3"/>
          <p:cNvSpPr>
            <a:spLocks noGrp="1"/>
          </p:cNvSpPr>
          <p:nvPr>
            <p:ph type="sldNum" sz="quarter" idx="12"/>
          </p:nvPr>
        </p:nvSpPr>
        <p:spPr/>
        <p:txBody>
          <a:bodyPr/>
          <a:lstStyle/>
          <a:p>
            <a:fld id="{B6F15528-21DE-4FAA-801E-634DDDAF4B2B}" type="slidenum">
              <a:rPr lang="en-US"/>
              <a:pPr/>
              <a:t>7</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FF0000"/>
                </a:solidFill>
              </a:rPr>
              <a:t>Dynamic Mapping:</a:t>
            </a:r>
            <a:r>
              <a:rPr lang="en-US" sz="2400" dirty="0">
                <a:solidFill>
                  <a:srgbClr val="FF0000"/>
                </a:solidFill>
              </a:rPr>
              <a:t> </a:t>
            </a:r>
            <a:r>
              <a:rPr lang="en-US" sz="2400" dirty="0"/>
              <a:t>Dynamic mapping techniques distribute the work among processes </a:t>
            </a:r>
            <a:r>
              <a:rPr lang="en-US" sz="2400" b="1" dirty="0">
                <a:solidFill>
                  <a:srgbClr val="0000FF"/>
                </a:solidFill>
              </a:rPr>
              <a:t>during the execution of the algorithm</a:t>
            </a:r>
            <a:r>
              <a:rPr lang="en-US" sz="2400" dirty="0"/>
              <a:t>. </a:t>
            </a:r>
          </a:p>
          <a:p>
            <a:pPr algn="just"/>
            <a:r>
              <a:rPr lang="en-US" sz="2400" dirty="0"/>
              <a:t>If tasks are generated dynamically, then they must be mapped dynamically too. If </a:t>
            </a:r>
            <a:r>
              <a:rPr lang="en-US" sz="2400" b="1" dirty="0">
                <a:solidFill>
                  <a:srgbClr val="FF0000"/>
                </a:solidFill>
              </a:rPr>
              <a:t>task sizes are unknown</a:t>
            </a:r>
            <a:r>
              <a:rPr lang="en-US" sz="2400" dirty="0"/>
              <a:t>, then a </a:t>
            </a:r>
            <a:r>
              <a:rPr lang="en-US" sz="2400" b="1" u="sng" dirty="0"/>
              <a:t>static mapping can potentially lead to serious load-imbalances and dynamic mappings are usually more effective. </a:t>
            </a:r>
          </a:p>
          <a:p>
            <a:pPr algn="just"/>
            <a:r>
              <a:rPr lang="en-US" sz="2400" dirty="0"/>
              <a:t>If the amount of data associated with tasks is large relative to the computation, then a dynamic mapping may entail moving this data among processes. </a:t>
            </a:r>
          </a:p>
          <a:p>
            <a:pPr algn="just"/>
            <a:r>
              <a:rPr lang="en-US" sz="2400" dirty="0"/>
              <a:t>The cost of this data movement may outweigh some other advantages of dynamic mapping and may render a static mapping more suitable. However, in a shared-address-space paradigm, dynamic mapping may work well even with large data associated with tasks if the interaction is read-only. </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8</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800" b="1" u="sng" dirty="0">
                <a:solidFill>
                  <a:srgbClr val="FF0000"/>
                </a:solidFill>
              </a:rPr>
              <a:t>Schemes for Static Mapping</a:t>
            </a:r>
          </a:p>
          <a:p>
            <a:pPr algn="just"/>
            <a:r>
              <a:rPr lang="en-US" sz="2400" dirty="0"/>
              <a:t>Static mapping is often, though not exclusively, used in conjunction with a decomposition </a:t>
            </a:r>
            <a:r>
              <a:rPr lang="en-US" sz="2400" b="1" u="sng" dirty="0"/>
              <a:t>based on data partitioning. </a:t>
            </a:r>
          </a:p>
          <a:p>
            <a:pPr algn="just"/>
            <a:r>
              <a:rPr lang="en-US" sz="2400" dirty="0"/>
              <a:t>Static mapping is also used for mapping certain problems that are expressed naturally by a </a:t>
            </a:r>
            <a:r>
              <a:rPr lang="en-US" sz="2400" b="1" dirty="0">
                <a:solidFill>
                  <a:srgbClr val="0000FF"/>
                </a:solidFill>
              </a:rPr>
              <a:t>static task-dependency graph</a:t>
            </a:r>
            <a:r>
              <a:rPr lang="en-US" sz="2400" dirty="0"/>
              <a:t>. </a:t>
            </a:r>
          </a:p>
          <a:p>
            <a:pPr algn="just"/>
            <a:r>
              <a:rPr lang="en-US" sz="2400" dirty="0"/>
              <a:t>In the following subsections, we will discuss mapping schemes based on data partitioning and task partitioning.</a:t>
            </a:r>
          </a:p>
          <a:p>
            <a:pPr algn="just"/>
            <a:r>
              <a:rPr lang="en-US" sz="2400" b="1" dirty="0">
                <a:solidFill>
                  <a:srgbClr val="FF0000"/>
                </a:solidFill>
              </a:rPr>
              <a:t>Mappings Based on Data Partitioning</a:t>
            </a:r>
          </a:p>
          <a:p>
            <a:pPr algn="just"/>
            <a:r>
              <a:rPr lang="en-US" sz="2400" dirty="0"/>
              <a:t>Mappings based on partitioning two of the most common ways of representing data in algorithms, namely, </a:t>
            </a:r>
            <a:r>
              <a:rPr lang="en-US" sz="2400" b="1" dirty="0">
                <a:solidFill>
                  <a:srgbClr val="FF0000"/>
                </a:solidFill>
              </a:rPr>
              <a:t>arrays and graphs</a:t>
            </a:r>
            <a:r>
              <a:rPr lang="en-US" sz="2400" dirty="0"/>
              <a:t>. </a:t>
            </a:r>
          </a:p>
          <a:p>
            <a:pPr algn="just"/>
            <a:r>
              <a:rPr lang="en-US" sz="2400" dirty="0"/>
              <a:t>The data-partitioning actually induces a decomposition, but the partitioning or the decomposition is selected with the final mapping in mind.</a:t>
            </a:r>
          </a:p>
        </p:txBody>
      </p:sp>
      <p:sp>
        <p:nvSpPr>
          <p:cNvPr id="4" name="Slide Number Placeholder 3"/>
          <p:cNvSpPr>
            <a:spLocks noGrp="1"/>
          </p:cNvSpPr>
          <p:nvPr>
            <p:ph type="sldNum" sz="quarter" idx="12"/>
          </p:nvPr>
        </p:nvSpPr>
        <p:spPr/>
        <p:txBody>
          <a:bodyPr/>
          <a:lstStyle/>
          <a:p>
            <a:fld id="{B6F15528-21DE-4FAA-801E-634DDDAF4B2B}" type="slidenum">
              <a:rPr lang="en-US"/>
              <a:pPr/>
              <a:t>9</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200" b="1" dirty="0">
                <a:solidFill>
                  <a:srgbClr val="0000FF"/>
                </a:solidFill>
              </a:rPr>
              <a:t>Applications of Parallel Computing</a:t>
            </a:r>
          </a:p>
        </p:txBody>
      </p:sp>
      <p:sp>
        <p:nvSpPr>
          <p:cNvPr id="3" name="Content Placeholder 2"/>
          <p:cNvSpPr>
            <a:spLocks noGrp="1"/>
          </p:cNvSpPr>
          <p:nvPr>
            <p:ph idx="1"/>
          </p:nvPr>
        </p:nvSpPr>
        <p:spPr>
          <a:xfrm>
            <a:off x="381000" y="685800"/>
            <a:ext cx="8458200" cy="5562600"/>
          </a:xfrm>
        </p:spPr>
        <p:txBody>
          <a:bodyPr>
            <a:noAutofit/>
          </a:bodyPr>
          <a:lstStyle/>
          <a:p>
            <a:pPr algn="just"/>
            <a:r>
              <a:rPr lang="en-US" sz="2400" b="1" dirty="0">
                <a:solidFill>
                  <a:srgbClr val="FF0000"/>
                </a:solidFill>
              </a:rPr>
              <a:t>There are various applications of Parallel Computing, which are as follows:</a:t>
            </a:r>
          </a:p>
          <a:p>
            <a:pPr algn="just"/>
            <a:r>
              <a:rPr lang="en-US" sz="2400" dirty="0"/>
              <a:t>One of the primary applications of parallel computing is </a:t>
            </a:r>
            <a:r>
              <a:rPr lang="en-US" sz="2400" b="1" dirty="0"/>
              <a:t>Databases and Data mining.</a:t>
            </a:r>
          </a:p>
          <a:p>
            <a:pPr algn="just"/>
            <a:r>
              <a:rPr lang="en-US" sz="2400" dirty="0"/>
              <a:t>The real-time simulation of systems is another use of parallel computing.</a:t>
            </a:r>
          </a:p>
          <a:p>
            <a:pPr algn="just"/>
            <a:r>
              <a:rPr lang="en-US" sz="2400" dirty="0"/>
              <a:t>The technologies, such as Networked videos and Multimedia.</a:t>
            </a:r>
          </a:p>
          <a:p>
            <a:pPr algn="just"/>
            <a:r>
              <a:rPr lang="en-US" sz="2400" dirty="0"/>
              <a:t>Science and Engineering.</a:t>
            </a:r>
          </a:p>
          <a:p>
            <a:pPr algn="just"/>
            <a:r>
              <a:rPr lang="en-US" sz="2400" dirty="0"/>
              <a:t>Collaborative work environments.</a:t>
            </a:r>
          </a:p>
          <a:p>
            <a:pPr algn="just"/>
            <a:r>
              <a:rPr lang="en-US" sz="2400" dirty="0"/>
              <a:t>The concept of parallel computing is used by </a:t>
            </a:r>
            <a:r>
              <a:rPr lang="en-US" sz="2400" b="1" dirty="0"/>
              <a:t>augmented reality, advanced graphics, and virtual reality.</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14</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FF0000"/>
                </a:solidFill>
              </a:rPr>
              <a:t>Array Distribution Schemes</a:t>
            </a:r>
            <a:r>
              <a:rPr lang="en-US" sz="2400" dirty="0">
                <a:solidFill>
                  <a:srgbClr val="FF0000"/>
                </a:solidFill>
              </a:rPr>
              <a:t> </a:t>
            </a:r>
          </a:p>
          <a:p>
            <a:pPr algn="just"/>
            <a:r>
              <a:rPr lang="en-US" sz="2400" dirty="0"/>
              <a:t>In a decomposition based on partitioning data, the tasks are closely associated with </a:t>
            </a:r>
            <a:r>
              <a:rPr lang="en-US" sz="2400" b="1" dirty="0">
                <a:solidFill>
                  <a:srgbClr val="0000FF"/>
                </a:solidFill>
              </a:rPr>
              <a:t>portions of data </a:t>
            </a:r>
            <a:r>
              <a:rPr lang="en-US" sz="2400" b="1" u="sng" dirty="0"/>
              <a:t>by the owner-computes rule. </a:t>
            </a:r>
          </a:p>
          <a:p>
            <a:pPr algn="just"/>
            <a:r>
              <a:rPr lang="en-US" sz="2400" dirty="0"/>
              <a:t>Therefore, mapping the relevant data onto the processes is equivalent to </a:t>
            </a:r>
            <a:r>
              <a:rPr lang="en-US" sz="2400" b="1" dirty="0"/>
              <a:t>mapping tasks onto processes. </a:t>
            </a:r>
          </a:p>
          <a:p>
            <a:pPr algn="just"/>
            <a:r>
              <a:rPr lang="en-US" sz="2400" dirty="0"/>
              <a:t>We now study some commonly used techniques of </a:t>
            </a:r>
            <a:r>
              <a:rPr lang="en-US" sz="2400" b="1" dirty="0"/>
              <a:t>distributing arrays or matrices among processes.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10</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dirty="0">
                <a:solidFill>
                  <a:srgbClr val="FF0000"/>
                </a:solidFill>
              </a:rPr>
              <a:t>Block Distributions</a:t>
            </a:r>
          </a:p>
          <a:p>
            <a:pPr algn="just"/>
            <a:r>
              <a:rPr lang="en-US" sz="2400" b="1" i="1" dirty="0"/>
              <a:t>Block distributions</a:t>
            </a:r>
            <a:r>
              <a:rPr lang="en-US" sz="2400" dirty="0"/>
              <a:t> are some of the simplest ways to distribute an array and </a:t>
            </a:r>
            <a:r>
              <a:rPr lang="en-US" sz="2400" b="1" dirty="0">
                <a:solidFill>
                  <a:srgbClr val="0000FF"/>
                </a:solidFill>
              </a:rPr>
              <a:t>assign uniform contiguous portions </a:t>
            </a:r>
            <a:r>
              <a:rPr lang="en-US" sz="2400" dirty="0"/>
              <a:t>of the array to different processes. </a:t>
            </a:r>
          </a:p>
          <a:p>
            <a:pPr algn="just"/>
            <a:r>
              <a:rPr lang="en-US" sz="2400" dirty="0"/>
              <a:t>In these distributions, a </a:t>
            </a:r>
            <a:r>
              <a:rPr lang="en-US" sz="2400" b="1" i="1" dirty="0">
                <a:solidFill>
                  <a:srgbClr val="0000FF"/>
                </a:solidFill>
              </a:rPr>
              <a:t>d</a:t>
            </a:r>
            <a:r>
              <a:rPr lang="en-US" sz="2400" b="1" dirty="0">
                <a:solidFill>
                  <a:srgbClr val="0000FF"/>
                </a:solidFill>
              </a:rPr>
              <a:t>-dimensional array is distributed among the processes</a:t>
            </a:r>
            <a:r>
              <a:rPr lang="en-US" sz="2400" dirty="0"/>
              <a:t> such that each process receives a </a:t>
            </a:r>
            <a:r>
              <a:rPr lang="en-US" sz="2400" b="1" u="sng" dirty="0">
                <a:solidFill>
                  <a:srgbClr val="0000FF"/>
                </a:solidFill>
              </a:rPr>
              <a:t>contiguous block of array </a:t>
            </a:r>
            <a:r>
              <a:rPr lang="en-US" sz="2400" dirty="0"/>
              <a:t>entries along a specified subset of array dimensions. </a:t>
            </a:r>
          </a:p>
          <a:p>
            <a:pPr algn="just"/>
            <a:r>
              <a:rPr lang="en-US" sz="2400" dirty="0"/>
              <a:t>Block distributions of arrays are particularly suitable when there is a locality of interaction, </a:t>
            </a:r>
          </a:p>
          <a:p>
            <a:pPr algn="just"/>
            <a:r>
              <a:rPr lang="en-US" sz="2400" dirty="0"/>
              <a:t>i.e., </a:t>
            </a:r>
            <a:r>
              <a:rPr lang="en-US" sz="2400" b="1" u="sng" dirty="0">
                <a:solidFill>
                  <a:srgbClr val="0000FF"/>
                </a:solidFill>
              </a:rPr>
              <a:t>computation of an element of an array requires other nearby elements in the array.</a:t>
            </a:r>
            <a:endParaRPr lang="en-US" sz="2400" b="1" u="sng" dirty="0">
              <a:solidFill>
                <a:srgbClr val="0000FF"/>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11</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dirty="0"/>
              <a:t>For example, consider an </a:t>
            </a:r>
            <a:r>
              <a:rPr lang="en-US" sz="2000" b="1" i="1" dirty="0">
                <a:solidFill>
                  <a:srgbClr val="FF0000"/>
                </a:solidFill>
              </a:rPr>
              <a:t>n</a:t>
            </a:r>
            <a:r>
              <a:rPr lang="en-US" sz="2000" b="1" dirty="0">
                <a:solidFill>
                  <a:srgbClr val="FF0000"/>
                </a:solidFill>
              </a:rPr>
              <a:t> x </a:t>
            </a:r>
            <a:r>
              <a:rPr lang="en-US" sz="2000" b="1" i="1" dirty="0">
                <a:solidFill>
                  <a:srgbClr val="FF0000"/>
                </a:solidFill>
              </a:rPr>
              <a:t>n</a:t>
            </a:r>
            <a:r>
              <a:rPr lang="en-US" sz="2000" b="1" dirty="0">
                <a:solidFill>
                  <a:srgbClr val="FF0000"/>
                </a:solidFill>
              </a:rPr>
              <a:t> two-dimensional array</a:t>
            </a:r>
            <a:r>
              <a:rPr lang="en-US" sz="2000" dirty="0"/>
              <a:t> </a:t>
            </a:r>
            <a:r>
              <a:rPr lang="en-US" sz="2000" b="1" i="1" dirty="0">
                <a:solidFill>
                  <a:srgbClr val="FF0000"/>
                </a:solidFill>
              </a:rPr>
              <a:t>A</a:t>
            </a:r>
            <a:r>
              <a:rPr lang="en-US" sz="2000" dirty="0"/>
              <a:t> with </a:t>
            </a:r>
            <a:r>
              <a:rPr lang="en-US" sz="2000" i="1" dirty="0"/>
              <a:t>n</a:t>
            </a:r>
            <a:r>
              <a:rPr lang="en-US" sz="2000" dirty="0"/>
              <a:t> rows and </a:t>
            </a:r>
            <a:r>
              <a:rPr lang="en-US" sz="2000" i="1" dirty="0"/>
              <a:t>n</a:t>
            </a:r>
            <a:r>
              <a:rPr lang="en-US" sz="2000" dirty="0"/>
              <a:t> columns. We can now select one of these dimensions, e.g., the first dimension, and partition the array into </a:t>
            </a:r>
            <a:r>
              <a:rPr lang="en-US" sz="2000" i="1" dirty="0"/>
              <a:t>p</a:t>
            </a:r>
            <a:r>
              <a:rPr lang="en-US" sz="2000" dirty="0"/>
              <a:t> parts such that the </a:t>
            </a:r>
            <a:r>
              <a:rPr lang="en-US" sz="2000" i="1" dirty="0" err="1"/>
              <a:t>k</a:t>
            </a:r>
            <a:r>
              <a:rPr lang="en-US" sz="2000" dirty="0" err="1"/>
              <a:t>th</a:t>
            </a:r>
            <a:r>
              <a:rPr lang="en-US" sz="2000" dirty="0"/>
              <a:t>  part contains rows </a:t>
            </a:r>
            <a:r>
              <a:rPr lang="en-US" sz="2000" i="1" dirty="0" err="1"/>
              <a:t>kn</a:t>
            </a:r>
            <a:r>
              <a:rPr lang="en-US" sz="2000" i="1" dirty="0"/>
              <a:t> </a:t>
            </a:r>
            <a:r>
              <a:rPr lang="en-US" sz="2000" dirty="0"/>
              <a:t>/</a:t>
            </a:r>
            <a:r>
              <a:rPr lang="en-US" sz="2000" i="1" dirty="0"/>
              <a:t>p</a:t>
            </a:r>
            <a:r>
              <a:rPr lang="en-US" sz="2000" dirty="0"/>
              <a:t>...(</a:t>
            </a:r>
            <a:r>
              <a:rPr lang="en-US" sz="2000" i="1" dirty="0"/>
              <a:t>k</a:t>
            </a:r>
            <a:r>
              <a:rPr lang="en-US" sz="2000" dirty="0"/>
              <a:t> + 1)</a:t>
            </a:r>
            <a:r>
              <a:rPr lang="en-US" sz="2000" i="1" dirty="0"/>
              <a:t>n</a:t>
            </a:r>
            <a:r>
              <a:rPr lang="en-US" sz="2000" dirty="0"/>
              <a:t>/</a:t>
            </a:r>
            <a:r>
              <a:rPr lang="en-US" sz="2000" i="1" dirty="0"/>
              <a:t>p</a:t>
            </a:r>
            <a:r>
              <a:rPr lang="en-US" sz="2000" dirty="0"/>
              <a:t> - 1, where 0≤ </a:t>
            </a:r>
            <a:r>
              <a:rPr lang="en-US" sz="2000" i="1" dirty="0"/>
              <a:t>k</a:t>
            </a:r>
            <a:r>
              <a:rPr lang="en-US" sz="2000" dirty="0"/>
              <a:t> &lt; </a:t>
            </a:r>
            <a:r>
              <a:rPr lang="en-US" sz="2000" i="1" dirty="0"/>
              <a:t>p</a:t>
            </a:r>
            <a:r>
              <a:rPr lang="en-US" sz="2000" dirty="0"/>
              <a:t>. </a:t>
            </a:r>
          </a:p>
          <a:p>
            <a:pPr algn="just"/>
            <a:r>
              <a:rPr lang="en-US" sz="2000" dirty="0"/>
              <a:t>That is, each partition contains a block of n/p consecutive rows of A. Similarly, if we partition A along the second dimension, then each partition contains a block of n/p consecutive columns. </a:t>
            </a:r>
          </a:p>
          <a:p>
            <a:pPr algn="just"/>
            <a:r>
              <a:rPr lang="en-US" sz="2000" b="1" dirty="0">
                <a:solidFill>
                  <a:srgbClr val="0000FF"/>
                </a:solidFill>
              </a:rPr>
              <a:t>These row- and column-wise array distributions are illustrated in Figure</a:t>
            </a:r>
            <a:endParaRPr lang="en-US" sz="2000" b="1" dirty="0">
              <a:solidFill>
                <a:srgbClr val="0000FF"/>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12</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2050" name="Picture 2" descr="graphics/03fig13.gif"/>
          <p:cNvPicPr>
            <a:picLocks noChangeAspect="1" noChangeArrowheads="1"/>
          </p:cNvPicPr>
          <p:nvPr/>
        </p:nvPicPr>
        <p:blipFill>
          <a:blip r:embed="R7632fdc591d14cc1" cstate="print"/>
          <a:srcRect/>
          <a:stretch>
            <a:fillRect/>
          </a:stretch>
        </p:blipFill>
        <p:spPr bwMode="auto">
          <a:xfrm>
            <a:off x="1981200" y="3429000"/>
            <a:ext cx="5538764" cy="2438400"/>
          </a:xfrm>
          <a:prstGeom prst="rect">
            <a:avLst/>
          </a:prstGeom>
          <a:noFill/>
        </p:spPr>
      </p:pic>
      <p:sp>
        <p:nvSpPr>
          <p:cNvPr id="7" name="Rectangle 6"/>
          <p:cNvSpPr/>
          <p:nvPr/>
        </p:nvSpPr>
        <p:spPr>
          <a:xfrm>
            <a:off x="1143000" y="5955268"/>
            <a:ext cx="7543800" cy="369332"/>
          </a:xfrm>
          <a:prstGeom prst="rect">
            <a:avLst/>
          </a:prstGeom>
        </p:spPr>
        <p:txBody>
          <a:bodyPr wrap="square">
            <a:spAutoFit/>
          </a:bodyPr>
          <a:lstStyle/>
          <a:p>
            <a:r>
              <a:rPr lang="en-US" b="1" dirty="0">
                <a:solidFill>
                  <a:srgbClr val="FF0000"/>
                </a:solidFill>
              </a:rPr>
              <a:t>Examples of one-dimensional partitioning of an array among eight processes.</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dirty="0"/>
              <a:t>instead of selecting a single dimension, we can select </a:t>
            </a:r>
            <a:r>
              <a:rPr lang="en-US" sz="2000" b="1" dirty="0">
                <a:solidFill>
                  <a:srgbClr val="0000FF"/>
                </a:solidFill>
              </a:rPr>
              <a:t>multiple dimensions to partition</a:t>
            </a:r>
            <a:r>
              <a:rPr lang="en-US" sz="2000" dirty="0"/>
              <a:t>. For instance, in the case of array A we can select both dimensions and partition the matrix into blocks such that each block corresponds to a n/p1 x n/p2 section of the matrix, with p = p1 x p2 being the number of processes. </a:t>
            </a:r>
            <a:r>
              <a:rPr lang="en-US" sz="2000" b="1" dirty="0">
                <a:solidFill>
                  <a:srgbClr val="FF0000"/>
                </a:solidFill>
              </a:rPr>
              <a:t>Figure illustrates two different two-dimensional distributions</a:t>
            </a:r>
            <a:r>
              <a:rPr lang="en-US" sz="2000" dirty="0"/>
              <a:t>, on a 4 x 4 and 2x 8 process grid, respectively. In general, given a d-dimensional array, we can distribute it using up to a </a:t>
            </a:r>
            <a:r>
              <a:rPr lang="en-US" sz="2000" b="1" dirty="0">
                <a:solidFill>
                  <a:srgbClr val="0000FF"/>
                </a:solidFill>
              </a:rPr>
              <a:t>d-dimensional block distribution.</a:t>
            </a:r>
            <a:endParaRPr lang="en-US" sz="2000" b="1" dirty="0">
              <a:solidFill>
                <a:srgbClr val="0000FF"/>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40962" name="Picture 2" descr="graphics/03fig14.gif"/>
          <p:cNvPicPr>
            <a:picLocks noChangeAspect="1" noChangeArrowheads="1"/>
          </p:cNvPicPr>
          <p:nvPr/>
        </p:nvPicPr>
        <p:blipFill>
          <a:blip r:embed="R74c1113b39984fdb" cstate="print"/>
          <a:srcRect/>
          <a:stretch>
            <a:fillRect/>
          </a:stretch>
        </p:blipFill>
        <p:spPr bwMode="auto">
          <a:xfrm>
            <a:off x="1676400" y="3048000"/>
            <a:ext cx="5486400" cy="2514600"/>
          </a:xfrm>
          <a:prstGeom prst="rect">
            <a:avLst/>
          </a:prstGeom>
          <a:noFill/>
        </p:spPr>
      </p:pic>
      <p:sp>
        <p:nvSpPr>
          <p:cNvPr id="9" name="Rectangle 8"/>
          <p:cNvSpPr/>
          <p:nvPr/>
        </p:nvSpPr>
        <p:spPr>
          <a:xfrm>
            <a:off x="1143000" y="5562600"/>
            <a:ext cx="6705600" cy="646331"/>
          </a:xfrm>
          <a:prstGeom prst="rect">
            <a:avLst/>
          </a:prstGeom>
        </p:spPr>
        <p:txBody>
          <a:bodyPr wrap="square">
            <a:spAutoFit/>
          </a:bodyPr>
          <a:lstStyle/>
          <a:p>
            <a:r>
              <a:rPr lang="en-US" b="1" dirty="0">
                <a:solidFill>
                  <a:srgbClr val="FF0000"/>
                </a:solidFill>
              </a:rPr>
              <a:t>Examples of two-dimensional distributions of an array, </a:t>
            </a:r>
          </a:p>
          <a:p>
            <a:r>
              <a:rPr lang="en-US" b="1" dirty="0">
                <a:solidFill>
                  <a:srgbClr val="FF0000"/>
                </a:solidFill>
              </a:rPr>
              <a:t>(a) on a 4 x 4 process grid, and              (b) on a 2 x 8 process grid.</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dirty="0">
                <a:solidFill>
                  <a:srgbClr val="FF0000"/>
                </a:solidFill>
              </a:rPr>
              <a:t>Cyclic and Block-Cyclic Distributions</a:t>
            </a:r>
          </a:p>
          <a:p>
            <a:pPr algn="just"/>
            <a:r>
              <a:rPr lang="en-US" sz="2400" dirty="0"/>
              <a:t>If the amount of work differs for different elements of a matrix, a block distribution can potentially </a:t>
            </a:r>
            <a:r>
              <a:rPr lang="en-US" sz="2400" b="1" dirty="0">
                <a:solidFill>
                  <a:srgbClr val="0000FF"/>
                </a:solidFill>
              </a:rPr>
              <a:t>lead to load imbalances. </a:t>
            </a:r>
          </a:p>
          <a:p>
            <a:pPr algn="just"/>
            <a:r>
              <a:rPr lang="en-US" sz="2400" dirty="0"/>
              <a:t>A classic example of this phenomenon is </a:t>
            </a:r>
            <a:r>
              <a:rPr lang="en-US" sz="2400" b="1" dirty="0">
                <a:solidFill>
                  <a:srgbClr val="FF0000"/>
                </a:solidFill>
              </a:rPr>
              <a:t>LU</a:t>
            </a:r>
            <a:r>
              <a:rPr lang="en-US" sz="2400" b="1" dirty="0"/>
              <a:t> (lower–upper)  </a:t>
            </a:r>
            <a:r>
              <a:rPr lang="en-US" sz="2400" b="1" dirty="0">
                <a:solidFill>
                  <a:srgbClr val="FF0000"/>
                </a:solidFill>
              </a:rPr>
              <a:t>factorization of a matrix</a:t>
            </a:r>
            <a:r>
              <a:rPr lang="en-US" sz="2400" dirty="0"/>
              <a:t>, in which the amount of computation increases from the </a:t>
            </a:r>
            <a:r>
              <a:rPr lang="en-US" sz="2400" b="1" u="sng" dirty="0"/>
              <a:t>top left to the bottom right of the matrix. </a:t>
            </a:r>
          </a:p>
          <a:p>
            <a:pPr algn="just"/>
            <a:r>
              <a:rPr lang="en-US" sz="2400" dirty="0"/>
              <a:t>The LU factorization algorithm factors a nonsingular square matrix A into the product of a </a:t>
            </a:r>
            <a:r>
              <a:rPr lang="en-US" sz="2400" b="1" dirty="0">
                <a:solidFill>
                  <a:srgbClr val="0000FF"/>
                </a:solidFill>
              </a:rPr>
              <a:t>lower triangular matrix L with a unit diagonal and an upper triangular matrix U.</a:t>
            </a:r>
          </a:p>
        </p:txBody>
      </p:sp>
      <p:sp>
        <p:nvSpPr>
          <p:cNvPr id="4" name="Slide Number Placeholder 3"/>
          <p:cNvSpPr>
            <a:spLocks noGrp="1"/>
          </p:cNvSpPr>
          <p:nvPr>
            <p:ph type="sldNum" sz="quarter" idx="12"/>
          </p:nvPr>
        </p:nvSpPr>
        <p:spPr/>
        <p:txBody>
          <a:bodyPr/>
          <a:lstStyle/>
          <a:p>
            <a:fld id="{B6F15528-21DE-4FAA-801E-634DDDAF4B2B}" type="slidenum">
              <a:rPr lang="en-US"/>
              <a:pPr/>
              <a:t>14</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41986" name="Picture 2"/>
          <p:cNvPicPr>
            <a:picLocks noChangeAspect="1" noChangeArrowheads="1"/>
          </p:cNvPicPr>
          <p:nvPr/>
        </p:nvPicPr>
        <p:blipFill>
          <a:blip r:embed="Rb6020d4c54a54d77" cstate="print"/>
          <a:srcRect/>
          <a:stretch>
            <a:fillRect/>
          </a:stretch>
        </p:blipFill>
        <p:spPr bwMode="auto">
          <a:xfrm>
            <a:off x="533400" y="685800"/>
            <a:ext cx="8112116" cy="4038600"/>
          </a:xfrm>
          <a:prstGeom prst="rect">
            <a:avLst/>
          </a:prstGeom>
          <a:noFill/>
          <a:ln w="9525">
            <a:noFill/>
            <a:miter lim="800000"/>
            <a:headEnd/>
            <a:tailEnd/>
          </a:ln>
        </p:spPr>
      </p:pic>
      <p:sp>
        <p:nvSpPr>
          <p:cNvPr id="7" name="Rectangle 6"/>
          <p:cNvSpPr/>
          <p:nvPr/>
        </p:nvSpPr>
        <p:spPr>
          <a:xfrm>
            <a:off x="381000" y="4826675"/>
            <a:ext cx="8534400" cy="1323439"/>
          </a:xfrm>
          <a:prstGeom prst="rect">
            <a:avLst/>
          </a:prstGeom>
        </p:spPr>
        <p:txBody>
          <a:bodyPr wrap="square">
            <a:spAutoFit/>
          </a:bodyPr>
          <a:lstStyle/>
          <a:p>
            <a:pPr algn="just"/>
            <a:r>
              <a:rPr lang="en-US" sz="2000" dirty="0"/>
              <a:t>Algorithm, A serial column-based algorithm to factor a nonsingular matrix A into a lower triangular matrix L and an upper-triangular matrix U. </a:t>
            </a:r>
          </a:p>
          <a:p>
            <a:pPr algn="just"/>
            <a:r>
              <a:rPr lang="en-US" sz="2000" dirty="0"/>
              <a:t>Matrices L and U share space with A.  On Line 9, A[</a:t>
            </a:r>
            <a:r>
              <a:rPr lang="en-US" sz="2000" dirty="0" err="1"/>
              <a:t>i</a:t>
            </a:r>
            <a:r>
              <a:rPr lang="en-US" sz="2000" dirty="0"/>
              <a:t>, j] on the left side of the assignment is equivalent to L [</a:t>
            </a:r>
            <a:r>
              <a:rPr lang="en-US" sz="2000" dirty="0" err="1"/>
              <a:t>i</a:t>
            </a:r>
            <a:r>
              <a:rPr lang="en-US" sz="2000" dirty="0"/>
              <a:t>, j] if </a:t>
            </a:r>
            <a:r>
              <a:rPr lang="en-US" sz="2000" dirty="0" err="1"/>
              <a:t>i</a:t>
            </a:r>
            <a:r>
              <a:rPr lang="en-US" sz="2000" dirty="0"/>
              <a:t> &gt; j; otherwise, it is equivalent to U [</a:t>
            </a:r>
            <a:r>
              <a:rPr lang="en-US" sz="2000" dirty="0" err="1"/>
              <a:t>i</a:t>
            </a:r>
            <a:r>
              <a:rPr lang="en-US" sz="2000" dirty="0"/>
              <a:t>, j].</a:t>
            </a:r>
            <a:endParaRPr lang="en-US" sz="2000"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16</a:t>
            </a:fld>
            <a:endParaRPr lang="en-US"/>
          </a:p>
        </p:txBody>
      </p:sp>
      <p:sp>
        <p:nvSpPr>
          <p:cNvPr id="5" name="Footer Placeholder 4"/>
          <p:cNvSpPr>
            <a:spLocks noGrp="1"/>
          </p:cNvSpPr>
          <p:nvPr>
            <p:ph type="ftr" sz="quarter" idx="11"/>
          </p:nvPr>
        </p:nvSpPr>
        <p:spPr/>
        <p:txBody>
          <a:bodyPr/>
          <a:lstStyle/>
          <a:p>
            <a:r>
              <a:rPr lang="en-US" dirty="0"/>
              <a:t>Unit-2 Parallel algorithm design  /                     Dr </a:t>
            </a:r>
            <a:r>
              <a:rPr lang="en-US" dirty="0" err="1"/>
              <a:t>Komarasamy</a:t>
            </a:r>
            <a:r>
              <a:rPr lang="en-US" dirty="0"/>
              <a:t> G </a:t>
            </a:r>
            <a:endParaRPr lang="en-US" dirty="0"/>
          </a:p>
        </p:txBody>
      </p:sp>
      <p:pic>
        <p:nvPicPr>
          <p:cNvPr id="44034" name="Picture 2" descr="graphics/03fig17.gif"/>
          <p:cNvPicPr>
            <a:picLocks noChangeAspect="1" noChangeArrowheads="1"/>
          </p:cNvPicPr>
          <p:nvPr/>
        </p:nvPicPr>
        <p:blipFill>
          <a:blip r:embed="R9063a3b226b041e2" cstate="print"/>
          <a:srcRect/>
          <a:stretch>
            <a:fillRect/>
          </a:stretch>
        </p:blipFill>
        <p:spPr bwMode="auto">
          <a:xfrm>
            <a:off x="1219201" y="685800"/>
            <a:ext cx="5867400" cy="2136894"/>
          </a:xfrm>
          <a:prstGeom prst="rect">
            <a:avLst/>
          </a:prstGeom>
          <a:noFill/>
        </p:spPr>
      </p:pic>
      <p:sp>
        <p:nvSpPr>
          <p:cNvPr id="8" name="Rectangle 7"/>
          <p:cNvSpPr/>
          <p:nvPr/>
        </p:nvSpPr>
        <p:spPr>
          <a:xfrm>
            <a:off x="1447800" y="2895600"/>
            <a:ext cx="5257800" cy="369332"/>
          </a:xfrm>
          <a:prstGeom prst="rect">
            <a:avLst/>
          </a:prstGeom>
        </p:spPr>
        <p:txBody>
          <a:bodyPr wrap="square">
            <a:spAutoFit/>
          </a:bodyPr>
          <a:lstStyle/>
          <a:p>
            <a:r>
              <a:rPr lang="en-US" b="1" dirty="0">
                <a:solidFill>
                  <a:srgbClr val="FF0000"/>
                </a:solidFill>
              </a:rPr>
              <a:t>A decomposition of LU factorization into 14 tasks.</a:t>
            </a:r>
            <a:endParaRPr lang="en-US" b="1" dirty="0">
              <a:solidFill>
                <a:srgbClr val="FF0000"/>
              </a:solidFill>
            </a:endParaRPr>
          </a:p>
        </p:txBody>
      </p:sp>
      <p:sp>
        <p:nvSpPr>
          <p:cNvPr id="9" name="Rectangle 8"/>
          <p:cNvSpPr/>
          <p:nvPr/>
        </p:nvSpPr>
        <p:spPr>
          <a:xfrm>
            <a:off x="685800" y="6019800"/>
            <a:ext cx="7086600" cy="646331"/>
          </a:xfrm>
          <a:prstGeom prst="rect">
            <a:avLst/>
          </a:prstGeom>
        </p:spPr>
        <p:txBody>
          <a:bodyPr wrap="square">
            <a:spAutoFit/>
          </a:bodyPr>
          <a:lstStyle/>
          <a:p>
            <a:r>
              <a:rPr lang="en-US" b="1" dirty="0">
                <a:solidFill>
                  <a:srgbClr val="FF0000"/>
                </a:solidFill>
              </a:rPr>
              <a:t>A typical computation in Gaussian elimination and the active part of the coefficient matrix during the </a:t>
            </a:r>
            <a:r>
              <a:rPr lang="en-US" b="1" i="1" dirty="0" err="1">
                <a:solidFill>
                  <a:srgbClr val="FF0000"/>
                </a:solidFill>
              </a:rPr>
              <a:t>k</a:t>
            </a:r>
            <a:r>
              <a:rPr lang="en-US" b="1" dirty="0" err="1">
                <a:solidFill>
                  <a:srgbClr val="FF0000"/>
                </a:solidFill>
              </a:rPr>
              <a:t>th</a:t>
            </a:r>
            <a:r>
              <a:rPr lang="en-US" b="1" dirty="0">
                <a:solidFill>
                  <a:srgbClr val="FF0000"/>
                </a:solidFill>
              </a:rPr>
              <a:t> iteration of the outer loop.</a:t>
            </a:r>
            <a:endParaRPr lang="en-US" b="1" dirty="0">
              <a:solidFill>
                <a:srgbClr val="FF0000"/>
              </a:solidFill>
            </a:endParaRPr>
          </a:p>
        </p:txBody>
      </p:sp>
      <p:pic>
        <p:nvPicPr>
          <p:cNvPr id="44036" name="Picture 4" descr="graphics/03fig18.gif"/>
          <p:cNvPicPr>
            <a:picLocks noChangeAspect="1" noChangeArrowheads="1"/>
          </p:cNvPicPr>
          <p:nvPr/>
        </p:nvPicPr>
        <p:blipFill>
          <a:blip r:embed="R9e7cf3f938064771" cstate="print"/>
          <a:srcRect/>
          <a:stretch>
            <a:fillRect/>
          </a:stretch>
        </p:blipFill>
        <p:spPr bwMode="auto">
          <a:xfrm>
            <a:off x="1447800" y="3352800"/>
            <a:ext cx="5160534" cy="2590800"/>
          </a:xfrm>
          <a:prstGeom prst="rect">
            <a:avLst/>
          </a:prstGeom>
          <a:noFill/>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17</a:t>
            </a:fld>
            <a:endParaRPr lang="en-US"/>
          </a:p>
        </p:txBody>
      </p:sp>
      <p:sp>
        <p:nvSpPr>
          <p:cNvPr id="5" name="Footer Placeholder 4"/>
          <p:cNvSpPr>
            <a:spLocks noGrp="1"/>
          </p:cNvSpPr>
          <p:nvPr>
            <p:ph type="ftr" sz="quarter" idx="11"/>
          </p:nvPr>
        </p:nvSpPr>
        <p:spPr/>
        <p:txBody>
          <a:bodyPr/>
          <a:lstStyle/>
          <a:p>
            <a:r>
              <a:rPr lang="en-US" dirty="0"/>
              <a:t>Unit-2 Parallel algorithm design  /                     Dr </a:t>
            </a:r>
            <a:r>
              <a:rPr lang="en-US" dirty="0" err="1"/>
              <a:t>Komarasamy</a:t>
            </a:r>
            <a:r>
              <a:rPr lang="en-US" dirty="0"/>
              <a:t> G </a:t>
            </a:r>
            <a:endParaRPr lang="en-US" dirty="0"/>
          </a:p>
        </p:txBody>
      </p:sp>
      <p:sp>
        <p:nvSpPr>
          <p:cNvPr id="8" name="Rectangle 7"/>
          <p:cNvSpPr/>
          <p:nvPr/>
        </p:nvSpPr>
        <p:spPr>
          <a:xfrm>
            <a:off x="4191000" y="1295400"/>
            <a:ext cx="4114800" cy="1015663"/>
          </a:xfrm>
          <a:prstGeom prst="rect">
            <a:avLst/>
          </a:prstGeom>
        </p:spPr>
        <p:txBody>
          <a:bodyPr wrap="square">
            <a:spAutoFit/>
          </a:bodyPr>
          <a:lstStyle/>
          <a:p>
            <a:r>
              <a:rPr lang="en-US" sz="2000" b="1" dirty="0">
                <a:solidFill>
                  <a:srgbClr val="FF0000"/>
                </a:solidFill>
              </a:rPr>
              <a:t>A naive mapping of LU factorization tasks onto processes based on a two-dimensional block distribution.</a:t>
            </a:r>
            <a:endParaRPr lang="en-US" sz="2000" b="1" dirty="0">
              <a:solidFill>
                <a:srgbClr val="FF0000"/>
              </a:solidFill>
            </a:endParaRPr>
          </a:p>
        </p:txBody>
      </p:sp>
      <p:pic>
        <p:nvPicPr>
          <p:cNvPr id="51202" name="Picture 2" descr="graphics/03fig19.gif"/>
          <p:cNvPicPr>
            <a:picLocks noChangeAspect="1" noChangeArrowheads="1"/>
          </p:cNvPicPr>
          <p:nvPr/>
        </p:nvPicPr>
        <p:blipFill>
          <a:blip r:embed="R4ce4fdd982c749b3" cstate="print"/>
          <a:srcRect/>
          <a:stretch>
            <a:fillRect/>
          </a:stretch>
        </p:blipFill>
        <p:spPr bwMode="auto">
          <a:xfrm>
            <a:off x="1066800" y="762000"/>
            <a:ext cx="2743200" cy="2743201"/>
          </a:xfrm>
          <a:prstGeom prst="rect">
            <a:avLst/>
          </a:prstGeom>
          <a:noFill/>
        </p:spPr>
      </p:pic>
      <p:sp>
        <p:nvSpPr>
          <p:cNvPr id="10" name="Rectangle 9"/>
          <p:cNvSpPr/>
          <p:nvPr/>
        </p:nvSpPr>
        <p:spPr>
          <a:xfrm>
            <a:off x="533400" y="3810000"/>
            <a:ext cx="8153400" cy="1938992"/>
          </a:xfrm>
          <a:prstGeom prst="rect">
            <a:avLst/>
          </a:prstGeom>
        </p:spPr>
        <p:txBody>
          <a:bodyPr wrap="square">
            <a:spAutoFit/>
          </a:bodyPr>
          <a:lstStyle/>
          <a:p>
            <a:pPr algn="just"/>
            <a:r>
              <a:rPr lang="en-US" sz="2000" dirty="0"/>
              <a:t>The </a:t>
            </a:r>
            <a:r>
              <a:rPr lang="en-US" sz="2000" b="1" i="1" dirty="0">
                <a:solidFill>
                  <a:srgbClr val="FF0000"/>
                </a:solidFill>
              </a:rPr>
              <a:t>block-cyclic distribution</a:t>
            </a:r>
            <a:r>
              <a:rPr lang="en-US" sz="2000" dirty="0"/>
              <a:t> is a variation of the block distribution scheme that can be used to the </a:t>
            </a:r>
            <a:r>
              <a:rPr lang="en-US" sz="2000" b="1" dirty="0">
                <a:solidFill>
                  <a:srgbClr val="0000FF"/>
                </a:solidFill>
              </a:rPr>
              <a:t>load-imbalance and idling problems. </a:t>
            </a:r>
          </a:p>
          <a:p>
            <a:pPr algn="just"/>
            <a:endParaRPr lang="en-US" sz="2000" dirty="0"/>
          </a:p>
          <a:p>
            <a:pPr algn="just"/>
            <a:r>
              <a:rPr lang="en-US" sz="2000" dirty="0"/>
              <a:t>A detailed description of LU factorization with block-cyclic mapping , where it is shown how a block-cyclic mapping leads to a substantially more balanced work distribution than in above Figure</a:t>
            </a:r>
            <a:endParaRPr lang="en-US" sz="2000"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b="1" dirty="0">
                <a:solidFill>
                  <a:srgbClr val="FF0000"/>
                </a:solidFill>
              </a:rPr>
              <a:t>Examples of </a:t>
            </a:r>
            <a:r>
              <a:rPr lang="en-US" sz="2000" b="1" dirty="0">
                <a:solidFill>
                  <a:srgbClr val="0000FF"/>
                </a:solidFill>
              </a:rPr>
              <a:t>one- and two-dimensional block-cyclic distributions </a:t>
            </a:r>
            <a:r>
              <a:rPr lang="en-US" sz="2000" b="1" dirty="0">
                <a:solidFill>
                  <a:srgbClr val="FF0000"/>
                </a:solidFill>
              </a:rPr>
              <a:t>among four processes. (a) The rows of the array are grouped into blocks each consisting of two rows, resulting in eight blocks of rows. These blocks are distributed to four processes in a wraparound fashion. (b) The matrix is blocked into 16 blocks each of size 4 x 4, and it is mapped onto a 2 x 2 grid of processes in a </a:t>
            </a:r>
            <a:r>
              <a:rPr lang="en-US" sz="2000" b="1" dirty="0">
                <a:solidFill>
                  <a:srgbClr val="0000FF"/>
                </a:solidFill>
              </a:rPr>
              <a:t>wraparound fashion.</a:t>
            </a:r>
          </a:p>
        </p:txBody>
      </p:sp>
      <p:sp>
        <p:nvSpPr>
          <p:cNvPr id="4" name="Slide Number Placeholder 3"/>
          <p:cNvSpPr>
            <a:spLocks noGrp="1"/>
          </p:cNvSpPr>
          <p:nvPr>
            <p:ph type="sldNum" sz="quarter" idx="12"/>
          </p:nvPr>
        </p:nvSpPr>
        <p:spPr/>
        <p:txBody>
          <a:bodyPr/>
          <a:lstStyle/>
          <a:p>
            <a:fld id="{B6F15528-21DE-4FAA-801E-634DDDAF4B2B}" type="slidenum">
              <a:rPr lang="en-US"/>
              <a:pPr/>
              <a:t>18</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46082" name="Picture 2" descr="graphics/03fig20.gif"/>
          <p:cNvPicPr>
            <a:picLocks noChangeAspect="1" noChangeArrowheads="1"/>
          </p:cNvPicPr>
          <p:nvPr/>
        </p:nvPicPr>
        <p:blipFill>
          <a:blip r:embed="R283ea511752e48f2" cstate="print"/>
          <a:srcRect/>
          <a:stretch>
            <a:fillRect/>
          </a:stretch>
        </p:blipFill>
        <p:spPr bwMode="auto">
          <a:xfrm>
            <a:off x="807080" y="2667000"/>
            <a:ext cx="7727320" cy="3429000"/>
          </a:xfrm>
          <a:prstGeom prst="rect">
            <a:avLst/>
          </a:prstGeom>
          <a:noFill/>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The reason why a block-cyclic distribution is able to significantly reduce the amount of idling is that </a:t>
            </a:r>
            <a:r>
              <a:rPr lang="en-US" sz="2400" b="1" dirty="0">
                <a:solidFill>
                  <a:srgbClr val="FF0000"/>
                </a:solidFill>
              </a:rPr>
              <a:t>all processes have a sampling of tasks from all parts of the matrix. </a:t>
            </a:r>
          </a:p>
          <a:p>
            <a:pPr algn="just"/>
            <a:r>
              <a:rPr lang="en-US" sz="2400" dirty="0"/>
              <a:t>As a result, even if different parts of the matrix require different amounts of work, the overall work on each process balances out. </a:t>
            </a:r>
          </a:p>
          <a:p>
            <a:pPr algn="just"/>
            <a:r>
              <a:rPr lang="en-US" sz="2400" dirty="0"/>
              <a:t>Also, since the tasks assigned to a process belong to different parts of the matrix, there is a good chance that at least some of them are </a:t>
            </a:r>
            <a:r>
              <a:rPr lang="en-US" sz="2400" b="1" dirty="0">
                <a:solidFill>
                  <a:srgbClr val="FF0000"/>
                </a:solidFill>
              </a:rPr>
              <a:t>ready for execution at any given time.</a:t>
            </a:r>
          </a:p>
        </p:txBody>
      </p:sp>
      <p:sp>
        <p:nvSpPr>
          <p:cNvPr id="4" name="Slide Number Placeholder 3"/>
          <p:cNvSpPr>
            <a:spLocks noGrp="1"/>
          </p:cNvSpPr>
          <p:nvPr>
            <p:ph type="sldNum" sz="quarter" idx="12"/>
          </p:nvPr>
        </p:nvSpPr>
        <p:spPr/>
        <p:txBody>
          <a:bodyPr/>
          <a:lstStyle/>
          <a:p>
            <a:fld id="{B6F15528-21DE-4FAA-801E-634DDDAF4B2B}" type="slidenum">
              <a:rPr lang="en-US"/>
              <a:pPr/>
              <a:t>19</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200" b="1" dirty="0">
                <a:solidFill>
                  <a:srgbClr val="0000FF"/>
                </a:solidFill>
              </a:rPr>
              <a:t>Advantages of Parallel computing</a:t>
            </a:r>
          </a:p>
        </p:txBody>
      </p:sp>
      <p:sp>
        <p:nvSpPr>
          <p:cNvPr id="3" name="Content Placeholder 2"/>
          <p:cNvSpPr>
            <a:spLocks noGrp="1"/>
          </p:cNvSpPr>
          <p:nvPr>
            <p:ph idx="1"/>
          </p:nvPr>
        </p:nvSpPr>
        <p:spPr>
          <a:xfrm>
            <a:off x="381000" y="685800"/>
            <a:ext cx="8458200" cy="5562600"/>
          </a:xfrm>
        </p:spPr>
        <p:txBody>
          <a:bodyPr>
            <a:noAutofit/>
          </a:bodyPr>
          <a:lstStyle/>
          <a:p>
            <a:pPr algn="just"/>
            <a:r>
              <a:rPr lang="en-US" sz="2400" dirty="0"/>
              <a:t>In parallel computing, more resources are used to complete the task that led to decrease the </a:t>
            </a:r>
            <a:r>
              <a:rPr lang="en-US" sz="2400" b="1" dirty="0">
                <a:solidFill>
                  <a:srgbClr val="FF0000"/>
                </a:solidFill>
              </a:rPr>
              <a:t>time and cut possible costs. </a:t>
            </a:r>
            <a:endParaRPr lang="en-US" sz="2400" dirty="0"/>
          </a:p>
          <a:p>
            <a:pPr algn="just"/>
            <a:r>
              <a:rPr lang="en-US" sz="2400" dirty="0"/>
              <a:t>Comparing with Serial Computing, parallel computing can solve </a:t>
            </a:r>
            <a:r>
              <a:rPr lang="en-US" sz="2400" b="1" dirty="0">
                <a:solidFill>
                  <a:srgbClr val="FF0000"/>
                </a:solidFill>
              </a:rPr>
              <a:t>larger problems in a short time.</a:t>
            </a:r>
          </a:p>
          <a:p>
            <a:pPr algn="just"/>
            <a:r>
              <a:rPr lang="en-US" sz="2400" dirty="0"/>
              <a:t>For simulating, modeling, and understanding complex, real-world phenomena, parallel computing is much appropriate while comparing with serial computing.</a:t>
            </a:r>
          </a:p>
          <a:p>
            <a:pPr algn="just"/>
            <a:r>
              <a:rPr lang="en-US" sz="2400" dirty="0"/>
              <a:t>There are multiple problems that are very large and may impractical or impossible to solve them on a single computer; </a:t>
            </a:r>
          </a:p>
          <a:p>
            <a:pPr algn="just"/>
            <a:r>
              <a:rPr lang="en-US" sz="2400" dirty="0"/>
              <a:t>It allows you to do several things in a time by using multiple computing resources.</a:t>
            </a:r>
          </a:p>
          <a:p>
            <a:pPr algn="just"/>
            <a:r>
              <a:rPr lang="en-US" sz="2400" dirty="0"/>
              <a:t>Parallel computing is suited for hardware as serial computing wastes the potential computing power.</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FF0000"/>
                </a:solidFill>
              </a:rPr>
              <a:t>Randomized Block Distributions</a:t>
            </a:r>
          </a:p>
          <a:p>
            <a:pPr algn="just"/>
            <a:r>
              <a:rPr lang="en-US" sz="2400" dirty="0"/>
              <a:t>A block-cyclic distribution may not always be able to balance computations when the distribution of work has some special patterns. </a:t>
            </a:r>
          </a:p>
          <a:p>
            <a:pPr algn="just"/>
            <a:r>
              <a:rPr lang="en-US" sz="2400" dirty="0"/>
              <a:t>For example, consider the sparse matrix shown in Figure in which the </a:t>
            </a:r>
            <a:r>
              <a:rPr lang="en-US" sz="2400" b="1" dirty="0">
                <a:solidFill>
                  <a:srgbClr val="0000FF"/>
                </a:solidFill>
              </a:rPr>
              <a:t>shaded areas correspond to regions containing nonzero elements. </a:t>
            </a:r>
          </a:p>
          <a:p>
            <a:pPr algn="just"/>
            <a:r>
              <a:rPr lang="en-US" sz="2400" dirty="0"/>
              <a:t>If this matrix is distributed using a two-dimensional block-cyclic distribution, as illustrated in Figure then we will end up assigning more non-zero blocks to the diagonal processes P0, P5, P10, and P15 than on any other processes. </a:t>
            </a:r>
          </a:p>
          <a:p>
            <a:pPr algn="just"/>
            <a:r>
              <a:rPr lang="en-US" sz="2400" dirty="0"/>
              <a:t>In fact some processes, like </a:t>
            </a:r>
            <a:r>
              <a:rPr lang="en-US" sz="2400" b="1" dirty="0">
                <a:solidFill>
                  <a:srgbClr val="0000FF"/>
                </a:solidFill>
              </a:rPr>
              <a:t>P12, will not get any work.</a:t>
            </a:r>
          </a:p>
        </p:txBody>
      </p:sp>
      <p:sp>
        <p:nvSpPr>
          <p:cNvPr id="4" name="Slide Number Placeholder 3"/>
          <p:cNvSpPr>
            <a:spLocks noGrp="1"/>
          </p:cNvSpPr>
          <p:nvPr>
            <p:ph type="sldNum" sz="quarter" idx="12"/>
          </p:nvPr>
        </p:nvSpPr>
        <p:spPr/>
        <p:txBody>
          <a:bodyPr/>
          <a:lstStyle/>
          <a:p>
            <a:fld id="{B6F15528-21DE-4FAA-801E-634DDDAF4B2B}" type="slidenum">
              <a:rPr lang="en-US"/>
              <a:pPr/>
              <a:t>20</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21</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55298" name="Picture 2" descr="graphics/03fig22.gif"/>
          <p:cNvPicPr>
            <a:picLocks noChangeAspect="1" noChangeArrowheads="1"/>
          </p:cNvPicPr>
          <p:nvPr/>
        </p:nvPicPr>
        <p:blipFill>
          <a:blip r:embed="R6d05c3945d7b4700" cstate="print"/>
          <a:srcRect/>
          <a:stretch>
            <a:fillRect/>
          </a:stretch>
        </p:blipFill>
        <p:spPr bwMode="auto">
          <a:xfrm>
            <a:off x="1524000" y="685800"/>
            <a:ext cx="6324600" cy="3222534"/>
          </a:xfrm>
          <a:prstGeom prst="rect">
            <a:avLst/>
          </a:prstGeom>
          <a:noFill/>
        </p:spPr>
      </p:pic>
      <p:sp>
        <p:nvSpPr>
          <p:cNvPr id="9" name="Rectangle 8"/>
          <p:cNvSpPr/>
          <p:nvPr/>
        </p:nvSpPr>
        <p:spPr>
          <a:xfrm>
            <a:off x="685800" y="3886200"/>
            <a:ext cx="8153400" cy="707886"/>
          </a:xfrm>
          <a:prstGeom prst="rect">
            <a:avLst/>
          </a:prstGeom>
        </p:spPr>
        <p:txBody>
          <a:bodyPr wrap="square">
            <a:spAutoFit/>
          </a:bodyPr>
          <a:lstStyle/>
          <a:p>
            <a:r>
              <a:rPr lang="en-US" sz="2000" b="1" dirty="0">
                <a:solidFill>
                  <a:srgbClr val="0000FF"/>
                </a:solidFill>
              </a:rPr>
              <a:t>Using the block-cyclic distribution shown in (b) to distribute the computations performed in array (a) will lead to load imbalances.</a:t>
            </a:r>
            <a:endParaRPr lang="en-US" sz="2000" b="1" dirty="0">
              <a:solidFill>
                <a:srgbClr val="0000FF"/>
              </a:solidFill>
            </a:endParaRPr>
          </a:p>
        </p:txBody>
      </p:sp>
      <p:sp>
        <p:nvSpPr>
          <p:cNvPr id="10" name="Rectangle 9"/>
          <p:cNvSpPr/>
          <p:nvPr/>
        </p:nvSpPr>
        <p:spPr>
          <a:xfrm>
            <a:off x="457200" y="4648200"/>
            <a:ext cx="8153400" cy="1323439"/>
          </a:xfrm>
          <a:prstGeom prst="rect">
            <a:avLst/>
          </a:prstGeom>
        </p:spPr>
        <p:txBody>
          <a:bodyPr wrap="square">
            <a:spAutoFit/>
          </a:bodyPr>
          <a:lstStyle/>
          <a:p>
            <a:pPr algn="just"/>
            <a:r>
              <a:rPr lang="en-US" sz="2000" b="1" i="1" dirty="0">
                <a:solidFill>
                  <a:srgbClr val="FF0000"/>
                </a:solidFill>
              </a:rPr>
              <a:t>Randomized block distribution</a:t>
            </a:r>
            <a:r>
              <a:rPr lang="en-US" sz="2000" dirty="0"/>
              <a:t>, a more general form of the block distribution, can be used in situations illustrated in Figure. Just like a block-cyclic distribution, load balance is sought by partitioning the array into many more blocks than the number of available processes.</a:t>
            </a:r>
            <a:endParaRPr lang="en-US" sz="2000"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b="1" dirty="0">
                <a:solidFill>
                  <a:srgbClr val="FF0000"/>
                </a:solidFill>
              </a:rPr>
              <a:t>A one-dimensional randomized block mapping of 12 blocks onto four process (i.e., a = 3).</a:t>
            </a:r>
          </a:p>
        </p:txBody>
      </p:sp>
      <p:sp>
        <p:nvSpPr>
          <p:cNvPr id="4" name="Slide Number Placeholder 3"/>
          <p:cNvSpPr>
            <a:spLocks noGrp="1"/>
          </p:cNvSpPr>
          <p:nvPr>
            <p:ph type="sldNum" sz="quarter" idx="12"/>
          </p:nvPr>
        </p:nvSpPr>
        <p:spPr/>
        <p:txBody>
          <a:bodyPr/>
          <a:lstStyle/>
          <a:p>
            <a:fld id="{B6F15528-21DE-4FAA-801E-634DDDAF4B2B}" type="slidenum">
              <a:rPr lang="en-US"/>
              <a:pPr/>
              <a:t>22</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53250" name="Picture 2" descr="graphics/03fig24.gif"/>
          <p:cNvPicPr>
            <a:picLocks noChangeAspect="1" noChangeArrowheads="1"/>
          </p:cNvPicPr>
          <p:nvPr/>
        </p:nvPicPr>
        <p:blipFill>
          <a:blip r:embed="R6f187acc3f834378" cstate="print"/>
          <a:srcRect/>
          <a:stretch>
            <a:fillRect/>
          </a:stretch>
        </p:blipFill>
        <p:spPr bwMode="auto">
          <a:xfrm>
            <a:off x="1752600" y="1676400"/>
            <a:ext cx="4648200" cy="2180265"/>
          </a:xfrm>
          <a:prstGeom prst="rect">
            <a:avLst/>
          </a:prstGeom>
          <a:noFill/>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b="1" dirty="0">
                <a:solidFill>
                  <a:srgbClr val="FF0000"/>
                </a:solidFill>
              </a:rPr>
              <a:t>Using a two-dimensional random block distribution shown in (b) to distribute the computations performed in array (a), as shown in (c).</a:t>
            </a:r>
          </a:p>
        </p:txBody>
      </p:sp>
      <p:sp>
        <p:nvSpPr>
          <p:cNvPr id="4" name="Slide Number Placeholder 3"/>
          <p:cNvSpPr>
            <a:spLocks noGrp="1"/>
          </p:cNvSpPr>
          <p:nvPr>
            <p:ph type="sldNum" sz="quarter" idx="12"/>
          </p:nvPr>
        </p:nvSpPr>
        <p:spPr/>
        <p:txBody>
          <a:bodyPr/>
          <a:lstStyle/>
          <a:p>
            <a:fld id="{B6F15528-21DE-4FAA-801E-634DDDAF4B2B}" type="slidenum">
              <a:rPr lang="en-US"/>
              <a:pPr/>
              <a:t>23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61442" name="Picture 2" descr="graphics/03fig25.gif"/>
          <p:cNvPicPr>
            <a:picLocks noChangeAspect="1" noChangeArrowheads="1"/>
          </p:cNvPicPr>
          <p:nvPr/>
        </p:nvPicPr>
        <p:blipFill>
          <a:blip r:embed="R96ad90bff5d5485c" cstate="print"/>
          <a:srcRect/>
          <a:stretch>
            <a:fillRect/>
          </a:stretch>
        </p:blipFill>
        <p:spPr bwMode="auto">
          <a:xfrm>
            <a:off x="533400" y="1600200"/>
            <a:ext cx="8237477" cy="2895600"/>
          </a:xfrm>
          <a:prstGeom prst="rect">
            <a:avLst/>
          </a:prstGeom>
          <a:noFill/>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200" b="1" dirty="0">
                <a:solidFill>
                  <a:srgbClr val="FF0000"/>
                </a:solidFill>
              </a:rPr>
              <a:t>Graph Partitioning</a:t>
            </a:r>
            <a:r>
              <a:rPr lang="en-US" sz="2200" dirty="0"/>
              <a:t> </a:t>
            </a:r>
          </a:p>
          <a:p>
            <a:pPr algn="just"/>
            <a:r>
              <a:rPr lang="en-US" sz="2200" dirty="0"/>
              <a:t>The array-based distribution schemes that we described so far are quite effective in balancing the computations and minimizing the interactions for a wide range of algorithms that use dense matrices and have structured and regular interaction patterns. However, there are many algorithms that operate on sparse data structures and for which the </a:t>
            </a:r>
            <a:r>
              <a:rPr lang="en-US" sz="2200" b="1" dirty="0">
                <a:solidFill>
                  <a:srgbClr val="0000FF"/>
                </a:solidFill>
              </a:rPr>
              <a:t>pattern of interaction among data elements is data dependent and highly irregular. </a:t>
            </a:r>
          </a:p>
          <a:p>
            <a:pPr algn="just"/>
            <a:r>
              <a:rPr lang="en-US" sz="2200" dirty="0"/>
              <a:t>Numerical simulations of physical phenomena provide a large source of such type of computations. In these computations, the physical domain is </a:t>
            </a:r>
            <a:r>
              <a:rPr lang="en-US" sz="2200" dirty="0" err="1"/>
              <a:t>discretized</a:t>
            </a:r>
            <a:r>
              <a:rPr lang="en-US" sz="2200" dirty="0"/>
              <a:t> and represented by a mesh of elements. </a:t>
            </a:r>
          </a:p>
          <a:p>
            <a:pPr algn="just"/>
            <a:r>
              <a:rPr lang="en-US" sz="2200" dirty="0"/>
              <a:t>The simulation of the physical phenomenon being modeled then involves computing the values of certain physical quantities at each mesh point. The computation at a mesh point usually requires data corresponding to that mesh point and to the points that are adjacent to it in the mesh. </a:t>
            </a:r>
          </a:p>
        </p:txBody>
      </p:sp>
      <p:sp>
        <p:nvSpPr>
          <p:cNvPr id="4" name="Slide Number Placeholder 3"/>
          <p:cNvSpPr>
            <a:spLocks noGrp="1"/>
          </p:cNvSpPr>
          <p:nvPr>
            <p:ph type="sldNum" sz="quarter" idx="12"/>
          </p:nvPr>
        </p:nvSpPr>
        <p:spPr/>
        <p:txBody>
          <a:bodyPr/>
          <a:lstStyle/>
          <a:p>
            <a:fld id="{B6F15528-21DE-4FAA-801E-634DDDAF4B2B}" type="slidenum">
              <a:rPr lang="en-US"/>
              <a:pPr/>
              <a:t>24</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300" dirty="0"/>
              <a:t>For example, </a:t>
            </a:r>
            <a:r>
              <a:rPr lang="en-US" sz="2300" b="1" dirty="0">
                <a:solidFill>
                  <a:srgbClr val="FF0000"/>
                </a:solidFill>
              </a:rPr>
              <a:t>Figure shows </a:t>
            </a:r>
            <a:r>
              <a:rPr lang="en-US" sz="2300" dirty="0"/>
              <a:t>a mesh imposed on Lake Superior. The simulation of a physical phenomenon such the dispersion of a water contaminant in the lake would now involve computing the level of contamination at each vertex of this mesh at various intervals of time.</a:t>
            </a:r>
          </a:p>
        </p:txBody>
      </p:sp>
      <p:sp>
        <p:nvSpPr>
          <p:cNvPr id="4" name="Slide Number Placeholder 3"/>
          <p:cNvSpPr>
            <a:spLocks noGrp="1"/>
          </p:cNvSpPr>
          <p:nvPr>
            <p:ph type="sldNum" sz="quarter" idx="12"/>
          </p:nvPr>
        </p:nvSpPr>
        <p:spPr/>
        <p:txBody>
          <a:bodyPr/>
          <a:lstStyle/>
          <a:p>
            <a:fld id="{B6F15528-21DE-4FAA-801E-634DDDAF4B2B}" type="slidenum">
              <a:rPr lang="en-US"/>
              <a:pPr/>
              <a:t>25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63490" name="Picture 2" descr="graphics/03fig26.jpg"/>
          <p:cNvPicPr>
            <a:picLocks noChangeAspect="1" noChangeArrowheads="1"/>
          </p:cNvPicPr>
          <p:nvPr/>
        </p:nvPicPr>
        <p:blipFill>
          <a:blip r:embed="R3f07357610994cb2" cstate="print"/>
          <a:srcRect/>
          <a:stretch>
            <a:fillRect/>
          </a:stretch>
        </p:blipFill>
        <p:spPr bwMode="auto">
          <a:xfrm>
            <a:off x="1143000" y="2438400"/>
            <a:ext cx="6227375" cy="3048000"/>
          </a:xfrm>
          <a:prstGeom prst="rect">
            <a:avLst/>
          </a:prstGeom>
          <a:noFill/>
        </p:spPr>
      </p:pic>
      <p:sp>
        <p:nvSpPr>
          <p:cNvPr id="7" name="Rectangle 6"/>
          <p:cNvSpPr/>
          <p:nvPr/>
        </p:nvSpPr>
        <p:spPr>
          <a:xfrm>
            <a:off x="2667000" y="5715000"/>
            <a:ext cx="3706527" cy="369332"/>
          </a:xfrm>
          <a:prstGeom prst="rect">
            <a:avLst/>
          </a:prstGeom>
        </p:spPr>
        <p:txBody>
          <a:bodyPr wrap="none">
            <a:spAutoFit/>
          </a:bodyPr>
          <a:lstStyle/>
          <a:p>
            <a:r>
              <a:rPr lang="en-US" b="1" dirty="0">
                <a:solidFill>
                  <a:srgbClr val="FF0000"/>
                </a:solidFill>
              </a:rPr>
              <a:t>A mesh used to model Lake Superior.</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dirty="0"/>
              <a:t>the amount of computation at each point is the same, the load can be easily balanced by simply assigning the same number of mesh points to each process. However, if a distribution of the mesh points to processes does not strive to keep nearby mesh points together, then it may lead to high interaction overheads due to excessive data sharing. </a:t>
            </a:r>
          </a:p>
          <a:p>
            <a:pPr algn="just"/>
            <a:r>
              <a:rPr lang="en-US" sz="2000" dirty="0"/>
              <a:t>For example, if each process receives a random set of points as illustrated in </a:t>
            </a:r>
            <a:r>
              <a:rPr lang="en-US" sz="2000" b="1" dirty="0">
                <a:solidFill>
                  <a:srgbClr val="FF0000"/>
                </a:solidFill>
              </a:rPr>
              <a:t>Figure</a:t>
            </a:r>
            <a:r>
              <a:rPr lang="en-US" sz="2000" dirty="0"/>
              <a:t>, then each process will need to access a large set of points belonging to other processes to complete computations for its assigned portion of the mesh.</a:t>
            </a:r>
          </a:p>
        </p:txBody>
      </p:sp>
      <p:sp>
        <p:nvSpPr>
          <p:cNvPr id="4" name="Slide Number Placeholder 3"/>
          <p:cNvSpPr>
            <a:spLocks noGrp="1"/>
          </p:cNvSpPr>
          <p:nvPr>
            <p:ph type="sldNum" sz="quarter" idx="12"/>
          </p:nvPr>
        </p:nvSpPr>
        <p:spPr/>
        <p:txBody>
          <a:bodyPr/>
          <a:lstStyle/>
          <a:p>
            <a:fld id="{B6F15528-21DE-4FAA-801E-634DDDAF4B2B}" type="slidenum">
              <a:rPr lang="en-US"/>
              <a:pPr/>
              <a:t>26</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67586" name="Picture 2" descr="graphics/03fig27.gif"/>
          <p:cNvPicPr>
            <a:picLocks noChangeAspect="1" noChangeArrowheads="1"/>
          </p:cNvPicPr>
          <p:nvPr/>
        </p:nvPicPr>
        <p:blipFill>
          <a:blip r:embed="R8dbf62a8a60a4cb4" cstate="print"/>
          <a:srcRect/>
          <a:stretch>
            <a:fillRect/>
          </a:stretch>
        </p:blipFill>
        <p:spPr bwMode="auto">
          <a:xfrm>
            <a:off x="1905000" y="3276600"/>
            <a:ext cx="4981901" cy="2438400"/>
          </a:xfrm>
          <a:prstGeom prst="rect">
            <a:avLst/>
          </a:prstGeom>
          <a:noFill/>
        </p:spPr>
      </p:pic>
      <p:sp>
        <p:nvSpPr>
          <p:cNvPr id="9" name="Rectangle 8"/>
          <p:cNvSpPr/>
          <p:nvPr/>
        </p:nvSpPr>
        <p:spPr>
          <a:xfrm>
            <a:off x="1219200" y="5791200"/>
            <a:ext cx="6629400" cy="369332"/>
          </a:xfrm>
          <a:prstGeom prst="rect">
            <a:avLst/>
          </a:prstGeom>
        </p:spPr>
        <p:txBody>
          <a:bodyPr wrap="square">
            <a:spAutoFit/>
          </a:bodyPr>
          <a:lstStyle/>
          <a:p>
            <a:r>
              <a:rPr lang="en-US" b="1" dirty="0">
                <a:solidFill>
                  <a:srgbClr val="FF0000"/>
                </a:solidFill>
              </a:rPr>
              <a:t>A random distribution of the mesh elements to eight processes.</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b="1" dirty="0"/>
              <a:t>Distribute the mesh points in a way that balances the load and at the same time minimizes the amount of data that each process needs to access in order to complete its computations. </a:t>
            </a:r>
          </a:p>
          <a:p>
            <a:pPr algn="just"/>
            <a:r>
              <a:rPr lang="en-US" sz="2000" dirty="0"/>
              <a:t>Partition the mesh into p parts such that each part contains roughly the same number of mesh-points or vertices, and the number of edges that cross partition boundaries is minimized. After partitioning the mesh, each one of these p partitions is assigned to one of the p processes. </a:t>
            </a:r>
          </a:p>
          <a:p>
            <a:pPr algn="just"/>
            <a:r>
              <a:rPr lang="en-US" sz="2000" dirty="0"/>
              <a:t>Each process is assigned a contiguous region of the mesh such that the total number of mesh points that needs to be accessed across partition boundaries is minimized.</a:t>
            </a:r>
          </a:p>
        </p:txBody>
      </p:sp>
      <p:sp>
        <p:nvSpPr>
          <p:cNvPr id="4" name="Slide Number Placeholder 3"/>
          <p:cNvSpPr>
            <a:spLocks noGrp="1"/>
          </p:cNvSpPr>
          <p:nvPr>
            <p:ph type="sldNum" sz="quarter" idx="12"/>
          </p:nvPr>
        </p:nvSpPr>
        <p:spPr/>
        <p:txBody>
          <a:bodyPr/>
          <a:lstStyle/>
          <a:p>
            <a:fld id="{B6F15528-21DE-4FAA-801E-634DDDAF4B2B}" type="slidenum">
              <a:rPr lang="en-US"/>
              <a:pPr/>
              <a:t>27</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69634" name="Picture 2" descr="graphics/03fig28.gif"/>
          <p:cNvPicPr>
            <a:picLocks noChangeAspect="1" noChangeArrowheads="1"/>
          </p:cNvPicPr>
          <p:nvPr/>
        </p:nvPicPr>
        <p:blipFill>
          <a:blip r:embed="R863e69f587944273" cstate="print"/>
          <a:srcRect/>
          <a:stretch>
            <a:fillRect/>
          </a:stretch>
        </p:blipFill>
        <p:spPr bwMode="auto">
          <a:xfrm>
            <a:off x="685800" y="3962400"/>
            <a:ext cx="4826217" cy="2362200"/>
          </a:xfrm>
          <a:prstGeom prst="rect">
            <a:avLst/>
          </a:prstGeom>
          <a:noFill/>
        </p:spPr>
      </p:pic>
      <p:sp>
        <p:nvSpPr>
          <p:cNvPr id="10" name="Rectangle 9"/>
          <p:cNvSpPr/>
          <p:nvPr/>
        </p:nvSpPr>
        <p:spPr>
          <a:xfrm>
            <a:off x="5562600" y="4648200"/>
            <a:ext cx="3124200" cy="1200329"/>
          </a:xfrm>
          <a:prstGeom prst="rect">
            <a:avLst/>
          </a:prstGeom>
        </p:spPr>
        <p:txBody>
          <a:bodyPr wrap="square">
            <a:spAutoFit/>
          </a:bodyPr>
          <a:lstStyle/>
          <a:p>
            <a:r>
              <a:rPr lang="en-US" b="1" dirty="0"/>
              <a:t>A distribution of the mesh elements to eight processes, by using a graph-partitioning algorithm.</a:t>
            </a:r>
            <a:endParaRPr lang="en-US" b="1"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b="1" dirty="0">
                <a:solidFill>
                  <a:srgbClr val="FF0000"/>
                </a:solidFill>
              </a:rPr>
              <a:t>Mappings Based on Task Partitioning</a:t>
            </a:r>
          </a:p>
          <a:p>
            <a:pPr algn="just"/>
            <a:r>
              <a:rPr lang="en-US" sz="2000" dirty="0"/>
              <a:t>A mapping based on partitioning a task-dependency graph and mapping its nodes onto processes can be used when the computation is naturally expressible in the </a:t>
            </a:r>
            <a:r>
              <a:rPr lang="en-US" sz="2000" b="1" dirty="0">
                <a:solidFill>
                  <a:srgbClr val="0000FF"/>
                </a:solidFill>
              </a:rPr>
              <a:t>form of a static task-dependency graph with tasks of known sizes. </a:t>
            </a:r>
            <a:r>
              <a:rPr lang="en-US" sz="2000" dirty="0"/>
              <a:t>As usual, this mapping must seek to achieve the often conflicting objectives of minimizing idle time and minimizing the interaction time of the parallel algorithm. </a:t>
            </a:r>
            <a:r>
              <a:rPr lang="en-US" sz="2000" b="1" dirty="0">
                <a:solidFill>
                  <a:srgbClr val="0000FF"/>
                </a:solidFill>
              </a:rPr>
              <a:t>Determining an optimal mapping for a general task-dependency graph is an NP-complete problem</a:t>
            </a:r>
            <a:r>
              <a:rPr lang="en-US" sz="2000" dirty="0"/>
              <a:t>. However, specific situations often lend themselves to a simpler optimal or acceptable approximate solution.</a:t>
            </a:r>
            <a:endParaRPr lang="en-US" sz="2000" b="1" dirty="0"/>
          </a:p>
        </p:txBody>
      </p:sp>
      <p:sp>
        <p:nvSpPr>
          <p:cNvPr id="4" name="Slide Number Placeholder 3"/>
          <p:cNvSpPr>
            <a:spLocks noGrp="1"/>
          </p:cNvSpPr>
          <p:nvPr>
            <p:ph type="sldNum" sz="quarter" idx="12"/>
          </p:nvPr>
        </p:nvSpPr>
        <p:spPr/>
        <p:txBody>
          <a:bodyPr/>
          <a:lstStyle/>
          <a:p>
            <a:fld id="{B6F15528-21DE-4FAA-801E-634DDDAF4B2B}" type="slidenum">
              <a:rPr lang="en-US"/>
              <a:pPr/>
              <a:t>28</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71682" name="Picture 2" descr="graphics/03fig29.gif"/>
          <p:cNvPicPr>
            <a:picLocks noChangeAspect="1" noChangeArrowheads="1"/>
          </p:cNvPicPr>
          <p:nvPr/>
        </p:nvPicPr>
        <p:blipFill>
          <a:blip r:embed="Rc6b7a498cda1430d" cstate="print"/>
          <a:srcRect/>
          <a:stretch>
            <a:fillRect/>
          </a:stretch>
        </p:blipFill>
        <p:spPr bwMode="auto">
          <a:xfrm>
            <a:off x="1709329" y="3581400"/>
            <a:ext cx="4005671" cy="3124200"/>
          </a:xfrm>
          <a:prstGeom prst="rect">
            <a:avLst/>
          </a:prstGeom>
          <a:noFill/>
        </p:spPr>
      </p:pic>
      <p:sp>
        <p:nvSpPr>
          <p:cNvPr id="9" name="Rectangle 8"/>
          <p:cNvSpPr/>
          <p:nvPr/>
        </p:nvSpPr>
        <p:spPr>
          <a:xfrm>
            <a:off x="5715000" y="4267200"/>
            <a:ext cx="2438400" cy="1200329"/>
          </a:xfrm>
          <a:prstGeom prst="rect">
            <a:avLst/>
          </a:prstGeom>
        </p:spPr>
        <p:txBody>
          <a:bodyPr wrap="square">
            <a:spAutoFit/>
          </a:bodyPr>
          <a:lstStyle/>
          <a:p>
            <a:pPr algn="just"/>
            <a:r>
              <a:rPr lang="en-US" b="1" dirty="0"/>
              <a:t>Mapping of a binary tree task-dependency graph onto a hypercube of processes.</a:t>
            </a:r>
            <a:endParaRPr lang="en-US" b="1"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b="1" dirty="0"/>
              <a:t>A mapping for sparse matrix-vector multiplication onto three processes. The list </a:t>
            </a:r>
            <a:r>
              <a:rPr lang="en-US" sz="2000" b="1" dirty="0" err="1"/>
              <a:t>C</a:t>
            </a:r>
            <a:r>
              <a:rPr lang="en-US" sz="2000" b="1" i="1" dirty="0" err="1"/>
              <a:t>i</a:t>
            </a:r>
            <a:r>
              <a:rPr lang="en-US" sz="2000" b="1" dirty="0"/>
              <a:t> contains the indices of </a:t>
            </a:r>
            <a:r>
              <a:rPr lang="en-US" sz="2000" b="1" i="1" dirty="0"/>
              <a:t>b</a:t>
            </a:r>
            <a:r>
              <a:rPr lang="en-US" sz="2000" b="1" dirty="0"/>
              <a:t> that Process </a:t>
            </a:r>
            <a:r>
              <a:rPr lang="en-US" sz="2000" b="1" i="1" dirty="0" err="1"/>
              <a:t>i</a:t>
            </a:r>
            <a:r>
              <a:rPr lang="en-US" sz="2000" b="1" dirty="0"/>
              <a:t> needs to access from other processes.</a:t>
            </a:r>
          </a:p>
          <a:p>
            <a:pPr algn="just"/>
            <a:endParaRPr lang="en-US" sz="2000" b="1" dirty="0"/>
          </a:p>
          <a:p>
            <a:pPr algn="just"/>
            <a:endParaRPr lang="en-US" sz="2000" b="1" dirty="0"/>
          </a:p>
          <a:p>
            <a:pPr algn="just"/>
            <a:endParaRPr lang="en-US" sz="2000" b="1" dirty="0"/>
          </a:p>
          <a:p>
            <a:pPr algn="just"/>
            <a:endParaRPr lang="en-US" sz="2000" b="1" dirty="0"/>
          </a:p>
          <a:p>
            <a:pPr algn="just"/>
            <a:endParaRPr lang="en-US" sz="2000" b="1" dirty="0"/>
          </a:p>
          <a:p>
            <a:pPr algn="just"/>
            <a:r>
              <a:rPr lang="en-US" sz="2000" b="1" dirty="0"/>
              <a:t>Reducing interaction overhead in sparse matrix-vector multiplication by partitioning the task-interaction graph.</a:t>
            </a:r>
          </a:p>
          <a:p>
            <a:pPr algn="just"/>
            <a:endParaRPr lang="en-US" sz="2000" b="1" dirty="0"/>
          </a:p>
          <a:p>
            <a:pPr algn="just">
              <a:buNone/>
            </a:pPr>
            <a:endParaRPr lang="en-US" sz="2000" b="1" dirty="0"/>
          </a:p>
        </p:txBody>
      </p:sp>
      <p:sp>
        <p:nvSpPr>
          <p:cNvPr id="4" name="Slide Number Placeholder 3"/>
          <p:cNvSpPr>
            <a:spLocks noGrp="1"/>
          </p:cNvSpPr>
          <p:nvPr>
            <p:ph type="sldNum" sz="quarter" idx="12"/>
          </p:nvPr>
        </p:nvSpPr>
        <p:spPr/>
        <p:txBody>
          <a:bodyPr/>
          <a:lstStyle/>
          <a:p>
            <a:fld id="{B6F15528-21DE-4FAA-801E-634DDDAF4B2B}" type="slidenum">
              <a:rPr lang="en-US"/>
              <a:pPr/>
              <a:t>29</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73730" name="Picture 2" descr="graphics/03fig30.gif"/>
          <p:cNvPicPr>
            <a:picLocks noChangeAspect="1" noChangeArrowheads="1"/>
          </p:cNvPicPr>
          <p:nvPr/>
        </p:nvPicPr>
        <p:blipFill>
          <a:blip r:embed="Rf2082a853e1140c0" cstate="print"/>
          <a:srcRect/>
          <a:stretch>
            <a:fillRect/>
          </a:stretch>
        </p:blipFill>
        <p:spPr bwMode="auto">
          <a:xfrm>
            <a:off x="1981200" y="1371600"/>
            <a:ext cx="5486400" cy="2139142"/>
          </a:xfrm>
          <a:prstGeom prst="rect">
            <a:avLst/>
          </a:prstGeom>
          <a:noFill/>
        </p:spPr>
      </p:pic>
      <p:pic>
        <p:nvPicPr>
          <p:cNvPr id="73732" name="Picture 4" descr="graphics/03fig31.gif"/>
          <p:cNvPicPr>
            <a:picLocks noChangeAspect="1" noChangeArrowheads="1"/>
          </p:cNvPicPr>
          <p:nvPr/>
        </p:nvPicPr>
        <p:blipFill>
          <a:blip r:embed="R73c7fcb897bd4596" cstate="print"/>
          <a:srcRect/>
          <a:stretch>
            <a:fillRect/>
          </a:stretch>
        </p:blipFill>
        <p:spPr bwMode="auto">
          <a:xfrm>
            <a:off x="2081684" y="4191000"/>
            <a:ext cx="4161691" cy="2667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200" b="1" dirty="0">
                <a:solidFill>
                  <a:srgbClr val="FF0000"/>
                </a:solidFill>
              </a:rPr>
              <a:t>Disadvantages of Parallel Computing</a:t>
            </a:r>
          </a:p>
        </p:txBody>
      </p:sp>
      <p:sp>
        <p:nvSpPr>
          <p:cNvPr id="3" name="Content Placeholder 2"/>
          <p:cNvSpPr>
            <a:spLocks noGrp="1"/>
          </p:cNvSpPr>
          <p:nvPr>
            <p:ph idx="1"/>
          </p:nvPr>
        </p:nvSpPr>
        <p:spPr>
          <a:xfrm>
            <a:off x="381000" y="685800"/>
            <a:ext cx="8458200" cy="5562600"/>
          </a:xfrm>
        </p:spPr>
        <p:txBody>
          <a:bodyPr>
            <a:noAutofit/>
          </a:bodyPr>
          <a:lstStyle/>
          <a:p>
            <a:pPr algn="just"/>
            <a:r>
              <a:rPr lang="en-US" sz="2400" dirty="0"/>
              <a:t>It addresses Parallel architecture that can be </a:t>
            </a:r>
            <a:r>
              <a:rPr lang="en-US" sz="2400" b="1" dirty="0">
                <a:solidFill>
                  <a:srgbClr val="FF0000"/>
                </a:solidFill>
              </a:rPr>
              <a:t>difficult to achieve.</a:t>
            </a:r>
          </a:p>
          <a:p>
            <a:pPr algn="just"/>
            <a:r>
              <a:rPr lang="en-US" sz="2400" dirty="0"/>
              <a:t>In the case of clusters, better </a:t>
            </a:r>
            <a:r>
              <a:rPr lang="en-US" sz="2400" b="1" dirty="0">
                <a:solidFill>
                  <a:srgbClr val="FF0000"/>
                </a:solidFill>
              </a:rPr>
              <a:t>cooling technologies are needed </a:t>
            </a:r>
            <a:r>
              <a:rPr lang="en-US" sz="2400" dirty="0"/>
              <a:t>in parallel computing.</a:t>
            </a:r>
          </a:p>
          <a:p>
            <a:pPr algn="just"/>
            <a:r>
              <a:rPr lang="en-US" sz="2400" dirty="0"/>
              <a:t>It requires the managed algorithms, which could be handled in the parallel mechanism.</a:t>
            </a:r>
          </a:p>
          <a:p>
            <a:pPr algn="just"/>
            <a:r>
              <a:rPr lang="en-US" sz="2400" dirty="0"/>
              <a:t>The multi-core architectures consume high power consumption.</a:t>
            </a:r>
          </a:p>
          <a:p>
            <a:pPr algn="just"/>
            <a:r>
              <a:rPr lang="en-US" sz="2400" dirty="0"/>
              <a:t>The parallel computing system needs </a:t>
            </a:r>
            <a:r>
              <a:rPr lang="en-US" sz="2400" b="1" dirty="0">
                <a:solidFill>
                  <a:srgbClr val="FF0000"/>
                </a:solidFill>
              </a:rPr>
              <a:t>low coupling and high cohesion, which is difficult to create.</a:t>
            </a:r>
          </a:p>
          <a:p>
            <a:pPr algn="just"/>
            <a:r>
              <a:rPr lang="en-US" sz="2400" dirty="0"/>
              <a:t>The code for a parallelism-based program can be done by the most technically skilled and expert programmers.</a:t>
            </a:r>
          </a:p>
        </p:txBody>
      </p:sp>
      <p:sp>
        <p:nvSpPr>
          <p:cNvPr id="4" name="Slide Number Placeholder 3"/>
          <p:cNvSpPr>
            <a:spLocks noGrp="1"/>
          </p:cNvSpPr>
          <p:nvPr>
            <p:ph type="sldNum" sz="quarter" idx="12"/>
          </p:nvPr>
        </p:nvSpPr>
        <p:spPr/>
        <p:txBody>
          <a:bodyPr/>
          <a:lstStyle/>
          <a:p>
            <a:fld id="{B6F15528-21DE-4FAA-801E-634DDDAF4B2B}" type="slidenum">
              <a:rPr lang="en-US"/>
              <a:pPr/>
              <a:t>16</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000" b="1" dirty="0">
                <a:solidFill>
                  <a:srgbClr val="FF0000"/>
                </a:solidFill>
              </a:rPr>
              <a:t>Hierarchical Mappings</a:t>
            </a:r>
          </a:p>
          <a:p>
            <a:pPr algn="just"/>
            <a:r>
              <a:rPr lang="en-US" sz="2000" dirty="0"/>
              <a:t>Certain algorithms are naturally expressed as task-dependency graphs; </a:t>
            </a:r>
          </a:p>
          <a:p>
            <a:pPr algn="just"/>
            <a:r>
              <a:rPr lang="en-US" sz="2000" dirty="0"/>
              <a:t>However, a mapping based solely on the task-dependency graph may suffer from load-imbalance or inadequate concurrency. For example, in the binary-tree task-dependency graph of Figure, only a few tasks are available for concurrent execution in the top part of the tree. If the tasks are large enough, then a better mapping can be obtained by a further decomposition of the tasks into smaller subtasks. </a:t>
            </a:r>
          </a:p>
          <a:p>
            <a:pPr algn="just"/>
            <a:r>
              <a:rPr lang="en-US" sz="2000" dirty="0"/>
              <a:t>In the case where the task-dependency graph is a binary tree with four levels, the root task can be partitioned among eight processes, the tasks at the next level can be partitioned among four processes each, followed by tasks partitioned among two processes each at the next level. </a:t>
            </a:r>
          </a:p>
          <a:p>
            <a:pPr algn="just"/>
            <a:r>
              <a:rPr lang="en-US" sz="2000" b="1" dirty="0">
                <a:solidFill>
                  <a:srgbClr val="FF0000"/>
                </a:solidFill>
              </a:rPr>
              <a:t>The eight leaf tasks can have a one-to-one mapping onto the processes. </a:t>
            </a:r>
          </a:p>
          <a:p>
            <a:pPr algn="just"/>
            <a:r>
              <a:rPr lang="en-US" sz="2000" dirty="0"/>
              <a:t>Figure, illustrates such a hierarchical mapping. Parallel quicksort introduced in Example has a task-dependency graph similar to the one shown in Figure, and hence is an ideal candidate for a hierarchical mapping of the type shown in Figure.</a:t>
            </a:r>
          </a:p>
          <a:p>
            <a:pPr algn="just"/>
            <a:endParaRPr lang="en-US" sz="2000" dirty="0"/>
          </a:p>
          <a:p>
            <a:pPr algn="just">
              <a:buNone/>
            </a:pP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a:pPr/>
              <a:t>30</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000" b="1" dirty="0"/>
              <a:t>An example of hierarchical mapping of a task-dependency graph. Each node represented by an array is a </a:t>
            </a:r>
            <a:r>
              <a:rPr lang="en-US" sz="2000" b="1" dirty="0" err="1"/>
              <a:t>supertask</a:t>
            </a:r>
            <a:r>
              <a:rPr lang="en-US" sz="2000" b="1" dirty="0"/>
              <a:t>. The partitioning of the arrays represents subtasks, which are mapped onto eight processes.</a:t>
            </a:r>
            <a:endParaRPr lang="en-US" sz="2000" b="1" dirty="0"/>
          </a:p>
        </p:txBody>
      </p:sp>
      <p:sp>
        <p:nvSpPr>
          <p:cNvPr id="4" name="Slide Number Placeholder 3"/>
          <p:cNvSpPr>
            <a:spLocks noGrp="1"/>
          </p:cNvSpPr>
          <p:nvPr>
            <p:ph type="sldNum" sz="quarter" idx="12"/>
          </p:nvPr>
        </p:nvSpPr>
        <p:spPr/>
        <p:txBody>
          <a:bodyPr/>
          <a:lstStyle/>
          <a:p>
            <a:fld id="{B6F15528-21DE-4FAA-801E-634DDDAF4B2B}" type="slidenum">
              <a:rPr lang="en-US"/>
              <a:pPr/>
              <a:t>31</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75778" name="Picture 2" descr="graphics/03fig32.gif"/>
          <p:cNvPicPr>
            <a:picLocks noChangeAspect="1" noChangeArrowheads="1"/>
          </p:cNvPicPr>
          <p:nvPr/>
        </p:nvPicPr>
        <p:blipFill>
          <a:blip r:embed="Rd8d7fd8661b34c4a" cstate="print"/>
          <a:srcRect/>
          <a:stretch>
            <a:fillRect/>
          </a:stretch>
        </p:blipFill>
        <p:spPr bwMode="auto">
          <a:xfrm>
            <a:off x="914400" y="1828800"/>
            <a:ext cx="7468877" cy="4114800"/>
          </a:xfrm>
          <a:prstGeom prst="rect">
            <a:avLst/>
          </a:prstGeom>
          <a:noFill/>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800" b="1" u="sng" dirty="0">
                <a:solidFill>
                  <a:srgbClr val="FF0000"/>
                </a:solidFill>
              </a:rPr>
              <a:t>Schemes for Dynamic Mapping</a:t>
            </a:r>
          </a:p>
          <a:p>
            <a:pPr algn="just"/>
            <a:r>
              <a:rPr lang="en-US" sz="2400" dirty="0"/>
              <a:t>Dynamic mapping is necessary in situations where a static mapping may result in a highly imbalanced distribution of work among processes or where the task-dependency graph itself if dynamic, thus precluding a static mapping. </a:t>
            </a:r>
          </a:p>
          <a:p>
            <a:pPr algn="just"/>
            <a:r>
              <a:rPr lang="en-US" sz="2400" dirty="0"/>
              <a:t>Since the primary reason for using a dynamic mapping is balancing the workload among processes, dynamic mapping is often referred to as dynamic load-balancing. </a:t>
            </a:r>
          </a:p>
          <a:p>
            <a:pPr algn="just"/>
            <a:r>
              <a:rPr lang="en-US" sz="2400" b="1" dirty="0">
                <a:solidFill>
                  <a:srgbClr val="0000FF"/>
                </a:solidFill>
              </a:rPr>
              <a:t>Dynamic mapping techniques are usually classified </a:t>
            </a:r>
            <a:r>
              <a:rPr lang="en-US" sz="2400" b="1" dirty="0">
                <a:solidFill>
                  <a:srgbClr val="0000FF"/>
                </a:solidFill>
              </a:rPr>
              <a:t>as either </a:t>
            </a:r>
            <a:endParaRPr lang="en-US" sz="2400" b="1" dirty="0">
              <a:solidFill>
                <a:srgbClr val="0000FF"/>
              </a:solidFill>
            </a:endParaRPr>
          </a:p>
          <a:p>
            <a:pPr marL="914400" lvl="1" indent="-457200" algn="just">
              <a:buAutoNum type="arabicPeriod"/>
            </a:pPr>
            <a:r>
              <a:rPr lang="en-US" b="1" dirty="0">
                <a:solidFill>
                  <a:srgbClr val="FF0000"/>
                </a:solidFill>
              </a:rPr>
              <a:t>Centralized</a:t>
            </a:r>
            <a:r>
              <a:rPr lang="en-US" dirty="0">
                <a:solidFill>
                  <a:srgbClr val="FF0000"/>
                </a:solidFill>
              </a:rPr>
              <a:t> </a:t>
            </a:r>
          </a:p>
          <a:p>
            <a:pPr marL="914400" lvl="1" indent="-457200" algn="just">
              <a:buAutoNum type="arabicPeriod"/>
            </a:pPr>
            <a:r>
              <a:rPr lang="en-US" b="1" dirty="0">
                <a:solidFill>
                  <a:srgbClr val="FF0000"/>
                </a:solidFill>
              </a:rPr>
              <a:t>Distributed</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32</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200" b="1" dirty="0">
                <a:solidFill>
                  <a:srgbClr val="FF0000"/>
                </a:solidFill>
              </a:rPr>
              <a:t>1.	Centralized Schemes</a:t>
            </a:r>
          </a:p>
          <a:p>
            <a:pPr algn="just"/>
            <a:r>
              <a:rPr lang="en-US" sz="2200" b="1" dirty="0">
                <a:solidFill>
                  <a:srgbClr val="0000FF"/>
                </a:solidFill>
              </a:rPr>
              <a:t>All executable tasks are maintained in a common central data structure </a:t>
            </a:r>
            <a:r>
              <a:rPr lang="en-US" sz="2200" dirty="0"/>
              <a:t>or they are maintained by a special process or a subset of processes. </a:t>
            </a:r>
          </a:p>
          <a:p>
            <a:pPr algn="just"/>
            <a:r>
              <a:rPr lang="en-US" sz="2200" dirty="0"/>
              <a:t>If a special process is designated to manage the pool of available tasks, then it is often referred to as the master and the other processes that depend on the master to obtain work are referred to as slaves. </a:t>
            </a:r>
          </a:p>
          <a:p>
            <a:pPr algn="just"/>
            <a:r>
              <a:rPr lang="en-US" sz="2200" dirty="0"/>
              <a:t>Whenever a process has no work, it takes a portion of available work from the central data structure or the master process. Whenever a new task is generated, it is added to this centralized data structure or reported to the master process. </a:t>
            </a:r>
          </a:p>
          <a:p>
            <a:pPr algn="just"/>
            <a:r>
              <a:rPr lang="en-US" sz="2200" dirty="0"/>
              <a:t>Centralized load-balancing schemes are usually easier to implement than distributed schemes, but may have limited scalability. </a:t>
            </a:r>
          </a:p>
          <a:p>
            <a:pPr algn="just"/>
            <a:r>
              <a:rPr lang="en-US" sz="2200" dirty="0"/>
              <a:t>As more and more processes are used, the large number of accesses to the common data structure or the master process tends to become a bottleneck.</a:t>
            </a:r>
          </a:p>
        </p:txBody>
      </p:sp>
      <p:sp>
        <p:nvSpPr>
          <p:cNvPr id="4" name="Slide Number Placeholder 3"/>
          <p:cNvSpPr>
            <a:spLocks noGrp="1"/>
          </p:cNvSpPr>
          <p:nvPr>
            <p:ph type="sldNum" sz="quarter" idx="12"/>
          </p:nvPr>
        </p:nvSpPr>
        <p:spPr/>
        <p:txBody>
          <a:bodyPr/>
          <a:lstStyle/>
          <a:p>
            <a:fld id="{B6F15528-21DE-4FAA-801E-634DDDAF4B2B}" type="slidenum">
              <a:rPr lang="en-US"/>
              <a:pPr/>
              <a:t>33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200" b="1" dirty="0">
                <a:solidFill>
                  <a:srgbClr val="FF0000"/>
                </a:solidFill>
              </a:rPr>
              <a:t>2.	Distributed Schemes</a:t>
            </a:r>
          </a:p>
          <a:p>
            <a:pPr algn="just"/>
            <a:r>
              <a:rPr lang="en-US" sz="2200" dirty="0"/>
              <a:t>In a distributed dynamic load balancing scheme, the </a:t>
            </a:r>
            <a:r>
              <a:rPr lang="en-US" sz="2200" b="1" dirty="0">
                <a:solidFill>
                  <a:srgbClr val="0000FF"/>
                </a:solidFill>
              </a:rPr>
              <a:t>set of executable tasks are distributed among processes which exchange tasks at run time to balance work. </a:t>
            </a:r>
            <a:r>
              <a:rPr lang="en-US" sz="2200" dirty="0"/>
              <a:t>Each process can send work to or receive work from any other process. These methods do not suffer from the bottleneck associated with the centralized schemes. </a:t>
            </a:r>
          </a:p>
          <a:p>
            <a:pPr algn="just"/>
            <a:r>
              <a:rPr lang="en-US" sz="2200" dirty="0"/>
              <a:t>Some of the critical parameters of a distributed load balancing scheme are as follows:</a:t>
            </a:r>
          </a:p>
          <a:p>
            <a:pPr algn="just"/>
            <a:r>
              <a:rPr lang="en-US" sz="2000" dirty="0"/>
              <a:t>How are the sending and receiving processes paired together?</a:t>
            </a:r>
          </a:p>
          <a:p>
            <a:pPr algn="just"/>
            <a:r>
              <a:rPr lang="en-US" sz="2000" dirty="0"/>
              <a:t>Is the work transfer initiated by the sender or the receiver?</a:t>
            </a:r>
          </a:p>
          <a:p>
            <a:pPr algn="just"/>
            <a:r>
              <a:rPr lang="en-US" sz="2000" dirty="0"/>
              <a:t>How much work is transferred in each exchange? If too little work is transferred, then the receiver may not receive enough work and frequent transfers resulting in excessive interaction may be required.</a:t>
            </a:r>
          </a:p>
          <a:p>
            <a:pPr algn="just"/>
            <a:r>
              <a:rPr lang="en-US" sz="2000" dirty="0"/>
              <a:t>When is the work transfer performed? </a:t>
            </a:r>
          </a:p>
          <a:p>
            <a:pPr algn="just"/>
            <a:r>
              <a:rPr lang="en-US" sz="2000" dirty="0"/>
              <a:t>For example, in receiver initiated load balancing, work may be requested when the process has actually run out of work or when the receiver has too little work left and anticipates being out of work soon.</a:t>
            </a: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34</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Mapping Techniques for Load balancing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dirty="0">
                <a:solidFill>
                  <a:srgbClr val="FF0000"/>
                </a:solidFill>
              </a:rPr>
              <a:t>More details</a:t>
            </a:r>
          </a:p>
          <a:p>
            <a:pPr algn="just"/>
            <a:r>
              <a:rPr lang="en-US" sz="2400" b="1" dirty="0">
                <a:solidFill>
                  <a:srgbClr val="FF0000"/>
                </a:solidFill>
                <a:hlinkClick r:id="rcId1392fcc71c524d91"/>
              </a:rPr>
              <a:t>http://users.atw.hu/parallelcomp/ch03lev1sec4.html</a:t>
            </a:r>
            <a:endParaRPr lang="en-US" sz="2400" b="1" dirty="0">
              <a:solidFill>
                <a:srgbClr val="FF0000"/>
              </a:solidFill>
            </a:endParaRP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35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sp>
        <p:nvSpPr>
          <p:cNvPr id="3" name="Subtitle 2"/>
          <p:cNvSpPr>
            <a:spLocks noGrp="1"/>
          </p:cNvSpPr>
          <p:nvPr>
            <p:ph type="subTitle" idx="1"/>
          </p:nvPr>
        </p:nvSpPr>
        <p:spPr/>
        <p:txBody>
          <a:bodyPr>
            <a:normAutofit fontScale="70000" lnSpcReduction="20000"/>
          </a:body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Senior Associate Professor</a:t>
            </a:r>
            <a:endParaRPr lang="en-US" b="1" dirty="0">
              <a:solidFill>
                <a:schemeClr val="tx1"/>
              </a:solidFill>
            </a:endParaRP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pic>
        <p:nvPicPr>
          <p:cNvPr id="5" name="Picture 4"/>
          <p:cNvPicPr/>
          <p:nvPr/>
        </p:nvPicPr>
        <p:blipFill>
          <a:blip r:embed="R8af503656f4847fb"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2895600" y="533400"/>
            <a:ext cx="3276600" cy="1295400"/>
          </a:xfrm>
          <a:prstGeom prst="rect">
            <a:avLst/>
          </a:prstGeo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800" b="1" dirty="0">
                <a:solidFill>
                  <a:srgbClr val="0000FF"/>
                </a:solidFill>
              </a:rPr>
              <a:t>Unit-2</a:t>
            </a:r>
            <a:endParaRPr lang="en-US" sz="2800" b="1" dirty="0">
              <a:solidFill>
                <a:srgbClr val="0000FF"/>
              </a:solidFill>
            </a:endParaRPr>
          </a:p>
        </p:txBody>
      </p:sp>
      <p:sp>
        <p:nvSpPr>
          <p:cNvPr id="3" name="Content Placeholder 2"/>
          <p:cNvSpPr>
            <a:spLocks noGrp="1"/>
          </p:cNvSpPr>
          <p:nvPr>
            <p:ph idx="1"/>
          </p:nvPr>
        </p:nvSpPr>
        <p:spPr>
          <a:xfrm>
            <a:off x="457200" y="1447800"/>
            <a:ext cx="8153400" cy="3657600"/>
          </a:xfrm>
        </p:spPr>
        <p:txBody>
          <a:bodyPr>
            <a:noAutofit/>
          </a:bodyPr>
          <a:lstStyle/>
          <a:p>
            <a:pPr marL="0" indent="0" algn="just">
              <a:buNone/>
            </a:pPr>
            <a:r>
              <a:rPr lang="en-US" b="1" dirty="0">
                <a:solidFill>
                  <a:srgbClr val="FF0000"/>
                </a:solidFill>
              </a:rPr>
              <a:t>Parallel Algorithm and Design - Preliminaries – Decomposition Techniques – Mapping Techniques for Load balancing. </a:t>
            </a:r>
          </a:p>
          <a:p>
            <a:pPr marL="0" indent="0" algn="just">
              <a:buNone/>
            </a:pPr>
            <a:r>
              <a:rPr lang="en-US" b="1" dirty="0">
                <a:solidFill>
                  <a:srgbClr val="0000FF"/>
                </a:solidFill>
              </a:rPr>
              <a:t>Synchronous Parallel Processing – Introduction, Example - SIMD Architecture and Programming Principles.</a:t>
            </a:r>
          </a:p>
        </p:txBody>
      </p:sp>
      <p:sp>
        <p:nvSpPr>
          <p:cNvPr id="4" name="Slide Number Placeholder 3"/>
          <p:cNvSpPr>
            <a:spLocks noGrp="1"/>
          </p:cNvSpPr>
          <p:nvPr>
            <p:ph type="sldNum" sz="quarter" idx="12"/>
          </p:nvPr>
        </p:nvSpPr>
        <p:spPr/>
        <p:txBody>
          <a:bodyPr/>
          <a:lstStyle/>
          <a:p>
            <a:fld id="{B6F15528-21DE-4FAA-801E-634DDDAF4B2B}" type="slidenum">
              <a:rPr lang="en-US"/>
              <a:pPr/>
              <a:t>2</a:t>
            </a:fld>
            <a:endParaRPr lang="en-US" dirty="0"/>
          </a:p>
        </p:txBody>
      </p:sp>
      <p:sp>
        <p:nvSpPr>
          <p:cNvPr id="5" name="Footer Placeholder 4"/>
          <p:cNvSpPr>
            <a:spLocks noGrp="1"/>
          </p:cNvSpPr>
          <p:nvPr>
            <p:ph type="ftr" sz="quarter" idx="11"/>
          </p:nvPr>
        </p:nvSpPr>
        <p:spPr/>
        <p:txBody>
          <a:bodyPr/>
          <a:lstStyle/>
          <a:p>
            <a:r>
              <a:rPr lang="en-US" dirty="0"/>
              <a:t>Unit-2 Parallel algorithm design  /                     Dr </a:t>
            </a:r>
            <a:r>
              <a:rPr lang="en-US" dirty="0" err="1"/>
              <a:t>Komarasamy</a:t>
            </a:r>
            <a:r>
              <a:rPr lang="en-US"/>
              <a:t> G </a:t>
            </a:r>
            <a:endParaRPr 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Synchronous Parallel Processing</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9" name="Content Placeholder 2"/>
          <p:cNvSpPr>
            <a:spLocks noGrp="1"/>
          </p:cNvSpPr>
          <p:nvPr>
            <p:ph idx="1"/>
          </p:nvPr>
        </p:nvSpPr>
        <p:spPr>
          <a:xfrm>
            <a:off x="228600" y="685800"/>
            <a:ext cx="8610600" cy="5562600"/>
          </a:xfrm>
        </p:spPr>
        <p:txBody>
          <a:bodyPr vert="horz" lIns="91440" tIns="45720" rIns="91440" bIns="45720" rtlCol="0">
            <a:noAutofit/>
          </a:bodyPr>
          <a:lstStyle/>
          <a:p>
            <a:pPr fontAlgn="base">
              <a:buNone/>
            </a:pPr>
            <a:r>
              <a:rPr lang="en-US" sz="2200" b="1" dirty="0">
                <a:solidFill>
                  <a:srgbClr val="FF0000"/>
                </a:solidFill>
              </a:rPr>
              <a:t>Parallel Computing :</a:t>
            </a:r>
            <a:r>
              <a:rPr lang="en-US" sz="2200" dirty="0">
                <a:solidFill>
                  <a:srgbClr val="FF0000"/>
                </a:solidFill>
              </a:rPr>
              <a:t> </a:t>
            </a:r>
          </a:p>
          <a:p>
            <a:pPr algn="just" fontAlgn="base"/>
            <a:r>
              <a:rPr lang="en-US" sz="2200" dirty="0"/>
              <a:t>It is the use of multiple processing elements </a:t>
            </a:r>
            <a:r>
              <a:rPr lang="en-US" sz="2200" b="1" dirty="0">
                <a:solidFill>
                  <a:srgbClr val="0000FF"/>
                </a:solidFill>
              </a:rPr>
              <a:t>simultaneously for solving any problem.</a:t>
            </a:r>
            <a:r>
              <a:rPr lang="en-US" sz="2200" dirty="0"/>
              <a:t> </a:t>
            </a:r>
          </a:p>
          <a:p>
            <a:pPr algn="just" fontAlgn="base"/>
            <a:r>
              <a:rPr lang="en-US" sz="2200" dirty="0"/>
              <a:t>Problems are broken down into instructions and are solved concurrently as each resource that has been applied to work is working at the same time.</a:t>
            </a:r>
          </a:p>
          <a:p>
            <a:pPr algn="just" fontAlgn="base">
              <a:buNone/>
            </a:pPr>
            <a:r>
              <a:rPr lang="en-US" sz="2200" dirty="0"/>
              <a:t> </a:t>
            </a:r>
            <a:r>
              <a:rPr lang="en-US" sz="2200" b="1" dirty="0">
                <a:solidFill>
                  <a:srgbClr val="FF0000"/>
                </a:solidFill>
              </a:rPr>
              <a:t>Advantages of Parallel Computing over Serial Computing are as follows: </a:t>
            </a:r>
          </a:p>
          <a:p>
            <a:pPr algn="just" fontAlgn="base"/>
            <a:r>
              <a:rPr lang="en-US" sz="2200" dirty="0"/>
              <a:t>It saves time and money as many resources working together will reduce the time and cut potential costs. </a:t>
            </a:r>
          </a:p>
          <a:p>
            <a:pPr algn="just" fontAlgn="base"/>
            <a:r>
              <a:rPr lang="en-US" sz="2200" dirty="0"/>
              <a:t>It can be impractical to solve larger problems on Serial Computing. </a:t>
            </a:r>
          </a:p>
          <a:p>
            <a:pPr algn="just" fontAlgn="base"/>
            <a:r>
              <a:rPr lang="en-US" sz="2200" dirty="0"/>
              <a:t>It can take advantage of non-local resources when the local resources are finite. </a:t>
            </a:r>
          </a:p>
          <a:p>
            <a:pPr algn="just" fontAlgn="base"/>
            <a:r>
              <a:rPr lang="en-US" sz="2200" dirty="0"/>
              <a:t>Serial Computing ‘wastes’ the potential computing power, thus Parallel Computing makes better work of the hardware. </a:t>
            </a:r>
            <a:endParaRPr lang="en-US" sz="2200"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Synchronous Parallel Processing</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4</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9"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200" b="1" dirty="0">
                <a:solidFill>
                  <a:srgbClr val="FF0000"/>
                </a:solidFill>
              </a:rPr>
              <a:t>Why parallel computing?</a:t>
            </a:r>
            <a:r>
              <a:rPr lang="en-US" sz="2200" dirty="0">
                <a:solidFill>
                  <a:srgbClr val="FF0000"/>
                </a:solidFill>
              </a:rPr>
              <a:t> </a:t>
            </a:r>
          </a:p>
          <a:p>
            <a:pPr algn="just" fontAlgn="base"/>
            <a:r>
              <a:rPr lang="en-US" sz="2200" dirty="0"/>
              <a:t>The whole real-world runs in dynamic nature i.e. many things happen at a certain time but at different places concurrently. </a:t>
            </a:r>
          </a:p>
          <a:p>
            <a:pPr algn="just" fontAlgn="base"/>
            <a:r>
              <a:rPr lang="en-US" sz="2200" dirty="0"/>
              <a:t>This data is extensively huge to manage.</a:t>
            </a:r>
          </a:p>
          <a:p>
            <a:pPr algn="just" fontAlgn="base"/>
            <a:r>
              <a:rPr lang="en-US" sz="2200" dirty="0"/>
              <a:t>Real-world data needs more dynamic simulation and modeling, and for achieving the same, parallel computing is the key.</a:t>
            </a:r>
          </a:p>
          <a:p>
            <a:pPr algn="just" fontAlgn="base"/>
            <a:r>
              <a:rPr lang="en-US" sz="2200" dirty="0"/>
              <a:t>Parallel computing provides </a:t>
            </a:r>
            <a:r>
              <a:rPr lang="en-US" sz="2200" b="1" dirty="0">
                <a:solidFill>
                  <a:srgbClr val="0000FF"/>
                </a:solidFill>
              </a:rPr>
              <a:t>concurrency and saves time and money.</a:t>
            </a:r>
          </a:p>
          <a:p>
            <a:pPr algn="just" fontAlgn="base"/>
            <a:r>
              <a:rPr lang="en-US" sz="2200" dirty="0"/>
              <a:t>Complex, large datasets, and their management can be organized only and only using parallel computing approach.</a:t>
            </a:r>
          </a:p>
          <a:p>
            <a:pPr algn="just" fontAlgn="base"/>
            <a:r>
              <a:rPr lang="en-US" sz="2200" dirty="0"/>
              <a:t>Ensures the effective utilization of the resources. The hardware is guaranteed to be used effectively whereas in serial computation only some part of the hardware was used and the rest rendered idle.</a:t>
            </a:r>
          </a:p>
          <a:p>
            <a:pPr algn="just" fontAlgn="base"/>
            <a:r>
              <a:rPr lang="en-US" sz="2200" dirty="0"/>
              <a:t>Also, it is impractical to implement real-time systems using serial computing.</a:t>
            </a:r>
          </a:p>
          <a:p>
            <a:pPr algn="just"/>
            <a:endParaRPr lang="en-US" sz="2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200" b="1" dirty="0">
                <a:solidFill>
                  <a:srgbClr val="FF0000"/>
                </a:solidFill>
              </a:rPr>
              <a:t>Disadvantages of Parallel Computing</a:t>
            </a:r>
          </a:p>
        </p:txBody>
      </p:sp>
      <p:sp>
        <p:nvSpPr>
          <p:cNvPr id="3" name="Content Placeholder 2"/>
          <p:cNvSpPr>
            <a:spLocks noGrp="1"/>
          </p:cNvSpPr>
          <p:nvPr>
            <p:ph idx="1"/>
          </p:nvPr>
        </p:nvSpPr>
        <p:spPr>
          <a:xfrm>
            <a:off x="381000" y="685800"/>
            <a:ext cx="8458200" cy="5562600"/>
          </a:xfrm>
        </p:spPr>
        <p:txBody>
          <a:bodyPr>
            <a:noAutofit/>
          </a:bodyPr>
          <a:lstStyle/>
          <a:p>
            <a:pPr algn="just"/>
            <a:r>
              <a:rPr lang="en-US" sz="2400" dirty="0"/>
              <a:t>Although parallel computing helps you out to resolve computationally and the data-exhaustive issue with the help of using multiple processors, </a:t>
            </a:r>
            <a:r>
              <a:rPr lang="en-US" sz="2400" b="1" dirty="0">
                <a:solidFill>
                  <a:srgbClr val="FF0000"/>
                </a:solidFill>
              </a:rPr>
              <a:t>sometimes it affects the conjunction of the system and some of our control algorithms </a:t>
            </a:r>
            <a:r>
              <a:rPr lang="en-US" sz="2400" dirty="0"/>
              <a:t>and does not provide good outcomes due to the parallel option.</a:t>
            </a:r>
          </a:p>
          <a:p>
            <a:pPr algn="just"/>
            <a:r>
              <a:rPr lang="en-US" sz="2400" dirty="0"/>
              <a:t>Due to synchronization, thread creation, data transfers, and more, the extra cost sometimes can be quite large; even it may be exceeding the gains because of parallelization.</a:t>
            </a:r>
          </a:p>
          <a:p>
            <a:pPr algn="just"/>
            <a:r>
              <a:rPr lang="en-US" sz="2400" dirty="0"/>
              <a:t>Moreover, for improving performance, the parallel computing system needs different code tweaking for different target architectures.</a:t>
            </a:r>
          </a:p>
        </p:txBody>
      </p:sp>
      <p:sp>
        <p:nvSpPr>
          <p:cNvPr id="4" name="Slide Number Placeholder 3"/>
          <p:cNvSpPr>
            <a:spLocks noGrp="1"/>
          </p:cNvSpPr>
          <p:nvPr>
            <p:ph type="sldNum" sz="quarter" idx="12"/>
          </p:nvPr>
        </p:nvSpPr>
        <p:spPr/>
        <p:txBody>
          <a:bodyPr/>
          <a:lstStyle/>
          <a:p>
            <a:fld id="{B6F15528-21DE-4FAA-801E-634DDDAF4B2B}" type="slidenum">
              <a:rPr lang="en-US"/>
              <a:pPr/>
              <a:t>17</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Synchronous Parallel Processing</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3074" name="Picture 2"/>
          <p:cNvPicPr>
            <a:picLocks noChangeAspect="1" noChangeArrowheads="1"/>
          </p:cNvPicPr>
          <p:nvPr/>
        </p:nvPicPr>
        <p:blipFill>
          <a:blip r:embed="Rbd63c52e25b740b3" cstate="print"/>
          <a:srcRect/>
          <a:stretch>
            <a:fillRect/>
          </a:stretch>
        </p:blipFill>
        <p:spPr bwMode="auto">
          <a:xfrm>
            <a:off x="152400" y="914399"/>
            <a:ext cx="8839200" cy="1927437"/>
          </a:xfrm>
          <a:prstGeom prst="rect">
            <a:avLst/>
          </a:prstGeom>
          <a:noFill/>
          <a:ln w="9525">
            <a:noFill/>
            <a:miter lim="800000"/>
            <a:headEnd/>
            <a:tailEnd/>
          </a:ln>
        </p:spPr>
      </p:pic>
      <p:pic>
        <p:nvPicPr>
          <p:cNvPr id="3075" name="Picture 3"/>
          <p:cNvPicPr>
            <a:picLocks noChangeAspect="1" noChangeArrowheads="1"/>
          </p:cNvPicPr>
          <p:nvPr/>
        </p:nvPicPr>
        <p:blipFill>
          <a:blip r:embed="R135e785976534b2e" cstate="print"/>
          <a:srcRect/>
          <a:stretch>
            <a:fillRect/>
          </a:stretch>
        </p:blipFill>
        <p:spPr bwMode="auto">
          <a:xfrm>
            <a:off x="304800" y="2895600"/>
            <a:ext cx="8534400" cy="25764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Synchronous Parallel Processing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buNone/>
            </a:pPr>
            <a:r>
              <a:rPr lang="en-US" sz="2400" b="1" dirty="0">
                <a:solidFill>
                  <a:srgbClr val="FF0000"/>
                </a:solidFill>
              </a:rPr>
              <a:t>Parallel Processing</a:t>
            </a:r>
          </a:p>
          <a:p>
            <a:pPr algn="just"/>
            <a:r>
              <a:rPr lang="en-US" sz="2400" dirty="0"/>
              <a:t>Parallel processing can be described as a </a:t>
            </a:r>
            <a:r>
              <a:rPr lang="en-US" sz="2400" b="1" u="sng" dirty="0"/>
              <a:t>class of techniques which enables the system to achieve simultaneous data-processing tasks to increase the computational speed of a computer system.</a:t>
            </a:r>
          </a:p>
          <a:p>
            <a:pPr algn="just"/>
            <a:r>
              <a:rPr lang="en-US" sz="2400" dirty="0"/>
              <a:t>A parallel processing system can carry out </a:t>
            </a:r>
            <a:r>
              <a:rPr lang="en-US" sz="2400" b="1" dirty="0">
                <a:solidFill>
                  <a:srgbClr val="0000FF"/>
                </a:solidFill>
              </a:rPr>
              <a:t>simultaneous data-processing to achieve faster execution time. </a:t>
            </a:r>
          </a:p>
          <a:p>
            <a:pPr algn="just"/>
            <a:r>
              <a:rPr lang="en-US" sz="2400" dirty="0"/>
              <a:t>For instance, while an instruction is being processed in the ALU component of the CPU, the next instruction can be read from memory.</a:t>
            </a:r>
          </a:p>
          <a:p>
            <a:pPr algn="just"/>
            <a:r>
              <a:rPr lang="en-US" sz="2400" dirty="0"/>
              <a:t>The primary purpose of parallel processing is to enhance the computer processing capability and increase its </a:t>
            </a:r>
            <a:r>
              <a:rPr lang="en-US" sz="2400" b="1" dirty="0">
                <a:solidFill>
                  <a:srgbClr val="FF0000"/>
                </a:solidFill>
              </a:rPr>
              <a:t>throughput</a:t>
            </a:r>
            <a:r>
              <a:rPr lang="en-US" sz="2400" dirty="0"/>
              <a:t>, i.e. the </a:t>
            </a:r>
            <a:r>
              <a:rPr lang="en-US" sz="2400" b="1" dirty="0">
                <a:solidFill>
                  <a:srgbClr val="0000FF"/>
                </a:solidFill>
              </a:rPr>
              <a:t>amount of processing that can be accomplished during a given interval of time.</a:t>
            </a:r>
          </a:p>
        </p:txBody>
      </p:sp>
      <p:sp>
        <p:nvSpPr>
          <p:cNvPr id="4" name="Slide Number Placeholder 3"/>
          <p:cNvSpPr>
            <a:spLocks noGrp="1"/>
          </p:cNvSpPr>
          <p:nvPr>
            <p:ph type="sldNum" sz="quarter" idx="12"/>
          </p:nvPr>
        </p:nvSpPr>
        <p:spPr/>
        <p:txBody>
          <a:bodyPr/>
          <a:lstStyle/>
          <a:p>
            <a:fld id="{B6F15528-21DE-4FAA-801E-634DDDAF4B2B}" type="slidenum">
              <a:rPr lang="en-US"/>
              <a:pPr/>
              <a:t>6</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457200"/>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Synchronous Parallel Processing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A parallel processing system can be achieved by having a </a:t>
            </a:r>
            <a:r>
              <a:rPr lang="en-US" sz="2400" b="1" dirty="0">
                <a:solidFill>
                  <a:srgbClr val="FF0000"/>
                </a:solidFill>
              </a:rPr>
              <a:t>multiplicity of functional units </a:t>
            </a:r>
            <a:r>
              <a:rPr lang="en-US" sz="2400" dirty="0"/>
              <a:t>that perform identical or different operations simultaneously. </a:t>
            </a:r>
          </a:p>
          <a:p>
            <a:pPr algn="just"/>
            <a:r>
              <a:rPr lang="en-US" sz="2400" dirty="0"/>
              <a:t>The data can be distributed among various multiple functional units.</a:t>
            </a:r>
          </a:p>
          <a:p>
            <a:pPr algn="just"/>
            <a:r>
              <a:rPr lang="en-US" sz="2400" dirty="0"/>
              <a:t>The diagram shows one possible way of separating the execution unit into eight functional units operating in parallel.</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7</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Synchronous Parallel Processing</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8</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8194" name="Picture 2" descr="Parallel Processing"/>
          <p:cNvPicPr>
            <a:picLocks noChangeAspect="1" noChangeArrowheads="1"/>
          </p:cNvPicPr>
          <p:nvPr/>
        </p:nvPicPr>
        <p:blipFill>
          <a:blip r:embed="Rfa9d1c6cf4514662" cstate="print"/>
          <a:srcRect/>
          <a:stretch>
            <a:fillRect/>
          </a:stretch>
        </p:blipFill>
        <p:spPr bwMode="auto">
          <a:xfrm>
            <a:off x="1676400" y="685800"/>
            <a:ext cx="6180328" cy="6019800"/>
          </a:xfrm>
          <a:prstGeom prst="rect">
            <a:avLst/>
          </a:prstGeom>
          <a:noFill/>
        </p:spPr>
      </p:pic>
      <p:sp>
        <p:nvSpPr>
          <p:cNvPr id="8" name="Rectangle 7"/>
          <p:cNvSpPr/>
          <p:nvPr/>
        </p:nvSpPr>
        <p:spPr>
          <a:xfrm>
            <a:off x="1066800" y="1371600"/>
            <a:ext cx="3048000" cy="461665"/>
          </a:xfrm>
          <a:prstGeom prst="rect">
            <a:avLst/>
          </a:prstGeom>
        </p:spPr>
        <p:txBody>
          <a:bodyPr wrap="square">
            <a:spAutoFit/>
          </a:bodyPr>
          <a:lstStyle/>
          <a:p>
            <a:pPr algn="just"/>
            <a:r>
              <a:rPr lang="en-US" sz="2400" b="1" dirty="0">
                <a:solidFill>
                  <a:srgbClr val="FF0000"/>
                </a:solidFill>
              </a:rPr>
              <a:t>Parallel Processing</a:t>
            </a:r>
            <a:endParaRPr lang="en-US" sz="2400" dirty="0">
              <a:solidFill>
                <a:srgbClr val="FF0000"/>
              </a:solidFill>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Synchronous Parallel Processing</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The adder and integer multiplier performs the arithmetic operation with integer numbers.</a:t>
            </a:r>
          </a:p>
          <a:p>
            <a:pPr algn="just"/>
            <a:r>
              <a:rPr lang="en-US" sz="2400" dirty="0"/>
              <a:t>The </a:t>
            </a:r>
            <a:r>
              <a:rPr lang="en-US" sz="2400" b="1" dirty="0">
                <a:solidFill>
                  <a:srgbClr val="FF0000"/>
                </a:solidFill>
              </a:rPr>
              <a:t>floating-point operations </a:t>
            </a:r>
            <a:r>
              <a:rPr lang="en-US" sz="2400" dirty="0"/>
              <a:t>are separated into three circuits operating in parallel.</a:t>
            </a:r>
          </a:p>
          <a:p>
            <a:pPr algn="just"/>
            <a:r>
              <a:rPr lang="en-US" sz="2400" dirty="0"/>
              <a:t>The logic, shift, and increment operations can be performed concurrently on different data. </a:t>
            </a:r>
          </a:p>
          <a:p>
            <a:pPr algn="just"/>
            <a:r>
              <a:rPr lang="en-US" sz="2400" dirty="0"/>
              <a:t>All units are independent of each other, so one number can be shifted while another number is being incremented.</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9</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r>
              <a:rPr lang="en-US" sz="2400" b="1" dirty="0">
                <a:solidFill>
                  <a:srgbClr val="FFFF00"/>
                </a:solidFill>
              </a:rPr>
              <a:t>Introduction about SIMD</a:t>
            </a:r>
            <a:endParaRPr lang="en-US" sz="2200" b="1" dirty="0">
              <a:solidFill>
                <a:srgbClr val="FFFF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10</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33794" name="Picture 2"/>
          <p:cNvPicPr>
            <a:picLocks noChangeAspect="1" noChangeArrowheads="1"/>
          </p:cNvPicPr>
          <p:nvPr/>
        </p:nvPicPr>
        <p:blipFill>
          <a:blip r:embed="Rf217fd964ab545dd" cstate="print"/>
          <a:srcRect/>
          <a:stretch>
            <a:fillRect/>
          </a:stretch>
        </p:blipFill>
        <p:spPr bwMode="auto">
          <a:xfrm>
            <a:off x="228600" y="533400"/>
            <a:ext cx="8382000" cy="1356423"/>
          </a:xfrm>
          <a:prstGeom prst="rect">
            <a:avLst/>
          </a:prstGeom>
          <a:noFill/>
          <a:ln w="9525">
            <a:noFill/>
            <a:miter lim="800000"/>
            <a:headEnd/>
            <a:tailEnd/>
          </a:ln>
        </p:spPr>
      </p:pic>
      <p:pic>
        <p:nvPicPr>
          <p:cNvPr id="33795" name="Picture 3"/>
          <p:cNvPicPr>
            <a:picLocks noChangeAspect="1" noChangeArrowheads="1"/>
          </p:cNvPicPr>
          <p:nvPr/>
        </p:nvPicPr>
        <p:blipFill>
          <a:blip r:embed="R84927fb378ff4e6b" cstate="print"/>
          <a:srcRect b="78125"/>
          <a:stretch>
            <a:fillRect/>
          </a:stretch>
        </p:blipFill>
        <p:spPr bwMode="auto">
          <a:xfrm>
            <a:off x="228600" y="1981200"/>
            <a:ext cx="8458200"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r>
              <a:rPr lang="en-US" sz="2400" b="1" dirty="0">
                <a:solidFill>
                  <a:srgbClr val="FFFF00"/>
                </a:solidFill>
              </a:rPr>
              <a:t>Introduction about SIMD</a:t>
            </a:r>
            <a:endParaRPr lang="en-US" sz="2200" b="1" dirty="0">
              <a:solidFill>
                <a:srgbClr val="FFFF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11</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pic>
        <p:nvPicPr>
          <p:cNvPr id="35842" name="Picture 2" descr="Architecture of a Vector Super computer"/>
          <p:cNvPicPr>
            <a:picLocks noChangeAspect="1" noChangeArrowheads="1"/>
          </p:cNvPicPr>
          <p:nvPr/>
        </p:nvPicPr>
        <p:blipFill>
          <a:blip r:embed="R4f8c468f48c346e6" cstate="print"/>
          <a:srcRect/>
          <a:stretch>
            <a:fillRect/>
          </a:stretch>
        </p:blipFill>
        <p:spPr bwMode="auto">
          <a:xfrm>
            <a:off x="533400" y="685800"/>
            <a:ext cx="8074923" cy="5410200"/>
          </a:xfrm>
          <a:prstGeom prst="rect">
            <a:avLst/>
          </a:prstGeom>
          <a:noFill/>
        </p:spPr>
      </p:pic>
      <p:sp>
        <p:nvSpPr>
          <p:cNvPr id="8" name="Rectangle 7"/>
          <p:cNvSpPr/>
          <p:nvPr/>
        </p:nvSpPr>
        <p:spPr>
          <a:xfrm>
            <a:off x="4267200" y="685800"/>
            <a:ext cx="3178947" cy="461665"/>
          </a:xfrm>
          <a:prstGeom prst="rect">
            <a:avLst/>
          </a:prstGeom>
        </p:spPr>
        <p:txBody>
          <a:bodyPr wrap="none">
            <a:spAutoFit/>
          </a:bodyPr>
          <a:lstStyle/>
          <a:p>
            <a:r>
              <a:rPr lang="en-US" sz="2400" b="1" dirty="0">
                <a:solidFill>
                  <a:srgbClr val="FF0000"/>
                </a:solidFill>
              </a:rPr>
              <a:t>Vector Supercomputers</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r>
              <a:rPr lang="en-US" sz="2400" b="1" dirty="0">
                <a:solidFill>
                  <a:srgbClr val="FFFF00"/>
                </a:solidFill>
              </a:rPr>
              <a:t>Introduction about SIMD</a:t>
            </a:r>
            <a:endParaRPr lang="en-US" sz="2200" b="1" dirty="0">
              <a:solidFill>
                <a:srgbClr val="FFFF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12</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r>
              <a:rPr lang="en-US" sz="2400" b="1" dirty="0">
                <a:solidFill>
                  <a:srgbClr val="0000FF"/>
                </a:solidFill>
              </a:rPr>
              <a:t>Multivector and SIMD Computers</a:t>
            </a:r>
          </a:p>
          <a:p>
            <a:pPr algn="just"/>
            <a:r>
              <a:rPr lang="en-US" sz="2400" dirty="0"/>
              <a:t>Supercomputers and parallel processors for vector processing and data parallelism.</a:t>
            </a:r>
          </a:p>
          <a:p>
            <a:pPr algn="just"/>
            <a:r>
              <a:rPr lang="en-US" sz="2400" b="1" dirty="0">
                <a:solidFill>
                  <a:srgbClr val="0000FF"/>
                </a:solidFill>
              </a:rPr>
              <a:t>Vector Supercomputers</a:t>
            </a:r>
          </a:p>
          <a:p>
            <a:pPr algn="just"/>
            <a:r>
              <a:rPr lang="en-US" sz="2400" dirty="0"/>
              <a:t>In a vector computer, a vector processor is attached to the scalar processor as an </a:t>
            </a:r>
            <a:r>
              <a:rPr lang="en-US" sz="2400" b="1" dirty="0"/>
              <a:t>optional feature. </a:t>
            </a:r>
          </a:p>
          <a:p>
            <a:pPr algn="just"/>
            <a:r>
              <a:rPr lang="en-US" sz="2400" dirty="0"/>
              <a:t>The host computer </a:t>
            </a:r>
            <a:r>
              <a:rPr lang="en-US" sz="2400" b="1" dirty="0"/>
              <a:t>first loads program and data to the main memory. </a:t>
            </a:r>
            <a:r>
              <a:rPr lang="en-US" sz="2400" dirty="0"/>
              <a:t>Then the scalar control unit </a:t>
            </a:r>
            <a:r>
              <a:rPr lang="en-US" sz="2400" b="1" dirty="0">
                <a:solidFill>
                  <a:srgbClr val="FF0000"/>
                </a:solidFill>
              </a:rPr>
              <a:t>decodes all the instructions</a:t>
            </a:r>
            <a:r>
              <a:rPr lang="en-US" sz="2400" dirty="0"/>
              <a:t>. </a:t>
            </a:r>
          </a:p>
          <a:p>
            <a:pPr algn="just"/>
            <a:r>
              <a:rPr lang="en-US" sz="2400" dirty="0"/>
              <a:t>If the decoded instructions are scalar operations or program operations, the scalar processor executes those operations using </a:t>
            </a:r>
            <a:r>
              <a:rPr lang="en-US" sz="2400" b="1" dirty="0">
                <a:solidFill>
                  <a:srgbClr val="FF0000"/>
                </a:solidFill>
              </a:rPr>
              <a:t>scalar functional pipelines.</a:t>
            </a:r>
          </a:p>
          <a:p>
            <a:pPr algn="just"/>
            <a:r>
              <a:rPr lang="en-US" sz="2400" dirty="0"/>
              <a:t>On the other hand, if the decoded instructions are vector operations then the instructions will be sent to </a:t>
            </a:r>
            <a:r>
              <a:rPr lang="en-US" sz="2400" b="1" dirty="0"/>
              <a:t>vector control unit.</a:t>
            </a:r>
          </a:p>
          <a:p>
            <a:pPr algn="just"/>
            <a:endParaRPr lang="en-US" sz="2400"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r>
              <a:rPr lang="en-US" sz="2400" b="1" dirty="0">
                <a:solidFill>
                  <a:srgbClr val="FFFF00"/>
                </a:solidFill>
              </a:rPr>
              <a:t>Introduction about SIMD</a:t>
            </a:r>
            <a:endParaRPr lang="en-US" sz="2200" b="1" dirty="0">
              <a:solidFill>
                <a:srgbClr val="FFFF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381000"/>
            <a:ext cx="8763000" cy="5562600"/>
          </a:xfrm>
        </p:spPr>
        <p:txBody>
          <a:bodyPr vert="horz" lIns="91440" tIns="45720" rIns="91440" bIns="45720" rtlCol="0">
            <a:noAutofit/>
          </a:bodyPr>
          <a:lstStyle/>
          <a:p>
            <a:pPr algn="just"/>
            <a:r>
              <a:rPr lang="en-US" sz="2400" b="1" dirty="0">
                <a:solidFill>
                  <a:srgbClr val="0000FF"/>
                </a:solidFill>
              </a:rPr>
              <a:t>SIMD Supercomputers</a:t>
            </a:r>
          </a:p>
          <a:p>
            <a:pPr algn="just"/>
            <a:r>
              <a:rPr lang="en-US" sz="2400" dirty="0"/>
              <a:t>In SIMD computers, ‘N’ number of processors are connected to a control unit and all the processors have their individual memory units. </a:t>
            </a:r>
            <a:r>
              <a:rPr lang="en-US" sz="2400" b="1" dirty="0">
                <a:solidFill>
                  <a:srgbClr val="FF0000"/>
                </a:solidFill>
              </a:rPr>
              <a:t>All the processors are connected by an interconnection network.</a:t>
            </a:r>
            <a:endParaRPr lang="en-US" sz="2400" b="1" dirty="0">
              <a:solidFill>
                <a:srgbClr val="FF0000"/>
              </a:solidFill>
            </a:endParaRPr>
          </a:p>
        </p:txBody>
      </p:sp>
      <p:pic>
        <p:nvPicPr>
          <p:cNvPr id="43010" name="Picture 2" descr="Operational Model of SIMD Computers"/>
          <p:cNvPicPr>
            <a:picLocks noChangeAspect="1" noChangeArrowheads="1"/>
          </p:cNvPicPr>
          <p:nvPr/>
        </p:nvPicPr>
        <p:blipFill>
          <a:blip r:embed="Rca834942aaef4a31" cstate="print"/>
          <a:srcRect/>
          <a:stretch>
            <a:fillRect/>
          </a:stretch>
        </p:blipFill>
        <p:spPr bwMode="auto">
          <a:xfrm>
            <a:off x="533400" y="2362200"/>
            <a:ext cx="8060058" cy="4419600"/>
          </a:xfrm>
          <a:prstGeom prst="rect">
            <a:avLst/>
          </a:prstGeom>
          <a:noFill/>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2"/>
          </a:lnRef>
          <a:fillRef idx="3">
            <a:schemeClr val="accent2"/>
          </a:fillRef>
          <a:effectRef idx="3">
            <a:schemeClr val="accent2"/>
          </a:effectRef>
          <a:fontRef idx="minor">
            <a:schemeClr val="lt1"/>
          </a:fontRef>
        </p:style>
        <p:txBody>
          <a:bodyPr>
            <a:noAutofit/>
          </a:bodyPr>
          <a:lstStyle/>
          <a:p>
            <a:r>
              <a:rPr lang="en-US" sz="2400" b="1" dirty="0">
                <a:solidFill>
                  <a:schemeClr val="bg1"/>
                </a:solidFill>
              </a:rPr>
              <a:t>SIMD Architecture (Single instruction Multiple Data)</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14</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r>
              <a:rPr lang="en-US" sz="2400" b="1" dirty="0"/>
              <a:t>Single instruction is applied to a multiple data item to produce the same output. </a:t>
            </a:r>
          </a:p>
          <a:p>
            <a:pPr algn="just"/>
            <a:r>
              <a:rPr lang="en-US" sz="2400" b="1" dirty="0"/>
              <a:t>Master instruction work on vector of operand.</a:t>
            </a:r>
          </a:p>
          <a:p>
            <a:pPr algn="just"/>
            <a:r>
              <a:rPr lang="en-US" sz="2400" b="1" dirty="0"/>
              <a:t>No of processors running the same instruction </a:t>
            </a:r>
            <a:r>
              <a:rPr lang="en-US" sz="2400" b="1" dirty="0">
                <a:solidFill>
                  <a:srgbClr val="0000FF"/>
                </a:solidFill>
              </a:rPr>
              <a:t>one clock cycle by the strict lock approach.</a:t>
            </a:r>
          </a:p>
          <a:p>
            <a:pPr algn="just"/>
            <a:r>
              <a:rPr lang="en-US" sz="2400" b="1" dirty="0"/>
              <a:t>It is type of </a:t>
            </a:r>
            <a:r>
              <a:rPr lang="en-US" sz="2400" b="1" dirty="0">
                <a:solidFill>
                  <a:srgbClr val="0000FF"/>
                </a:solidFill>
              </a:rPr>
              <a:t>Instruction level parallelism</a:t>
            </a:r>
          </a:p>
          <a:p>
            <a:pPr algn="just"/>
            <a:r>
              <a:rPr lang="en-US" sz="2400" b="1" dirty="0">
                <a:solidFill>
                  <a:srgbClr val="FF0000"/>
                </a:solidFill>
              </a:rPr>
              <a:t>Communication network allow parallel synchronous communication between several Processing Element / Memory modules.</a:t>
            </a:r>
          </a:p>
        </p:txBody>
      </p:sp>
      <p:pic>
        <p:nvPicPr>
          <p:cNvPr id="45058" name="Picture 2" descr="enter image description here"/>
          <p:cNvPicPr>
            <a:picLocks noChangeAspect="1" noChangeArrowheads="1"/>
          </p:cNvPicPr>
          <p:nvPr/>
        </p:nvPicPr>
        <p:blipFill>
          <a:blip r:embed="Rdcdfe2d8f81f432b" cstate="print"/>
          <a:srcRect/>
          <a:stretch>
            <a:fillRect/>
          </a:stretch>
        </p:blipFill>
        <p:spPr bwMode="auto">
          <a:xfrm>
            <a:off x="3048000" y="3809999"/>
            <a:ext cx="4676775" cy="3048001"/>
          </a:xfrm>
          <a:prstGeom prst="rect">
            <a:avLst/>
          </a:prstGeom>
          <a:noFill/>
        </p:spPr>
      </p:pic>
      <p:sp>
        <p:nvSpPr>
          <p:cNvPr id="8" name="Rectangle 7"/>
          <p:cNvSpPr/>
          <p:nvPr/>
        </p:nvSpPr>
        <p:spPr>
          <a:xfrm>
            <a:off x="914400" y="5562600"/>
            <a:ext cx="2296627" cy="707886"/>
          </a:xfrm>
          <a:prstGeom prst="rect">
            <a:avLst/>
          </a:prstGeom>
        </p:spPr>
        <p:txBody>
          <a:bodyPr wrap="square">
            <a:spAutoFit/>
          </a:bodyPr>
          <a:lstStyle/>
          <a:p>
            <a:r>
              <a:rPr lang="en-US" sz="2000" b="1" dirty="0">
                <a:solidFill>
                  <a:srgbClr val="FF0000"/>
                </a:solidFill>
              </a:rPr>
              <a:t>SIMD Processor Architecture</a:t>
            </a:r>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C00000"/>
                </a:solidFill>
              </a:rPr>
              <a:t>Overview or Why Parallel computing</a:t>
            </a:r>
            <a:endParaRPr lang="en-US" sz="2200" b="1" dirty="0">
              <a:solidFill>
                <a:srgbClr val="FF0000"/>
              </a:solidFill>
            </a:endParaRPr>
          </a:p>
        </p:txBody>
      </p:sp>
      <p:sp>
        <p:nvSpPr>
          <p:cNvPr id="3" name="Content Placeholder 2"/>
          <p:cNvSpPr>
            <a:spLocks noGrp="1"/>
          </p:cNvSpPr>
          <p:nvPr>
            <p:ph idx="1"/>
          </p:nvPr>
        </p:nvSpPr>
        <p:spPr>
          <a:xfrm>
            <a:off x="381000" y="685800"/>
            <a:ext cx="8458200" cy="5562600"/>
          </a:xfrm>
        </p:spPr>
        <p:txBody>
          <a:bodyPr>
            <a:noAutofit/>
          </a:bodyPr>
          <a:lstStyle/>
          <a:p>
            <a:pPr algn="just" fontAlgn="base"/>
            <a:r>
              <a:rPr lang="en-US" sz="2400" dirty="0"/>
              <a:t>The whole real-world runs in </a:t>
            </a:r>
            <a:r>
              <a:rPr lang="en-US" sz="2400" b="1" dirty="0">
                <a:solidFill>
                  <a:srgbClr val="FF0000"/>
                </a:solidFill>
              </a:rPr>
              <a:t>dynamic nature </a:t>
            </a:r>
            <a:r>
              <a:rPr lang="en-US" sz="2400" dirty="0"/>
              <a:t>i.e. many things happen at a certain time but at different places concurrently. This data is extensively huge to manage.</a:t>
            </a:r>
          </a:p>
          <a:p>
            <a:pPr algn="just" fontAlgn="base"/>
            <a:r>
              <a:rPr lang="en-US" sz="2400" dirty="0"/>
              <a:t>Real-world data needs more dynamic simulation and modeling, and for achieving the same, parallel computing is the key.</a:t>
            </a:r>
          </a:p>
          <a:p>
            <a:pPr algn="just" fontAlgn="base"/>
            <a:r>
              <a:rPr lang="en-US" sz="2400" dirty="0"/>
              <a:t>Parallel computing provides concurrency and saves time and money.</a:t>
            </a:r>
          </a:p>
          <a:p>
            <a:pPr algn="just" fontAlgn="base"/>
            <a:r>
              <a:rPr lang="en-US" sz="2400" b="1" dirty="0">
                <a:solidFill>
                  <a:srgbClr val="FF0000"/>
                </a:solidFill>
              </a:rPr>
              <a:t>Complex, large datasets, and their management can be organized and using parallel </a:t>
            </a:r>
            <a:r>
              <a:rPr lang="en-US" sz="2400" b="1" dirty="0" err="1">
                <a:solidFill>
                  <a:srgbClr val="FF0000"/>
                </a:solidFill>
              </a:rPr>
              <a:t>computing’s</a:t>
            </a:r>
            <a:r>
              <a:rPr lang="en-US" sz="2400" b="1" dirty="0">
                <a:solidFill>
                  <a:srgbClr val="FF0000"/>
                </a:solidFill>
              </a:rPr>
              <a:t> approach.</a:t>
            </a:r>
          </a:p>
          <a:p>
            <a:pPr algn="just" fontAlgn="base"/>
            <a:r>
              <a:rPr lang="en-US" sz="2400" dirty="0"/>
              <a:t>Ensures the effective utilization of the resources. </a:t>
            </a:r>
          </a:p>
          <a:p>
            <a:pPr algn="just" fontAlgn="base"/>
            <a:r>
              <a:rPr lang="en-US" sz="2400" dirty="0"/>
              <a:t>The hardware is guaranteed to be used effectively whereas in serial computation only some part of the hardware was used and the rest rendered idle.</a:t>
            </a:r>
          </a:p>
          <a:p>
            <a:pPr algn="just" fontAlgn="base"/>
            <a:r>
              <a:rPr lang="en-US" sz="2400" dirty="0"/>
              <a:t>Also, it is impractical to implement real-time systems using serial computing.</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18</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2"/>
          </a:lnRef>
          <a:fillRef idx="3">
            <a:schemeClr val="accent2"/>
          </a:fillRef>
          <a:effectRef idx="3">
            <a:schemeClr val="accent2"/>
          </a:effectRef>
          <a:fontRef idx="minor">
            <a:schemeClr val="lt1"/>
          </a:fontRef>
        </p:style>
        <p:txBody>
          <a:bodyPr>
            <a:noAutofit/>
          </a:bodyPr>
          <a:lstStyle/>
          <a:p>
            <a:r>
              <a:rPr lang="en-US" sz="2400" b="1" dirty="0">
                <a:solidFill>
                  <a:schemeClr val="bg1"/>
                </a:solidFill>
              </a:rPr>
              <a:t>SIMD Architecture (Single instruction Multiple Data)</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r>
              <a:rPr lang="en-US" sz="2400" b="1" dirty="0">
                <a:solidFill>
                  <a:srgbClr val="0000FF"/>
                </a:solidFill>
              </a:rPr>
              <a:t>Following two SIMD architectures depict fundamentally different approaches to the parallel processing</a:t>
            </a:r>
          </a:p>
          <a:p>
            <a:pPr>
              <a:buNone/>
            </a:pPr>
            <a:r>
              <a:rPr lang="en-US" sz="2400" b="1" dirty="0">
                <a:solidFill>
                  <a:srgbClr val="FF0000"/>
                </a:solidFill>
              </a:rPr>
              <a:t>Data Communication based on message passing paradigm:</a:t>
            </a:r>
          </a:p>
          <a:p>
            <a:r>
              <a:rPr lang="en-US" sz="2400" dirty="0"/>
              <a:t>Here the memory is part of PE and thus it communicates through the interconnection network for passing the data.</a:t>
            </a:r>
            <a:endParaRPr lang="en-US" sz="2400" dirty="0"/>
          </a:p>
        </p:txBody>
      </p:sp>
      <p:pic>
        <p:nvPicPr>
          <p:cNvPr id="47106" name="Picture 2" descr="enter image description here"/>
          <p:cNvPicPr>
            <a:picLocks noChangeAspect="1" noChangeArrowheads="1"/>
          </p:cNvPicPr>
          <p:nvPr/>
        </p:nvPicPr>
        <p:blipFill>
          <a:blip r:embed="Rdded26b0b3704f9d" cstate="print">
            <a:lum contrast="40000"/>
          </a:blip>
          <a:srcRect/>
          <a:stretch>
            <a:fillRect/>
          </a:stretch>
        </p:blipFill>
        <p:spPr bwMode="auto">
          <a:xfrm>
            <a:off x="890955" y="2514600"/>
            <a:ext cx="7262445" cy="4267200"/>
          </a:xfrm>
          <a:prstGeom prst="rect">
            <a:avLst/>
          </a:prstGeom>
          <a:noFill/>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2"/>
          </a:lnRef>
          <a:fillRef idx="3">
            <a:schemeClr val="accent2"/>
          </a:fillRef>
          <a:effectRef idx="3">
            <a:schemeClr val="accent2"/>
          </a:effectRef>
          <a:fontRef idx="minor">
            <a:schemeClr val="lt1"/>
          </a:fontRef>
        </p:style>
        <p:txBody>
          <a:bodyPr>
            <a:noAutofit/>
          </a:bodyPr>
          <a:lstStyle/>
          <a:p>
            <a:r>
              <a:rPr lang="en-US" sz="2400" b="1" dirty="0">
                <a:solidFill>
                  <a:schemeClr val="bg1"/>
                </a:solidFill>
              </a:rPr>
              <a:t>SIMD Architecture (Single instruction Multiple Data)</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16</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r>
              <a:rPr lang="en-US" sz="2400" b="1" dirty="0">
                <a:solidFill>
                  <a:srgbClr val="0000FF"/>
                </a:solidFill>
              </a:rPr>
              <a:t>Shared memory between processors:</a:t>
            </a:r>
            <a:endParaRPr lang="en-US" sz="2400" dirty="0">
              <a:solidFill>
                <a:srgbClr val="0000FF"/>
              </a:solidFill>
            </a:endParaRPr>
          </a:p>
          <a:p>
            <a:pPr algn="just"/>
            <a:r>
              <a:rPr lang="en-US" sz="2400" dirty="0"/>
              <a:t>Here </a:t>
            </a:r>
            <a:r>
              <a:rPr lang="en-US" sz="2400" b="1" dirty="0">
                <a:solidFill>
                  <a:srgbClr val="FF0000"/>
                </a:solidFill>
              </a:rPr>
              <a:t>memories are not local </a:t>
            </a:r>
            <a:r>
              <a:rPr lang="en-US" sz="2400" dirty="0"/>
              <a:t>and the data is read and aligned by the alignment network that aligns the data between PEs and Memory modules</a:t>
            </a:r>
            <a:endParaRPr lang="en-US" sz="2400" dirty="0"/>
          </a:p>
        </p:txBody>
      </p:sp>
      <p:pic>
        <p:nvPicPr>
          <p:cNvPr id="49154" name="Picture 2" descr="enter image description here"/>
          <p:cNvPicPr>
            <a:picLocks noChangeAspect="1" noChangeArrowheads="1"/>
          </p:cNvPicPr>
          <p:nvPr/>
        </p:nvPicPr>
        <p:blipFill>
          <a:blip r:embed="R2984e6f4b54d47d8" cstate="print">
            <a:lum bright="10000" contrast="40000"/>
          </a:blip>
          <a:srcRect/>
          <a:stretch>
            <a:fillRect/>
          </a:stretch>
        </p:blipFill>
        <p:spPr bwMode="auto">
          <a:xfrm>
            <a:off x="479725" y="1981200"/>
            <a:ext cx="8113907" cy="4267200"/>
          </a:xfrm>
          <a:prstGeom prst="rect">
            <a:avLst/>
          </a:prstGeom>
          <a:noFill/>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2"/>
          </a:lnRef>
          <a:fillRef idx="3">
            <a:schemeClr val="accent2"/>
          </a:fillRef>
          <a:effectRef idx="3">
            <a:schemeClr val="accent2"/>
          </a:effectRef>
          <a:fontRef idx="minor">
            <a:schemeClr val="lt1"/>
          </a:fontRef>
        </p:style>
        <p:txBody>
          <a:bodyPr>
            <a:noAutofit/>
          </a:bodyPr>
          <a:lstStyle/>
          <a:p>
            <a:r>
              <a:rPr lang="en-US" sz="2400" b="1" dirty="0">
                <a:solidFill>
                  <a:schemeClr val="bg1"/>
                </a:solidFill>
              </a:rPr>
              <a:t>SIMD Architecture (Single instruction Multiple Data)</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17</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buNone/>
            </a:pPr>
            <a:r>
              <a:rPr lang="en-US" sz="2400" b="1" dirty="0">
                <a:solidFill>
                  <a:srgbClr val="0000FF"/>
                </a:solidFill>
              </a:rPr>
              <a:t>SIMD Parallel Process:</a:t>
            </a:r>
            <a:endParaRPr lang="en-US" sz="2400" dirty="0">
              <a:solidFill>
                <a:srgbClr val="0000FF"/>
              </a:solidFill>
            </a:endParaRPr>
          </a:p>
          <a:p>
            <a:pPr algn="just"/>
            <a:r>
              <a:rPr lang="en-US" sz="2400" dirty="0"/>
              <a:t>During the execution of program, it is often required to mask of a PE from doing processing, which is equivalent to having some autonomous control within a PE.</a:t>
            </a:r>
          </a:p>
          <a:p>
            <a:pPr algn="just"/>
            <a:r>
              <a:rPr lang="en-US" sz="2400" dirty="0"/>
              <a:t>PE has a mask bit which can be masked during processing of an instruction.</a:t>
            </a:r>
          </a:p>
          <a:p>
            <a:pPr algn="just"/>
            <a:r>
              <a:rPr lang="en-US" sz="2400" dirty="0"/>
              <a:t>When a mask in PE is set it receives instruction from Control Unit as No operation.</a:t>
            </a:r>
          </a:p>
          <a:p>
            <a:pPr algn="just"/>
            <a:r>
              <a:rPr lang="en-US" sz="2400" dirty="0"/>
              <a:t>Executes instruction when mask bit is reset.</a:t>
            </a:r>
          </a:p>
          <a:p>
            <a:pPr algn="just"/>
            <a:r>
              <a:rPr lang="en-US" sz="2400" b="1" dirty="0">
                <a:solidFill>
                  <a:srgbClr val="FF0000"/>
                </a:solidFill>
              </a:rPr>
              <a:t>Each PE has one or more index registers added to global addresses supplied by the CU Instruction.</a:t>
            </a:r>
          </a:p>
          <a:p>
            <a:pPr algn="just"/>
            <a:r>
              <a:rPr lang="en-US" sz="2400" dirty="0"/>
              <a:t>The arithmetic logic unit has few general purpose registers and pointer registers to support data and address manipulation.</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2"/>
          </a:lnRef>
          <a:fillRef idx="3">
            <a:schemeClr val="accent2"/>
          </a:fillRef>
          <a:effectRef idx="3">
            <a:schemeClr val="accent2"/>
          </a:effectRef>
          <a:fontRef idx="minor">
            <a:schemeClr val="lt1"/>
          </a:fontRef>
        </p:style>
        <p:txBody>
          <a:bodyPr>
            <a:noAutofit/>
          </a:bodyPr>
          <a:lstStyle/>
          <a:p>
            <a:r>
              <a:rPr lang="en-US" sz="2400" b="1" dirty="0">
                <a:solidFill>
                  <a:schemeClr val="bg1"/>
                </a:solidFill>
              </a:rPr>
              <a:t>SIMD Architecture (Single instruction Multiple Data)</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18</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buNone/>
            </a:pPr>
            <a:r>
              <a:rPr lang="en-US" sz="2400" b="1" dirty="0">
                <a:solidFill>
                  <a:srgbClr val="0000FF"/>
                </a:solidFill>
              </a:rPr>
              <a:t>SIMD mesh connected architecture:</a:t>
            </a:r>
            <a:endParaRPr lang="en-US" sz="2400" dirty="0">
              <a:solidFill>
                <a:srgbClr val="0000FF"/>
              </a:solidFill>
            </a:endParaRPr>
          </a:p>
          <a:p>
            <a:pPr algn="just"/>
            <a:r>
              <a:rPr lang="en-US" sz="2400" dirty="0"/>
              <a:t>Here we are dealing with the mesh Connected architecture which has been built using the mesh connected architecture.</a:t>
            </a:r>
          </a:p>
          <a:p>
            <a:pPr algn="just"/>
            <a:r>
              <a:rPr lang="en-US" sz="2400" b="1" dirty="0">
                <a:solidFill>
                  <a:srgbClr val="FF0000"/>
                </a:solidFill>
              </a:rPr>
              <a:t>Each node of such machine will have four ports- Top port, left port, right port and bottom port.</a:t>
            </a:r>
          </a:p>
          <a:p>
            <a:pPr algn="just"/>
            <a:r>
              <a:rPr lang="en-US" sz="2400" dirty="0"/>
              <a:t>The instruction set belongs to CU with PEs executing some of instructions that are prefixed with P to indicate that these shall be executed on PEs in parallel.</a:t>
            </a:r>
          </a:p>
          <a:p>
            <a:pPr algn="just"/>
            <a:r>
              <a:rPr lang="en-US" sz="2400" dirty="0"/>
              <a:t>Each PE also has four bidirectional ports for communication to four neighbors.</a:t>
            </a:r>
            <a:endParaRPr lang="en-US" sz="2400"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3"/>
          </a:lnRef>
          <a:fillRef idx="3">
            <a:schemeClr val="accent3"/>
          </a:fillRef>
          <a:effectRef idx="3">
            <a:schemeClr val="accent3"/>
          </a:effectRef>
          <a:fontRef idx="minor">
            <a:schemeClr val="lt1"/>
          </a:fontRef>
        </p:style>
        <p:txBody>
          <a:bodyPr>
            <a:noAutofit/>
          </a:bodyPr>
          <a:lstStyle/>
          <a:p>
            <a:r>
              <a:rPr lang="en-US" sz="2400" b="1" dirty="0">
                <a:solidFill>
                  <a:schemeClr val="bg1"/>
                </a:solidFill>
              </a:rPr>
              <a:t>Programming Principles</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19</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r>
              <a:rPr lang="en-US" sz="2400" dirty="0"/>
              <a:t>Programming style refers to the technique used in </a:t>
            </a:r>
            <a:r>
              <a:rPr lang="en-US" sz="2400" b="1" dirty="0">
                <a:solidFill>
                  <a:srgbClr val="0000FF"/>
                </a:solidFill>
              </a:rPr>
              <a:t>writing the source code for a computer program. </a:t>
            </a:r>
          </a:p>
          <a:p>
            <a:pPr algn="just"/>
            <a:r>
              <a:rPr lang="en-US" sz="2400" dirty="0"/>
              <a:t>Most programming styles are designed to help programmers quickly read and understands the program as well as avoid making errors. </a:t>
            </a:r>
            <a:r>
              <a:rPr lang="en-US" sz="2400" b="1" dirty="0">
                <a:solidFill>
                  <a:srgbClr val="FF0000"/>
                </a:solidFill>
              </a:rPr>
              <a:t>(Older programming styles also focused on conserving screen space.) </a:t>
            </a:r>
          </a:p>
          <a:p>
            <a:pPr algn="just"/>
            <a:r>
              <a:rPr lang="en-US" sz="2400" dirty="0"/>
              <a:t>A good coding style can overcome the many deficiencies of a first programming language, while poor style can defeat the intent of an excellent language.</a:t>
            </a:r>
          </a:p>
          <a:p>
            <a:pPr algn="just"/>
            <a:r>
              <a:rPr lang="en-US" sz="2400" dirty="0"/>
              <a:t>The goal of good programming style is to </a:t>
            </a:r>
            <a:r>
              <a:rPr lang="en-US" sz="2400" b="1" u="sng" dirty="0">
                <a:solidFill>
                  <a:srgbClr val="FF0000"/>
                </a:solidFill>
              </a:rPr>
              <a:t>provide understandable, straightforward, elegant code. </a:t>
            </a:r>
          </a:p>
          <a:p>
            <a:pPr algn="just"/>
            <a:r>
              <a:rPr lang="en-US" sz="2400" dirty="0"/>
              <a:t>The programming style used in a various program may be derived from the coding standards or code conventions of a company or other computing organization, as well as the preferences of the actual programmer.</a:t>
            </a:r>
            <a:endParaRPr lang="en-US" sz="2400"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3"/>
          </a:lnRef>
          <a:fillRef idx="3">
            <a:schemeClr val="accent3"/>
          </a:fillRef>
          <a:effectRef idx="3">
            <a:schemeClr val="accent3"/>
          </a:effectRef>
          <a:fontRef idx="minor">
            <a:schemeClr val="lt1"/>
          </a:fontRef>
        </p:style>
        <p:txBody>
          <a:bodyPr>
            <a:noAutofit/>
          </a:bodyPr>
          <a:lstStyle/>
          <a:p>
            <a:r>
              <a:rPr lang="en-US" sz="2400" b="1" dirty="0">
                <a:solidFill>
                  <a:schemeClr val="bg1"/>
                </a:solidFill>
              </a:rPr>
              <a:t>Programming Principles</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20</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r>
              <a:rPr lang="en-US" sz="2300" b="1" dirty="0">
                <a:solidFill>
                  <a:srgbClr val="FF0000"/>
                </a:solidFill>
              </a:rPr>
              <a:t>Some general rules or guidelines in respect of programming style:</a:t>
            </a:r>
            <a:endParaRPr lang="en-US" sz="2300" dirty="0">
              <a:solidFill>
                <a:srgbClr val="FF0000"/>
              </a:solidFill>
            </a:endParaRPr>
          </a:p>
        </p:txBody>
      </p:sp>
      <p:pic>
        <p:nvPicPr>
          <p:cNvPr id="51202" name="Picture 2" descr="Programming Style"/>
          <p:cNvPicPr>
            <a:picLocks noChangeAspect="1" noChangeArrowheads="1"/>
          </p:cNvPicPr>
          <p:nvPr/>
        </p:nvPicPr>
        <p:blipFill>
          <a:blip r:embed="R4f3eef0b03f343f8" cstate="print">
            <a:lum contrast="10000"/>
          </a:blip>
          <a:srcRect/>
          <a:stretch>
            <a:fillRect/>
          </a:stretch>
        </p:blipFill>
        <p:spPr bwMode="auto">
          <a:xfrm>
            <a:off x="1752600" y="990599"/>
            <a:ext cx="6172200" cy="5791923"/>
          </a:xfrm>
          <a:prstGeom prst="rect">
            <a:avLst/>
          </a:prstGeom>
          <a:noFill/>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3"/>
          </a:lnRef>
          <a:fillRef idx="3">
            <a:schemeClr val="accent3"/>
          </a:fillRef>
          <a:effectRef idx="3">
            <a:schemeClr val="accent3"/>
          </a:effectRef>
          <a:fontRef idx="minor">
            <a:schemeClr val="lt1"/>
          </a:fontRef>
        </p:style>
        <p:txBody>
          <a:bodyPr>
            <a:noAutofit/>
          </a:bodyPr>
          <a:lstStyle/>
          <a:p>
            <a:r>
              <a:rPr lang="en-US" sz="2400" b="1" dirty="0">
                <a:solidFill>
                  <a:schemeClr val="bg1"/>
                </a:solidFill>
              </a:rPr>
              <a:t>Programming Principles</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21</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r>
              <a:rPr lang="en-US" sz="2400" b="1" dirty="0">
                <a:solidFill>
                  <a:srgbClr val="FF0000"/>
                </a:solidFill>
              </a:rPr>
              <a:t>1. Clarity and simplicity of Expression:</a:t>
            </a:r>
            <a:r>
              <a:rPr lang="en-US" sz="2400" dirty="0"/>
              <a:t> The programs should be designed in such a manner so that the objectives of the program is clear.</a:t>
            </a:r>
          </a:p>
          <a:p>
            <a:pPr algn="just"/>
            <a:r>
              <a:rPr lang="en-US" sz="2400" b="1" dirty="0">
                <a:solidFill>
                  <a:srgbClr val="FF0000"/>
                </a:solidFill>
              </a:rPr>
              <a:t>2. Naming:</a:t>
            </a:r>
            <a:r>
              <a:rPr lang="en-US" sz="2400" dirty="0"/>
              <a:t> In a program, you are required to name the module, processes, and variable, and so on. Care should be taken that the naming style should not be cryptic and non-representative.</a:t>
            </a:r>
          </a:p>
          <a:p>
            <a:r>
              <a:rPr lang="en-US" sz="2400" b="1" dirty="0"/>
              <a:t>      For Example:</a:t>
            </a:r>
            <a:r>
              <a:rPr lang="en-US" sz="2400" dirty="0"/>
              <a:t> a = 3.14 * r * r</a:t>
            </a:r>
            <a:br>
              <a:rPr lang="en-US" sz="2400" dirty="0"/>
            </a:br>
            <a:r>
              <a:rPr lang="en-US" sz="2400" dirty="0"/>
              <a:t>                              area of circle = 3.14 * radius * radius;</a:t>
            </a:r>
          </a:p>
          <a:p>
            <a:pPr algn="just"/>
            <a:r>
              <a:rPr lang="en-US" sz="2400" b="1" dirty="0">
                <a:solidFill>
                  <a:srgbClr val="FF0000"/>
                </a:solidFill>
              </a:rPr>
              <a:t>3. Control Constructs:</a:t>
            </a:r>
            <a:r>
              <a:rPr lang="en-US" sz="2400" dirty="0"/>
              <a:t> It is desirable that as much as a possible single entry and single exit constructs used.</a:t>
            </a:r>
          </a:p>
          <a:p>
            <a:pPr algn="just"/>
            <a:r>
              <a:rPr lang="en-US" sz="2400" b="1" dirty="0">
                <a:solidFill>
                  <a:srgbClr val="FF0000"/>
                </a:solidFill>
              </a:rPr>
              <a:t>4. Information hiding:</a:t>
            </a:r>
            <a:r>
              <a:rPr lang="en-US" sz="2400" dirty="0"/>
              <a:t> The information secure in the data structures should be hidden from the rest of the system where possible. Information hiding can decrease the coupling between modules and make the system more maintainable.</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3"/>
          </a:lnRef>
          <a:fillRef idx="3">
            <a:schemeClr val="accent3"/>
          </a:fillRef>
          <a:effectRef idx="3">
            <a:schemeClr val="accent3"/>
          </a:effectRef>
          <a:fontRef idx="minor">
            <a:schemeClr val="lt1"/>
          </a:fontRef>
        </p:style>
        <p:txBody>
          <a:bodyPr>
            <a:noAutofit/>
          </a:bodyPr>
          <a:lstStyle/>
          <a:p>
            <a:r>
              <a:rPr lang="en-US" sz="2400" b="1" dirty="0">
                <a:solidFill>
                  <a:schemeClr val="bg1"/>
                </a:solidFill>
              </a:rPr>
              <a:t>Programming Principles</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22</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r>
              <a:rPr lang="en-US" sz="2400" b="1" dirty="0">
                <a:solidFill>
                  <a:srgbClr val="FF0000"/>
                </a:solidFill>
              </a:rPr>
              <a:t>5. Nesting:</a:t>
            </a:r>
            <a:r>
              <a:rPr lang="en-US" sz="2400" dirty="0"/>
              <a:t> Deep nesting of loops and conditions greatly harm the static and dynamic behavior of a program. It also becomes difficult to understand the program logic, so it is desirable to avoid deep nesting.</a:t>
            </a:r>
          </a:p>
          <a:p>
            <a:pPr algn="just"/>
            <a:r>
              <a:rPr lang="en-US" sz="2400" b="1" dirty="0">
                <a:solidFill>
                  <a:srgbClr val="FF0000"/>
                </a:solidFill>
              </a:rPr>
              <a:t>6. User-defined types:</a:t>
            </a:r>
            <a:r>
              <a:rPr lang="en-US" sz="2400" dirty="0"/>
              <a:t> Make heavy use of user-defined data types like </a:t>
            </a:r>
            <a:r>
              <a:rPr lang="en-US" sz="2400" dirty="0" err="1"/>
              <a:t>enum</a:t>
            </a:r>
            <a:r>
              <a:rPr lang="en-US" sz="2400" dirty="0"/>
              <a:t>, class, structure, and union. These data types make your program code easy to write and easy to understand.</a:t>
            </a:r>
          </a:p>
          <a:p>
            <a:pPr algn="just"/>
            <a:r>
              <a:rPr lang="en-US" sz="2400" b="1" dirty="0">
                <a:solidFill>
                  <a:srgbClr val="FF0000"/>
                </a:solidFill>
              </a:rPr>
              <a:t>7. Module size:</a:t>
            </a:r>
            <a:r>
              <a:rPr lang="en-US" sz="2400" dirty="0"/>
              <a:t> The module size should be uniform. The size of the module should not be too big or too small. If the module size is too large, it is not generally functionally cohesive. If the module size is too small, it leads to unnecessary overheads.</a:t>
            </a:r>
          </a:p>
          <a:p>
            <a:pPr algn="just"/>
            <a:r>
              <a:rPr lang="en-US" sz="2400" b="1" dirty="0">
                <a:solidFill>
                  <a:srgbClr val="FF0000"/>
                </a:solidFill>
              </a:rPr>
              <a:t>8. Module Interface:</a:t>
            </a:r>
            <a:r>
              <a:rPr lang="en-US" sz="2400" dirty="0"/>
              <a:t> A module with a complex interface should be carefully examined.</a:t>
            </a:r>
          </a:p>
          <a:p>
            <a:pPr algn="just"/>
            <a:r>
              <a:rPr lang="en-US" sz="2400" b="1" dirty="0">
                <a:solidFill>
                  <a:srgbClr val="FF0000"/>
                </a:solidFill>
              </a:rPr>
              <a:t>9. Side-effects:</a:t>
            </a:r>
            <a:r>
              <a:rPr lang="en-US" sz="2400" dirty="0">
                <a:solidFill>
                  <a:srgbClr val="FF0000"/>
                </a:solidFill>
              </a:rPr>
              <a:t> </a:t>
            </a:r>
            <a:r>
              <a:rPr lang="en-US" sz="2400" dirty="0"/>
              <a:t>When a module is invoked, it sometimes has a side effect of modifying the program state. Such side-effect should be avoided where as possible.</a:t>
            </a:r>
          </a:p>
          <a:p>
            <a:pPr algn="just"/>
            <a:endParaRPr lang="en-US" sz="2400"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23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685800" y="533400"/>
            <a:ext cx="7848600" cy="3200400"/>
          </a:xfrm>
        </p:spPr>
        <p:txBody>
          <a:bodyPr vert="horz" lIns="91440" tIns="45720" rIns="91440" bIns="45720" rtlCol="0">
            <a:noAutofit/>
          </a:bodyPr>
          <a:lstStyle/>
          <a:p>
            <a:pPr marL="0" indent="0" algn="just">
              <a:buNone/>
            </a:pPr>
            <a:r>
              <a:rPr lang="en-US" sz="2400" b="1" dirty="0">
                <a:solidFill>
                  <a:srgbClr val="0000FF"/>
                </a:solidFill>
              </a:rPr>
              <a:t>Programming principles are guidelines and best practices that help developers write clean, maintainable, and efficient code. Here are 7 common programming principles</a:t>
            </a:r>
          </a:p>
          <a:p>
            <a:pPr marL="457200" indent="-457200" algn="just">
              <a:buFont typeface="+mj-lt"/>
              <a:buAutoNum type="arabicPeriod"/>
            </a:pPr>
            <a:r>
              <a:rPr lang="en-US" sz="2400" b="1" dirty="0">
                <a:solidFill>
                  <a:srgbClr val="FF0000"/>
                </a:solidFill>
              </a:rPr>
              <a:t>KISS (Keep It Simple, Stupid)</a:t>
            </a:r>
          </a:p>
          <a:p>
            <a:pPr marL="457200" indent="-457200" algn="just">
              <a:buFont typeface="+mj-lt"/>
              <a:buAutoNum type="arabicPeriod"/>
            </a:pPr>
            <a:r>
              <a:rPr lang="en-US" sz="2400" b="1" dirty="0">
                <a:solidFill>
                  <a:srgbClr val="FF0000"/>
                </a:solidFill>
              </a:rPr>
              <a:t>DRY (Don’t Repeat Yourself )</a:t>
            </a:r>
          </a:p>
          <a:p>
            <a:pPr marL="457200" indent="-457200" algn="just">
              <a:buFont typeface="+mj-lt"/>
              <a:buAutoNum type="arabicPeriod"/>
            </a:pPr>
            <a:r>
              <a:rPr lang="en-US" sz="2400" b="1" dirty="0">
                <a:solidFill>
                  <a:srgbClr val="FF0000"/>
                </a:solidFill>
              </a:rPr>
              <a:t>YAGNI (You Aren’t </a:t>
            </a:r>
            <a:r>
              <a:rPr lang="en-US" sz="2400" b="1" dirty="0" err="1">
                <a:solidFill>
                  <a:srgbClr val="FF0000"/>
                </a:solidFill>
              </a:rPr>
              <a:t>Gonna</a:t>
            </a:r>
            <a:r>
              <a:rPr lang="en-US" sz="2400" b="1" dirty="0">
                <a:solidFill>
                  <a:srgbClr val="FF0000"/>
                </a:solidFill>
              </a:rPr>
              <a:t> Need It )</a:t>
            </a:r>
          </a:p>
          <a:p>
            <a:pPr marL="457200" indent="-457200" algn="just">
              <a:buFont typeface="+mj-lt"/>
              <a:buAutoNum type="arabicPeriod"/>
            </a:pPr>
            <a:r>
              <a:rPr lang="en-US" sz="2400" b="1" dirty="0">
                <a:solidFill>
                  <a:srgbClr val="FF0000"/>
                </a:solidFill>
              </a:rPr>
              <a:t>SOLID</a:t>
            </a:r>
          </a:p>
          <a:p>
            <a:pPr marL="457200" indent="-457200" algn="just">
              <a:buFont typeface="+mj-lt"/>
              <a:buAutoNum type="arabicPeriod"/>
            </a:pPr>
            <a:r>
              <a:rPr lang="en-US" sz="2400" b="1" dirty="0">
                <a:solidFill>
                  <a:srgbClr val="FF0000"/>
                </a:solidFill>
              </a:rPr>
              <a:t>Separation of Concerns (</a:t>
            </a:r>
            <a:r>
              <a:rPr lang="en-US" sz="2400" b="1" dirty="0" err="1">
                <a:solidFill>
                  <a:srgbClr val="FF0000"/>
                </a:solidFill>
              </a:rPr>
              <a:t>SoC</a:t>
            </a:r>
            <a:r>
              <a:rPr lang="en-US" sz="2400" b="1" dirty="0">
                <a:solidFill>
                  <a:srgbClr val="FF0000"/>
                </a:solidFill>
              </a:rPr>
              <a:t>)</a:t>
            </a:r>
          </a:p>
          <a:p>
            <a:pPr marL="457200" indent="-457200" algn="just">
              <a:buFont typeface="+mj-lt"/>
              <a:buAutoNum type="arabicPeriod"/>
            </a:pPr>
            <a:r>
              <a:rPr lang="en-US" sz="2400" b="1" dirty="0">
                <a:solidFill>
                  <a:srgbClr val="FF0000"/>
                </a:solidFill>
              </a:rPr>
              <a:t>Avoid Premature Optimization</a:t>
            </a:r>
          </a:p>
          <a:p>
            <a:pPr marL="457200" indent="-457200" algn="just">
              <a:buFont typeface="+mj-lt"/>
              <a:buAutoNum type="arabicPeriod"/>
            </a:pPr>
            <a:r>
              <a:rPr lang="en-US" sz="2400" b="1" dirty="0">
                <a:solidFill>
                  <a:srgbClr val="FF0000"/>
                </a:solidFill>
              </a:rPr>
              <a:t>Law of Demeter</a:t>
            </a:r>
          </a:p>
          <a:p>
            <a:pPr algn="just"/>
            <a:endParaRPr lang="en-US" sz="2400" dirty="0">
              <a:solidFill>
                <a:srgbClr val="FF0000"/>
              </a:solidFill>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24</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fontAlgn="base"/>
            <a:r>
              <a:rPr lang="en-US" sz="2200" b="1" u="sng" dirty="0">
                <a:solidFill>
                  <a:srgbClr val="0000FF"/>
                </a:solidFill>
              </a:rPr>
              <a:t>1. KISS (Keep It Simple, Stupid)</a:t>
            </a:r>
            <a:endParaRPr lang="en-US" sz="2200" b="1" dirty="0">
              <a:solidFill>
                <a:srgbClr val="0000FF"/>
              </a:solidFill>
            </a:endParaRPr>
          </a:p>
          <a:p>
            <a:pPr algn="just" fontAlgn="base"/>
            <a:r>
              <a:rPr lang="en-US" sz="2200" dirty="0"/>
              <a:t>Nobody in programming loves to debug, maintain, or make changes in complex code. It is very first principle, acronym stands for </a:t>
            </a:r>
            <a:r>
              <a:rPr lang="en-US" sz="2200" b="1" dirty="0"/>
              <a:t>Keep It Simple, Stupid</a:t>
            </a:r>
            <a:r>
              <a:rPr lang="en-US" sz="2200" dirty="0"/>
              <a:t>. The other famous alternate acronyms are </a:t>
            </a:r>
          </a:p>
          <a:p>
            <a:pPr algn="just" fontAlgn="base"/>
            <a:r>
              <a:rPr lang="en-US" sz="2200" dirty="0"/>
              <a:t>Each unit should have only limited knowledge about other units: only units “closely” related to the current unit.</a:t>
            </a:r>
          </a:p>
          <a:p>
            <a:pPr algn="just" fontAlgn="base"/>
            <a:r>
              <a:rPr lang="en-US" sz="2200" dirty="0"/>
              <a:t>Each unit should only talk to its friends; don’t talk to strangers. </a:t>
            </a:r>
          </a:p>
          <a:p>
            <a:pPr algn="just" fontAlgn="base"/>
            <a:r>
              <a:rPr lang="en-US" sz="2200" i="1" dirty="0"/>
              <a:t>“</a:t>
            </a:r>
            <a:r>
              <a:rPr lang="en-US" sz="2200" b="1" i="1" dirty="0"/>
              <a:t>Keep It Simple, Stupid (KISS)</a:t>
            </a:r>
            <a:r>
              <a:rPr lang="en-US" sz="2200" i="1" dirty="0"/>
              <a:t>“</a:t>
            </a:r>
            <a:r>
              <a:rPr lang="en-US" sz="2200" dirty="0"/>
              <a:t> states that most systems work best if they are kept simple rather than making it complex, so when you are writing code your solution should not be complicated that takes a lot of time and effort to understand. If your code is simple then other developers won’t face any problem understanding the code logic and they can easily proceed further with your code.</a:t>
            </a:r>
          </a:p>
          <a:p>
            <a:pPr algn="just" fontAlgn="base"/>
            <a:r>
              <a:rPr lang="en-US" sz="2200" b="1" dirty="0">
                <a:solidFill>
                  <a:srgbClr val="FF0000"/>
                </a:solidFill>
              </a:rPr>
              <a:t>Example of KISS (Keep It Simple, Stupid)</a:t>
            </a:r>
          </a:p>
          <a:p>
            <a:pPr fontAlgn="base">
              <a:buNone/>
            </a:pPr>
            <a:r>
              <a:rPr lang="en-US" sz="2200" dirty="0"/>
              <a:t>	function </a:t>
            </a:r>
            <a:r>
              <a:rPr lang="en-US" sz="2200" dirty="0" err="1"/>
              <a:t>mul</a:t>
            </a:r>
            <a:r>
              <a:rPr lang="en-US" sz="2200" dirty="0"/>
              <a:t> ( a, b ) { </a:t>
            </a:r>
            <a:br>
              <a:rPr lang="en-US" sz="2200" dirty="0"/>
            </a:br>
            <a:r>
              <a:rPr lang="en-US" sz="2200" dirty="0"/>
              <a:t>return a*b</a:t>
            </a:r>
            <a:br>
              <a:rPr lang="en-US" sz="2200" dirty="0"/>
            </a:br>
            <a:r>
              <a:rPr lang="en-US" sz="2200" dirty="0"/>
              <a:t>}</a:t>
            </a:r>
          </a:p>
          <a:p>
            <a:pPr algn="just"/>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How does Computer Hardware Work</a:t>
            </a:r>
            <a:endParaRPr lang="en-US" sz="2200" b="1" dirty="0">
              <a:solidFill>
                <a:srgbClr val="0000FF"/>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19</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
        <p:nvSpPr>
          <p:cNvPr id="7" name="Content Placeholder 2"/>
          <p:cNvSpPr>
            <a:spLocks noGrp="1"/>
          </p:cNvSpPr>
          <p:nvPr>
            <p:ph idx="1"/>
          </p:nvPr>
        </p:nvSpPr>
        <p:spPr>
          <a:xfrm>
            <a:off x="304800" y="533400"/>
            <a:ext cx="8534400" cy="5715000"/>
          </a:xfrm>
        </p:spPr>
        <p:txBody>
          <a:bodyPr>
            <a:noAutofit/>
          </a:bodyPr>
          <a:lstStyle/>
          <a:p>
            <a:endParaRPr lang="en-US" sz="2400" b="1" dirty="0"/>
          </a:p>
          <a:p>
            <a:r>
              <a:rPr lang="en-US" sz="2400" b="1" dirty="0"/>
              <a:t>How does Computer Hardware Work|| 3D animation.</a:t>
            </a:r>
          </a:p>
          <a:p>
            <a:r>
              <a:rPr lang="en-US" sz="2400" b="1" dirty="0">
                <a:hlinkClick r:id="rcId6dd3f58d00c84357"/>
              </a:rPr>
              <a:t>https://youtu.be/d86ws7mQYIg?si=ZWP7OoRO9AyObOGI</a:t>
            </a:r>
            <a:endParaRPr lang="en-US" sz="2400" b="1" dirty="0"/>
          </a:p>
          <a:p>
            <a:endParaRPr lang="en-US" sz="2400" b="1" dirty="0"/>
          </a:p>
          <a:p>
            <a:endParaRPr lang="en-US" sz="2400" b="1" dirty="0"/>
          </a:p>
          <a:p>
            <a:endParaRPr lang="en-US" sz="2400" b="1" dirty="0"/>
          </a:p>
          <a:p>
            <a:pPr algn="just"/>
            <a:endParaRPr lang="en-US" sz="2200"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25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fontAlgn="base"/>
            <a:r>
              <a:rPr lang="en-US" sz="2400" b="1" u="sng" dirty="0">
                <a:solidFill>
                  <a:srgbClr val="0000FF"/>
                </a:solidFill>
              </a:rPr>
              <a:t>2. DRY (</a:t>
            </a:r>
            <a:r>
              <a:rPr lang="en-US" sz="2400" b="1" i="1" u="sng" dirty="0">
                <a:solidFill>
                  <a:srgbClr val="0000FF"/>
                </a:solidFill>
              </a:rPr>
              <a:t>Don’t Repeat Yourself )</a:t>
            </a:r>
            <a:endParaRPr lang="en-US" sz="2400" b="1" dirty="0">
              <a:solidFill>
                <a:srgbClr val="0000FF"/>
              </a:solidFill>
            </a:endParaRPr>
          </a:p>
          <a:p>
            <a:pPr algn="just" fontAlgn="base"/>
            <a:r>
              <a:rPr lang="en-US" sz="2400" dirty="0"/>
              <a:t>Duplication of data, logic, or function in code not only makes your code lengthy but also wastes a lot of time when it comes to maintaining, debug or modify the code. If you need to make a small change in your code then you need to do it at several places.</a:t>
            </a:r>
          </a:p>
          <a:p>
            <a:pPr algn="just" fontAlgn="base"/>
            <a:r>
              <a:rPr lang="en-US" sz="2400" b="1" i="1" dirty="0"/>
              <a:t>“Don’t Repeat Yourself (DRY)”</a:t>
            </a:r>
            <a:r>
              <a:rPr lang="en-US" sz="2400" dirty="0"/>
              <a:t> principal goal is to </a:t>
            </a:r>
            <a:r>
              <a:rPr lang="en-US" sz="2400" b="1" dirty="0">
                <a:solidFill>
                  <a:srgbClr val="FF0000"/>
                </a:solidFill>
              </a:rPr>
              <a:t>reduce the repetition of code.</a:t>
            </a:r>
            <a:r>
              <a:rPr lang="en-US" sz="2400" dirty="0"/>
              <a:t> It states that a piece of code should be implemented in just one place in the source code.</a:t>
            </a:r>
          </a:p>
          <a:p>
            <a:pPr algn="just" fontAlgn="base"/>
            <a:r>
              <a:rPr lang="en-US" sz="2400" dirty="0"/>
              <a:t>The opposite of the DRY principle is WET (“write everything twice” or “waste everyone’s time”) which breaks the DRY principle if you are writing the same logic at several places. </a:t>
            </a:r>
          </a:p>
          <a:p>
            <a:pPr algn="just" fontAlgn="base"/>
            <a:r>
              <a:rPr lang="en-US" sz="2400" b="1" dirty="0"/>
              <a:t>You can create a common function or abstract your code to avoid the repetition in your code.</a:t>
            </a:r>
            <a:endParaRPr lang="en-US" sz="2400" b="1"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26</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fontAlgn="base"/>
            <a:r>
              <a:rPr lang="en-US" sz="2000" b="1" dirty="0">
                <a:solidFill>
                  <a:srgbClr val="FF0000"/>
                </a:solidFill>
              </a:rPr>
              <a:t>Example of DRY (</a:t>
            </a:r>
            <a:r>
              <a:rPr lang="en-US" sz="2000" b="1" i="1" dirty="0">
                <a:solidFill>
                  <a:srgbClr val="FF0000"/>
                </a:solidFill>
              </a:rPr>
              <a:t>Don’t Repeat Yourself )</a:t>
            </a:r>
            <a:endParaRPr lang="en-US" sz="2000" b="1" dirty="0">
              <a:solidFill>
                <a:srgbClr val="FF0000"/>
              </a:solidFill>
            </a:endParaRPr>
          </a:p>
          <a:p>
            <a:r>
              <a:rPr lang="en-US" sz="2000" b="1" dirty="0"/>
              <a:t>//Convert Two Temperatures From Fahrenheit to Celsius before applying DRY principal</a:t>
            </a:r>
            <a:r>
              <a:rPr lang="en-US" sz="1800" dirty="0"/>
              <a:t/>
            </a:r>
            <a:br>
              <a:rPr lang="en-US" sz="1800" dirty="0"/>
            </a:br>
            <a:r>
              <a:rPr lang="en-US" sz="1800" dirty="0"/>
              <a:t>input far1 from user</a:t>
            </a:r>
            <a:br>
              <a:rPr lang="en-US" sz="1800" dirty="0"/>
            </a:br>
            <a:r>
              <a:rPr lang="en-US" sz="1800" dirty="0"/>
              <a:t>input far2 from user</a:t>
            </a:r>
            <a:br>
              <a:rPr lang="en-US" sz="1800" dirty="0"/>
            </a:br>
            <a:r>
              <a:rPr lang="en-US" sz="1800" dirty="0"/>
              <a:t>calculate cel1 = (fah1-32) *5/9</a:t>
            </a:r>
            <a:br>
              <a:rPr lang="en-US" sz="1800" dirty="0"/>
            </a:br>
            <a:r>
              <a:rPr lang="en-US" sz="1800" dirty="0"/>
              <a:t>calculate cel2= (fah2-32)*5/9</a:t>
            </a:r>
            <a:br>
              <a:rPr lang="en-US" sz="1800" dirty="0"/>
            </a:br>
            <a:r>
              <a:rPr lang="en-US" sz="1800" dirty="0"/>
              <a:t>print cel1</a:t>
            </a:r>
            <a:br>
              <a:rPr lang="en-US" sz="1800" dirty="0"/>
            </a:br>
            <a:r>
              <a:rPr lang="en-US" sz="1800" dirty="0"/>
              <a:t>print cel2</a:t>
            </a:r>
            <a:br>
              <a:rPr lang="en-US" sz="1800" dirty="0"/>
            </a:br>
            <a:r>
              <a:rPr lang="en-US" sz="1800" dirty="0"/>
              <a:t/>
            </a:r>
            <a:br>
              <a:rPr lang="en-US" sz="1800" dirty="0"/>
            </a:br>
            <a:r>
              <a:rPr lang="en-US" sz="2000" b="1" dirty="0"/>
              <a:t>//Convert Two Temperatures From Fahrenheit to Celsius after applying DRY principal</a:t>
            </a:r>
            <a:r>
              <a:rPr lang="en-US" sz="1800" dirty="0"/>
              <a:t/>
            </a:r>
            <a:br>
              <a:rPr lang="en-US" sz="1800" dirty="0"/>
            </a:br>
            <a:r>
              <a:rPr lang="en-US" sz="1800" dirty="0"/>
              <a:t>input far1 from user</a:t>
            </a:r>
            <a:br>
              <a:rPr lang="en-US" sz="1800" dirty="0"/>
            </a:br>
            <a:r>
              <a:rPr lang="en-US" sz="1800" dirty="0"/>
              <a:t>input far2 from user</a:t>
            </a:r>
            <a:br>
              <a:rPr lang="en-US" sz="1800" dirty="0"/>
            </a:br>
            <a:r>
              <a:rPr lang="en-US" sz="1800" dirty="0"/>
              <a:t>calculate cel1 = cal ( f1) </a:t>
            </a:r>
            <a:br>
              <a:rPr lang="en-US" sz="1800" dirty="0"/>
            </a:br>
            <a:r>
              <a:rPr lang="en-US" sz="1800" dirty="0"/>
              <a:t>calculate cel2= cal (f2)</a:t>
            </a:r>
            <a:br>
              <a:rPr lang="en-US" sz="1800" dirty="0"/>
            </a:br>
            <a:r>
              <a:rPr lang="en-US" sz="1800" dirty="0"/>
              <a:t>print cel1</a:t>
            </a:r>
            <a:br>
              <a:rPr lang="en-US" sz="1800" dirty="0"/>
            </a:br>
            <a:r>
              <a:rPr lang="en-US" sz="1800" dirty="0"/>
              <a:t>print cel2</a:t>
            </a:r>
            <a:br>
              <a:rPr lang="en-US" sz="1800" dirty="0"/>
            </a:br>
            <a:r>
              <a:rPr lang="en-US" sz="1800" dirty="0"/>
              <a:t>function cal ( </a:t>
            </a:r>
            <a:r>
              <a:rPr lang="en-US" sz="1800" dirty="0" err="1"/>
              <a:t>fah</a:t>
            </a:r>
            <a:r>
              <a:rPr lang="en-US" sz="1800" dirty="0"/>
              <a:t> ) {</a:t>
            </a:r>
            <a:br>
              <a:rPr lang="en-US" sz="1800" dirty="0"/>
            </a:br>
            <a:r>
              <a:rPr lang="en-US" sz="1800" dirty="0" err="1"/>
              <a:t>cel</a:t>
            </a:r>
            <a:r>
              <a:rPr lang="en-US" sz="1800" dirty="0"/>
              <a:t>= (fah1-32) *5/9</a:t>
            </a:r>
            <a:br>
              <a:rPr lang="en-US" sz="1800" dirty="0"/>
            </a:br>
            <a:r>
              <a:rPr lang="en-US" sz="1800" dirty="0"/>
              <a:t>return </a:t>
            </a:r>
            <a:r>
              <a:rPr lang="en-US" sz="1800" dirty="0" err="1"/>
              <a:t>cel</a:t>
            </a:r>
            <a:r>
              <a:rPr lang="en-US" sz="1800" dirty="0"/>
              <a:t/>
            </a:r>
            <a:br>
              <a:rPr lang="en-US" sz="1800" dirty="0"/>
            </a:br>
            <a:r>
              <a:rPr lang="en-US" sz="1800" dirty="0"/>
              <a:t>}</a:t>
            </a:r>
            <a:endParaRPr lang="en-US" sz="1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27</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fontAlgn="base"/>
            <a:r>
              <a:rPr lang="en-US" sz="2400" b="1" dirty="0">
                <a:solidFill>
                  <a:srgbClr val="0000FF"/>
                </a:solidFill>
              </a:rPr>
              <a:t>3. YAGNI (</a:t>
            </a:r>
            <a:r>
              <a:rPr lang="en-US" sz="2400" b="1" i="1" dirty="0">
                <a:solidFill>
                  <a:srgbClr val="0000FF"/>
                </a:solidFill>
              </a:rPr>
              <a:t>You Aren’t </a:t>
            </a:r>
            <a:r>
              <a:rPr lang="en-US" sz="2400" b="1" i="1" dirty="0" err="1">
                <a:solidFill>
                  <a:srgbClr val="0000FF"/>
                </a:solidFill>
              </a:rPr>
              <a:t>Gonna</a:t>
            </a:r>
            <a:r>
              <a:rPr lang="en-US" sz="2400" b="1" i="1" dirty="0">
                <a:solidFill>
                  <a:srgbClr val="0000FF"/>
                </a:solidFill>
              </a:rPr>
              <a:t> Need It )</a:t>
            </a:r>
            <a:endParaRPr lang="en-US" sz="2400" b="1" dirty="0">
              <a:solidFill>
                <a:srgbClr val="0000FF"/>
              </a:solidFill>
            </a:endParaRPr>
          </a:p>
          <a:p>
            <a:pPr algn="just" fontAlgn="base"/>
            <a:r>
              <a:rPr lang="en-US" sz="2300" dirty="0"/>
              <a:t>Your software or program can become larger and complex if you are writing some code which you may need in the future but not at the moment.</a:t>
            </a:r>
          </a:p>
          <a:p>
            <a:pPr algn="just" fontAlgn="base"/>
            <a:r>
              <a:rPr lang="en-US" sz="2300" b="1" i="1" dirty="0"/>
              <a:t>“You Aren’t </a:t>
            </a:r>
            <a:r>
              <a:rPr lang="en-US" sz="2300" b="1" i="1" dirty="0" err="1"/>
              <a:t>Gonna</a:t>
            </a:r>
            <a:r>
              <a:rPr lang="en-US" sz="2300" b="1" i="1" dirty="0"/>
              <a:t> Need It (YAGNI)”</a:t>
            </a:r>
            <a:r>
              <a:rPr lang="en-US" sz="2300" dirty="0"/>
              <a:t> principle states that “</a:t>
            </a:r>
            <a:r>
              <a:rPr lang="en-US" sz="2300" b="1" dirty="0">
                <a:solidFill>
                  <a:srgbClr val="FF0000"/>
                </a:solidFill>
              </a:rPr>
              <a:t>don’t implement something until it is necessary</a:t>
            </a:r>
            <a:r>
              <a:rPr lang="en-US" sz="2300" dirty="0"/>
              <a:t>” because in most of the cases you are not going to use that piece of code in future.</a:t>
            </a:r>
          </a:p>
          <a:p>
            <a:pPr algn="just" fontAlgn="base"/>
            <a:r>
              <a:rPr lang="en-US" sz="2300" dirty="0"/>
              <a:t>Most of the programmers while implementing software think about the future possibility and add some code or logic for some other features which they don’t need at present. </a:t>
            </a:r>
          </a:p>
          <a:p>
            <a:pPr algn="just" fontAlgn="base"/>
            <a:r>
              <a:rPr lang="en-US" sz="2300" dirty="0"/>
              <a:t>They add all the unnecessary class and functionality which they might never use in the future. Doing this is completely wrong and you will eventually end up in writing bloated code also your project becomes complicated and difficult to maintain. </a:t>
            </a:r>
          </a:p>
          <a:p>
            <a:pPr algn="just" fontAlgn="base"/>
            <a:r>
              <a:rPr lang="en-US" sz="2300" dirty="0"/>
              <a:t>We recommend all the programmers to avoid this mistake to save a lot of time and effort.</a:t>
            </a:r>
            <a:endParaRPr lang="en-US" sz="2300"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28</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fontAlgn="base"/>
            <a:r>
              <a:rPr lang="en-US" sz="2400" b="1" dirty="0"/>
              <a:t>Example of YAGNI</a:t>
            </a:r>
          </a:p>
          <a:p>
            <a:r>
              <a:rPr lang="en-US" sz="2400" b="1" dirty="0">
                <a:solidFill>
                  <a:srgbClr val="FF0000"/>
                </a:solidFill>
              </a:rPr>
              <a:t>// If Programmer asked to write a Program to add 7 and 3</a:t>
            </a:r>
            <a:r>
              <a:rPr lang="en-US" sz="2400" dirty="0"/>
              <a:t/>
            </a:r>
            <a:br>
              <a:rPr lang="en-US" sz="2400" dirty="0"/>
            </a:br>
            <a:r>
              <a:rPr lang="en-US" sz="2400" dirty="0"/>
              <a:t>function (</a:t>
            </a:r>
            <a:r>
              <a:rPr lang="en-US" sz="2400" dirty="0" err="1"/>
              <a:t>x,y</a:t>
            </a:r>
            <a:r>
              <a:rPr lang="en-US" sz="2400" dirty="0"/>
              <a:t>){</a:t>
            </a:r>
            <a:br>
              <a:rPr lang="en-US" sz="2400" dirty="0"/>
            </a:br>
            <a:r>
              <a:rPr lang="en-US" sz="2400" dirty="0"/>
              <a:t>return </a:t>
            </a:r>
            <a:r>
              <a:rPr lang="en-US" sz="2400" dirty="0" err="1"/>
              <a:t>x+y</a:t>
            </a:r>
            <a:r>
              <a:rPr lang="en-US" sz="2400" dirty="0"/>
              <a:t/>
            </a:r>
            <a:br>
              <a:rPr lang="en-US" sz="2400" dirty="0"/>
            </a:br>
            <a:r>
              <a:rPr lang="en-US" sz="2400" dirty="0"/>
              <a:t>} </a:t>
            </a:r>
            <a:br>
              <a:rPr lang="en-US" sz="2400" dirty="0"/>
            </a:br>
            <a:endParaRPr lang="en-US" sz="2400" dirty="0"/>
          </a:p>
          <a:p>
            <a:r>
              <a:rPr lang="en-US" sz="2400" dirty="0"/>
              <a:t>instead of this write what you have to told</a:t>
            </a:r>
            <a:br>
              <a:rPr lang="en-US" sz="2400" dirty="0"/>
            </a:br>
            <a:r>
              <a:rPr lang="en-US" sz="2400" dirty="0"/>
              <a:t/>
            </a:r>
            <a:br>
              <a:rPr lang="en-US" sz="2400" dirty="0"/>
            </a:br>
            <a:r>
              <a:rPr lang="en-US" sz="2400" dirty="0"/>
              <a:t>function ( 7, 3 ){</a:t>
            </a:r>
            <a:br>
              <a:rPr lang="en-US" sz="2400" dirty="0"/>
            </a:br>
            <a:r>
              <a:rPr lang="en-US" sz="2400" dirty="0"/>
              <a:t>return 7+3</a:t>
            </a:r>
            <a:br>
              <a:rPr lang="en-US" sz="2400" dirty="0"/>
            </a:br>
            <a:r>
              <a:rPr lang="en-US" sz="2400" dirty="0"/>
              <a:t>}</a:t>
            </a:r>
            <a:endParaRPr lang="en-US" sz="2400"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29</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fontAlgn="base"/>
            <a:r>
              <a:rPr lang="en-US" sz="2400" b="1" u="sng" dirty="0">
                <a:solidFill>
                  <a:srgbClr val="0000FF"/>
                </a:solidFill>
              </a:rPr>
              <a:t>4. SOLID</a:t>
            </a:r>
            <a:endParaRPr lang="en-US" sz="2400" b="1" dirty="0">
              <a:solidFill>
                <a:srgbClr val="0000FF"/>
              </a:solidFill>
            </a:endParaRPr>
          </a:p>
          <a:p>
            <a:pPr algn="just" fontAlgn="base"/>
            <a:r>
              <a:rPr lang="en-US" sz="2400" dirty="0"/>
              <a:t>The SOLID principle stands for five principles which are Single responsibility, Open-closed, </a:t>
            </a:r>
            <a:r>
              <a:rPr lang="en-US" sz="2400" dirty="0" err="1"/>
              <a:t>Liskov</a:t>
            </a:r>
            <a:r>
              <a:rPr lang="en-US" sz="2400" dirty="0"/>
              <a:t> substitution, Interface Segregation, and Dependency inversion. </a:t>
            </a:r>
          </a:p>
          <a:p>
            <a:pPr algn="just" fontAlgn="base"/>
            <a:r>
              <a:rPr lang="en-US" sz="2400" dirty="0"/>
              <a:t>These principles are given by </a:t>
            </a:r>
            <a:r>
              <a:rPr lang="en-US" sz="2400" b="1" i="1" dirty="0">
                <a:solidFill>
                  <a:srgbClr val="FF0000"/>
                </a:solidFill>
              </a:rPr>
              <a:t>Robert C. Martin</a:t>
            </a:r>
            <a:r>
              <a:rPr lang="en-US" sz="2400" dirty="0"/>
              <a:t> and you can check about these </a:t>
            </a:r>
            <a:r>
              <a:rPr lang="en-US" sz="2400" u="sng" dirty="0"/>
              <a:t>SOLID principle</a:t>
            </a:r>
            <a:r>
              <a:rPr lang="en-US" sz="2400" dirty="0"/>
              <a:t> in detail.</a:t>
            </a:r>
          </a:p>
          <a:p>
            <a:pPr algn="just" fontAlgn="base"/>
            <a:r>
              <a:rPr lang="en-US" sz="2400" b="1" dirty="0">
                <a:solidFill>
                  <a:srgbClr val="FF0000"/>
                </a:solidFill>
              </a:rPr>
              <a:t>This principle is an acronym of the five principles which is given below.</a:t>
            </a:r>
          </a:p>
          <a:p>
            <a:pPr algn="just" fontAlgn="base"/>
            <a:r>
              <a:rPr lang="en-US" sz="2400" dirty="0"/>
              <a:t>Single Responsibility Principle (SRP)</a:t>
            </a:r>
          </a:p>
          <a:p>
            <a:pPr algn="just" fontAlgn="base"/>
            <a:r>
              <a:rPr lang="en-US" sz="2400" dirty="0"/>
              <a:t>Open/Closed Principle</a:t>
            </a:r>
          </a:p>
          <a:p>
            <a:pPr algn="just" fontAlgn="base"/>
            <a:r>
              <a:rPr lang="en-US" sz="2400" dirty="0" err="1"/>
              <a:t>Liskov’s</a:t>
            </a:r>
            <a:r>
              <a:rPr lang="en-US" sz="2400" dirty="0"/>
              <a:t> Substitution Principle (LSP)</a:t>
            </a:r>
          </a:p>
          <a:p>
            <a:pPr algn="just" fontAlgn="base"/>
            <a:r>
              <a:rPr lang="en-US" sz="2400" dirty="0"/>
              <a:t>Interface Segregation Principle (ISP)</a:t>
            </a:r>
          </a:p>
          <a:p>
            <a:pPr algn="just" fontAlgn="base"/>
            <a:r>
              <a:rPr lang="en-US" sz="2400" dirty="0"/>
              <a:t>Dependency Inversion Principle (DIP)</a:t>
            </a:r>
            <a:endParaRPr lang="en-US" sz="2400" dirty="0"/>
          </a:p>
        </p:txBody>
      </p:sp>
      <p:pic>
        <p:nvPicPr>
          <p:cNvPr id="59394" name="Picture 2" descr="SOLID-Principle-in-Programming-Understand-With-Real-Life-Examples"/>
          <p:cNvPicPr>
            <a:picLocks noChangeAspect="1" noChangeArrowheads="1"/>
          </p:cNvPicPr>
          <p:nvPr/>
        </p:nvPicPr>
        <p:blipFill>
          <a:blip r:embed="Rc94cc75edbd24f96" cstate="print">
            <a:lum contrast="40000"/>
          </a:blip>
          <a:srcRect/>
          <a:stretch>
            <a:fillRect/>
          </a:stretch>
        </p:blipFill>
        <p:spPr bwMode="auto">
          <a:xfrm>
            <a:off x="5638800" y="3352800"/>
            <a:ext cx="2895600" cy="2692909"/>
          </a:xfrm>
          <a:prstGeom prst="rect">
            <a:avLst/>
          </a:prstGeom>
          <a:noFill/>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30</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fontAlgn="base"/>
            <a:r>
              <a:rPr lang="en-US" sz="2300" b="1" u="sng" dirty="0">
                <a:solidFill>
                  <a:srgbClr val="0000FF"/>
                </a:solidFill>
              </a:rPr>
              <a:t>5. Separation of Concerns (</a:t>
            </a:r>
            <a:r>
              <a:rPr lang="en-US" sz="2300" b="1" u="sng" dirty="0" err="1">
                <a:solidFill>
                  <a:srgbClr val="0000FF"/>
                </a:solidFill>
              </a:rPr>
              <a:t>SoC</a:t>
            </a:r>
            <a:r>
              <a:rPr lang="en-US" sz="2300" b="1" u="sng" dirty="0">
                <a:solidFill>
                  <a:srgbClr val="0000FF"/>
                </a:solidFill>
              </a:rPr>
              <a:t>):</a:t>
            </a:r>
            <a:endParaRPr lang="en-US" sz="2300" b="1" dirty="0">
              <a:solidFill>
                <a:srgbClr val="0000FF"/>
              </a:solidFill>
            </a:endParaRPr>
          </a:p>
          <a:p>
            <a:pPr algn="just" fontAlgn="base"/>
            <a:r>
              <a:rPr lang="en-US" sz="2300" dirty="0"/>
              <a:t>Separation of Concerns Principle </a:t>
            </a:r>
            <a:r>
              <a:rPr lang="en-US" sz="2300" b="1" dirty="0">
                <a:solidFill>
                  <a:srgbClr val="FF0000"/>
                </a:solidFill>
              </a:rPr>
              <a:t>partition a complicated application into different sections or domains</a:t>
            </a:r>
            <a:r>
              <a:rPr lang="en-US" sz="2300" dirty="0"/>
              <a:t>. Each section or domain addresses a separate concern or has a specific job. </a:t>
            </a:r>
          </a:p>
          <a:p>
            <a:pPr algn="just" fontAlgn="base"/>
            <a:r>
              <a:rPr lang="en-US" sz="2300" dirty="0"/>
              <a:t>Each section is independent of each other and that’s why each section can be tackled independently also it becomes easier to maintain, update, and reuse the code.</a:t>
            </a:r>
          </a:p>
          <a:p>
            <a:pPr algn="just" fontAlgn="base"/>
            <a:r>
              <a:rPr lang="en-US" sz="2300" b="1" dirty="0"/>
              <a:t>Example of SOC</a:t>
            </a:r>
          </a:p>
          <a:p>
            <a:pPr algn="just" fontAlgn="base"/>
            <a:r>
              <a:rPr lang="en-US" sz="2300" b="1" dirty="0">
                <a:solidFill>
                  <a:srgbClr val="FF0000"/>
                </a:solidFill>
              </a:rPr>
              <a:t>business logic </a:t>
            </a:r>
            <a:r>
              <a:rPr lang="en-US" sz="2300" dirty="0"/>
              <a:t>(the content of the webpage) in an application is a different concern and user interface is a different concern in a web application program. </a:t>
            </a:r>
          </a:p>
          <a:p>
            <a:pPr algn="just" fontAlgn="base"/>
            <a:r>
              <a:rPr lang="en-US" sz="2300" dirty="0"/>
              <a:t>One of the good examples of </a:t>
            </a:r>
            <a:r>
              <a:rPr lang="en-US" sz="2300" dirty="0" err="1"/>
              <a:t>SoC</a:t>
            </a:r>
            <a:r>
              <a:rPr lang="en-US" sz="2300" dirty="0"/>
              <a:t> is the MVC pattern where data (“model”), the logic (“controller”), and what the end-user sees (“view”) divided into three different sections and each part is handled independently. Saving of data to a database has nothing to do with rendering the data on the web.</a:t>
            </a:r>
            <a:endParaRPr lang="en-US" sz="2300"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31</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fontAlgn="base"/>
            <a:r>
              <a:rPr lang="en-US" sz="2400" b="1" u="sng" dirty="0">
                <a:solidFill>
                  <a:srgbClr val="0000FF"/>
                </a:solidFill>
              </a:rPr>
              <a:t>5. Separation of Concerns (</a:t>
            </a:r>
            <a:r>
              <a:rPr lang="en-US" sz="2400" b="1" u="sng" dirty="0" err="1">
                <a:solidFill>
                  <a:srgbClr val="0000FF"/>
                </a:solidFill>
              </a:rPr>
              <a:t>SoC</a:t>
            </a:r>
            <a:r>
              <a:rPr lang="en-US" sz="2400" b="1" u="sng" dirty="0">
                <a:solidFill>
                  <a:srgbClr val="0000FF"/>
                </a:solidFill>
              </a:rPr>
              <a:t>):</a:t>
            </a:r>
            <a:endParaRPr lang="en-US" sz="2400" b="1" dirty="0">
              <a:solidFill>
                <a:srgbClr val="0000FF"/>
              </a:solidFill>
            </a:endParaRPr>
          </a:p>
        </p:txBody>
      </p:sp>
      <p:sp>
        <p:nvSpPr>
          <p:cNvPr id="81922" name="AutoShape 2" descr="Separation-of-Concerns-(So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24" name="AutoShape 4" descr="Separation-of-Concerns-(So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26" name="AutoShape 6" descr="Lightbo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28" name="AutoShape 8" descr="Lightbo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30" name="AutoShape 10" descr="Separation-of-Concerns-(So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32" name="AutoShape 12" descr="Separation-of-Concerns-(So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1933" name="Picture 13"/>
          <p:cNvPicPr>
            <a:picLocks noChangeAspect="1" noChangeArrowheads="1"/>
          </p:cNvPicPr>
          <p:nvPr/>
        </p:nvPicPr>
        <p:blipFill>
          <a:blip r:embed="R1f9a1062b2314678" cstate="print"/>
          <a:srcRect/>
          <a:stretch>
            <a:fillRect/>
          </a:stretch>
        </p:blipFill>
        <p:spPr bwMode="auto">
          <a:xfrm>
            <a:off x="1066800" y="1219200"/>
            <a:ext cx="7224339"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32</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fontAlgn="base"/>
            <a:r>
              <a:rPr lang="en-US" sz="2400" b="1" u="sng" dirty="0">
                <a:solidFill>
                  <a:srgbClr val="0000FF"/>
                </a:solidFill>
              </a:rPr>
              <a:t>6. Avoid Premature Optimization</a:t>
            </a:r>
            <a:endParaRPr lang="en-US" sz="2400" b="1" dirty="0">
              <a:solidFill>
                <a:srgbClr val="0000FF"/>
              </a:solidFill>
            </a:endParaRPr>
          </a:p>
          <a:p>
            <a:pPr algn="just" fontAlgn="base"/>
            <a:r>
              <a:rPr lang="en-US" sz="2400" dirty="0"/>
              <a:t>Optimization indeed helps in </a:t>
            </a:r>
            <a:r>
              <a:rPr lang="en-US" sz="2400" b="1" dirty="0">
                <a:solidFill>
                  <a:srgbClr val="FF0000"/>
                </a:solidFill>
              </a:rPr>
              <a:t>speeding up the program or algorithm</a:t>
            </a:r>
            <a:r>
              <a:rPr lang="en-US" sz="2400" dirty="0"/>
              <a:t> but according to this principle you don’t need to </a:t>
            </a:r>
            <a:r>
              <a:rPr lang="en-US" sz="2400" b="1" dirty="0"/>
              <a:t>optimize your algorithm at an early stage of development.</a:t>
            </a:r>
          </a:p>
          <a:p>
            <a:pPr algn="just" fontAlgn="base"/>
            <a:r>
              <a:rPr lang="en-US" sz="2400" dirty="0"/>
              <a:t>If you do premature optimization you won’t be able to know where a program’s bottlenecks will be and maintenance will become harder for you. </a:t>
            </a:r>
          </a:p>
          <a:p>
            <a:pPr algn="just" fontAlgn="base"/>
            <a:r>
              <a:rPr lang="en-US" sz="2400" dirty="0"/>
              <a:t>If you optimize your code in the beginning and case if the requirement may change than your efforts will be wasted and your code will go to the garbage. </a:t>
            </a:r>
          </a:p>
          <a:p>
            <a:pPr algn="just" fontAlgn="base"/>
            <a:r>
              <a:rPr lang="en-US" sz="2400" dirty="0"/>
              <a:t>So it’s better to optimize the </a:t>
            </a:r>
            <a:r>
              <a:rPr lang="en-US" sz="2400" b="1" dirty="0">
                <a:solidFill>
                  <a:srgbClr val="FF0000"/>
                </a:solidFill>
              </a:rPr>
              <a:t>algorithm at the right time to get the right benefit of it.</a:t>
            </a:r>
          </a:p>
          <a:p>
            <a:pPr algn="just"/>
            <a:r>
              <a:rPr lang="en-US" sz="2400" dirty="0"/>
              <a:t>Premature optimization is the root of all evil in programming. </a:t>
            </a:r>
            <a:r>
              <a:rPr lang="en-US" sz="2400" b="1" dirty="0"/>
              <a:t>–Donald Knuth</a:t>
            </a:r>
            <a:endParaRPr lang="en-US" sz="2400" dirty="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33</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fontAlgn="base"/>
            <a:r>
              <a:rPr lang="en-US" sz="2400" b="1" u="sng" dirty="0">
                <a:solidFill>
                  <a:srgbClr val="0000FF"/>
                </a:solidFill>
              </a:rPr>
              <a:t>7. Law of Demeter</a:t>
            </a:r>
            <a:endParaRPr lang="en-US" sz="2400" b="1" dirty="0">
              <a:solidFill>
                <a:srgbClr val="0000FF"/>
              </a:solidFill>
            </a:endParaRPr>
          </a:p>
          <a:p>
            <a:pPr algn="just" fontAlgn="base"/>
            <a:r>
              <a:rPr lang="en-US" sz="2400" dirty="0"/>
              <a:t>This principle was first introduced by </a:t>
            </a:r>
            <a:r>
              <a:rPr lang="en-US" sz="2400" b="1" dirty="0"/>
              <a:t>Ian Holland</a:t>
            </a:r>
            <a:r>
              <a:rPr lang="en-US" sz="2400" dirty="0"/>
              <a:t> in 1987 at Northeastern University. </a:t>
            </a:r>
          </a:p>
          <a:p>
            <a:pPr algn="just" fontAlgn="base"/>
            <a:r>
              <a:rPr lang="en-US" sz="2400" dirty="0"/>
              <a:t>It is also known as the </a:t>
            </a:r>
            <a:r>
              <a:rPr lang="en-US" sz="2400" b="1" i="1" dirty="0">
                <a:solidFill>
                  <a:srgbClr val="FF0000"/>
                </a:solidFill>
              </a:rPr>
              <a:t>principle of least knowledge</a:t>
            </a:r>
            <a:r>
              <a:rPr lang="en-US" sz="2400" b="1" dirty="0">
                <a:solidFill>
                  <a:srgbClr val="FF0000"/>
                </a:solidFill>
              </a:rPr>
              <a:t>. </a:t>
            </a:r>
          </a:p>
          <a:p>
            <a:pPr algn="just" fontAlgn="base"/>
            <a:r>
              <a:rPr lang="en-US" sz="2400" dirty="0"/>
              <a:t>This principle divides the responsibility between classes or different units and it can be summarized in three points.</a:t>
            </a:r>
          </a:p>
          <a:p>
            <a:pPr algn="just" fontAlgn="base"/>
            <a:r>
              <a:rPr lang="en-US" sz="2400" dirty="0"/>
              <a:t>Each unit should have only limited knowledge about other units: only units “closely” related to the current unit.</a:t>
            </a:r>
          </a:p>
          <a:p>
            <a:pPr algn="just" fontAlgn="base"/>
            <a:r>
              <a:rPr lang="en-US" sz="2400" dirty="0"/>
              <a:t>Each unit should only talk to its friends; don’t talk to stranger (</a:t>
            </a:r>
            <a:r>
              <a:rPr lang="en-US" sz="2400" b="1" dirty="0"/>
              <a:t>not familiar person</a:t>
            </a:r>
            <a:r>
              <a:rPr lang="en-US" sz="2400" dirty="0"/>
              <a:t>).</a:t>
            </a:r>
          </a:p>
          <a:p>
            <a:pPr algn="just" fontAlgn="base"/>
            <a:r>
              <a:rPr lang="en-US" sz="2400" dirty="0"/>
              <a:t>Only talk to your immediate friends.</a:t>
            </a:r>
            <a:endParaRPr lang="en-US" sz="2400" dirty="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0">
            <a:schemeClr val="accent1"/>
          </a:lnRef>
          <a:fillRef idx="3">
            <a:schemeClr val="accent1"/>
          </a:fillRef>
          <a:effectRef idx="3">
            <a:schemeClr val="accent1"/>
          </a:effectRef>
          <a:fontRef idx="minor">
            <a:schemeClr val="lt1"/>
          </a:fontRef>
        </p:style>
        <p:txBody>
          <a:bodyPr>
            <a:noAutofit/>
          </a:bodyPr>
          <a:lstStyle/>
          <a:p>
            <a:pPr fontAlgn="base"/>
            <a:r>
              <a:rPr lang="en-US" sz="2400" b="1" dirty="0"/>
              <a:t>Common Programming Principles</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34</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fontAlgn="base"/>
            <a:r>
              <a:rPr lang="en-US" sz="2400" b="1" u="sng" dirty="0">
                <a:solidFill>
                  <a:srgbClr val="0000FF"/>
                </a:solidFill>
              </a:rPr>
              <a:t>7. Law of Demeter</a:t>
            </a:r>
            <a:endParaRPr lang="en-US" sz="2400" b="1" dirty="0">
              <a:solidFill>
                <a:srgbClr val="0000FF"/>
              </a:solidFill>
            </a:endParaRPr>
          </a:p>
        </p:txBody>
      </p:sp>
      <p:sp>
        <p:nvSpPr>
          <p:cNvPr id="86018" name="AutoShape 2" descr="Law-of-Deme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6020" name="AutoShape 4" descr="Law-of-Deme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6021" name="Picture 5"/>
          <p:cNvPicPr>
            <a:picLocks noChangeAspect="1" noChangeArrowheads="1"/>
          </p:cNvPicPr>
          <p:nvPr/>
        </p:nvPicPr>
        <p:blipFill>
          <a:blip r:embed="R032552a199bb4324" cstate="print"/>
          <a:srcRect/>
          <a:stretch>
            <a:fillRect/>
          </a:stretch>
        </p:blipFill>
        <p:spPr bwMode="auto">
          <a:xfrm>
            <a:off x="838200" y="990600"/>
            <a:ext cx="6781800" cy="3408156"/>
          </a:xfrm>
          <a:prstGeom prst="rect">
            <a:avLst/>
          </a:prstGeom>
          <a:noFill/>
          <a:ln w="9525">
            <a:noFill/>
            <a:miter lim="800000"/>
            <a:headEnd/>
            <a:tailEnd/>
          </a:ln>
        </p:spPr>
      </p:pic>
      <p:sp>
        <p:nvSpPr>
          <p:cNvPr id="9" name="Rectangle 8"/>
          <p:cNvSpPr/>
          <p:nvPr/>
        </p:nvSpPr>
        <p:spPr>
          <a:xfrm>
            <a:off x="609600" y="4572000"/>
            <a:ext cx="8229600" cy="1569660"/>
          </a:xfrm>
          <a:prstGeom prst="rect">
            <a:avLst/>
          </a:prstGeom>
        </p:spPr>
        <p:txBody>
          <a:bodyPr wrap="square">
            <a:spAutoFit/>
          </a:bodyPr>
          <a:lstStyle/>
          <a:p>
            <a:pPr algn="just"/>
            <a:r>
              <a:rPr lang="en-US" sz="2400" dirty="0"/>
              <a:t>The Law of Demeter helps in maintaining independent classes and makes your code less which is very important in software development to make your application </a:t>
            </a:r>
            <a:r>
              <a:rPr lang="en-US" sz="2400" b="1" dirty="0">
                <a:solidFill>
                  <a:srgbClr val="FF0000"/>
                </a:solidFill>
              </a:rPr>
              <a:t>flexible, stable, maintainable and understandable.</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Autofit/>
          </a:bodyPr>
          <a:lstStyle/>
          <a:p>
            <a:r>
              <a:rPr lang="en-US" sz="2800" b="1" dirty="0">
                <a:solidFill>
                  <a:srgbClr val="0000FF"/>
                </a:solidFill>
              </a:rPr>
              <a:t>Course Objectives</a:t>
            </a:r>
          </a:p>
        </p:txBody>
      </p:sp>
      <p:sp>
        <p:nvSpPr>
          <p:cNvPr id="3" name="Content Placeholder 2"/>
          <p:cNvSpPr>
            <a:spLocks noGrp="1"/>
          </p:cNvSpPr>
          <p:nvPr>
            <p:ph idx="1"/>
          </p:nvPr>
        </p:nvSpPr>
        <p:spPr>
          <a:xfrm>
            <a:off x="457200" y="685800"/>
            <a:ext cx="8305800" cy="5334000"/>
          </a:xfrm>
        </p:spPr>
        <p:txBody>
          <a:bodyPr>
            <a:noAutofit/>
          </a:bodyPr>
          <a:lstStyle/>
          <a:p>
            <a:pPr marL="290513" indent="-290513" algn="just">
              <a:buNone/>
            </a:pPr>
            <a:r>
              <a:rPr lang="en-US" sz="2400" dirty="0"/>
              <a:t>1. To provide contemporary knowledge to students in parallel and distributed environment.</a:t>
            </a:r>
          </a:p>
          <a:p>
            <a:pPr marL="290513" indent="-290513" algn="just">
              <a:buNone/>
            </a:pPr>
            <a:r>
              <a:rPr lang="en-US" sz="2400" dirty="0"/>
              <a:t>2. To provide students with abilities to analyze and design parallel and distributed applications.</a:t>
            </a:r>
          </a:p>
          <a:p>
            <a:pPr marL="290513" indent="-290513" algn="just">
              <a:buNone/>
            </a:pPr>
            <a:r>
              <a:rPr lang="en-US" sz="2400" dirty="0"/>
              <a:t>3. In the development of parallel and distributed applications, apply core computer science concepts and algorithms. </a:t>
            </a:r>
          </a:p>
          <a:p>
            <a:pPr marL="290513" indent="-290513" algn="just">
              <a:buNone/>
            </a:pPr>
            <a:r>
              <a:rPr lang="en-US" sz="2400" dirty="0"/>
              <a:t>4. To illustrate middleware technologies to support distributed applications.</a:t>
            </a:r>
          </a:p>
          <a:p>
            <a:pPr marL="290513" indent="-290513" algn="just">
              <a:buNone/>
            </a:pPr>
            <a:r>
              <a:rPr lang="en-US" sz="2400" dirty="0"/>
              <a:t>5. To identify Distributed and parallel programs to improve performance and reliability. </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a:pPr/>
              <a:t>2</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pic>
        <p:nvPicPr>
          <p:cNvPr id="5" name="Picture 4"/>
          <p:cNvPicPr/>
          <p:nvPr/>
        </p:nvPicPr>
        <p:blipFill>
          <a:blip r:embed="Rfa437f36cced4b5c"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2895600" y="762000"/>
            <a:ext cx="3276600" cy="1219200"/>
          </a:xfrm>
          <a:prstGeom prst="rect">
            <a:avLst/>
          </a:prstGeom>
        </p:spPr>
      </p:pic>
      <p:sp>
        <p:nvSpPr>
          <p:cNvPr id="7" name="Subtitle 2"/>
          <p:cNvSpPr>
            <a:spLocks noGrp="1"/>
          </p:cNvSpPr>
          <p:nvPr/>
        </p:nvSpPr>
        <p:spPr>
          <a:xfrm>
            <a:off x="1905000" y="4038600"/>
            <a:ext cx="6400800" cy="1752600"/>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Senior Associate Professor</a:t>
            </a: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81000"/>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t>More details</a:t>
            </a:r>
          </a:p>
        </p:txBody>
      </p:sp>
      <p:sp>
        <p:nvSpPr>
          <p:cNvPr id="4" name="Slide Number Placeholder 3"/>
          <p:cNvSpPr>
            <a:spLocks noGrp="1"/>
          </p:cNvSpPr>
          <p:nvPr>
            <p:ph type="sldNum" sz="quarter" idx="12"/>
          </p:nvPr>
        </p:nvSpPr>
        <p:spPr/>
        <p:txBody>
          <a:bodyPr/>
          <a:lstStyle/>
          <a:p>
            <a:fld id="{B6F15528-21DE-4FAA-801E-634DDDAF4B2B}" type="slidenum">
              <a:rPr lang="en-US"/>
              <a:pPr/>
              <a:t>35</a:t>
            </a:fld>
            <a:endParaRPr lang="en-US"/>
          </a:p>
        </p:txBody>
      </p:sp>
      <p:sp>
        <p:nvSpPr>
          <p:cNvPr id="5" name="Footer Placeholder 4"/>
          <p:cNvSpPr>
            <a:spLocks noGrp="1"/>
          </p:cNvSpPr>
          <p:nvPr>
            <p:ph type="ftr" sz="quarter" idx="11"/>
          </p:nvPr>
        </p:nvSpPr>
        <p:spPr/>
        <p:txBody>
          <a:bodyPr/>
          <a:lstStyle/>
          <a:p>
            <a:r>
              <a:rPr lang="en-US"/>
              <a:t>Unit-2 Parallel algorithm design  /                     Dr Komarasamy G </a:t>
            </a:r>
            <a:endParaRPr lang="en-US"/>
          </a:p>
        </p:txBody>
      </p:sp>
      <p:sp>
        <p:nvSpPr>
          <p:cNvPr id="6" name="Content Placeholder 2"/>
          <p:cNvSpPr>
            <a:spLocks noGrp="1"/>
          </p:cNvSpPr>
          <p:nvPr>
            <p:ph idx="1"/>
          </p:nvPr>
        </p:nvSpPr>
        <p:spPr>
          <a:xfrm>
            <a:off x="152400" y="457200"/>
            <a:ext cx="8763000" cy="5562600"/>
          </a:xfrm>
        </p:spPr>
        <p:txBody>
          <a:bodyPr vert="horz" lIns="91440" tIns="45720" rIns="91440" bIns="45720" rtlCol="0">
            <a:noAutofit/>
          </a:bodyPr>
          <a:lstStyle/>
          <a:p>
            <a:pPr algn="just"/>
            <a:endParaRPr lang="en-US" sz="2400" dirty="0"/>
          </a:p>
          <a:p>
            <a:pPr algn="just"/>
            <a:r>
              <a:rPr lang="en-US" sz="2400" dirty="0">
                <a:hlinkClick r:id="rcId6f64c296cbe04240"/>
              </a:rPr>
              <a:t>https://pubhtml5.com/kcvf/ptcf/basic/51-100</a:t>
            </a:r>
            <a:endParaRPr lang="en-US" sz="2400" dirty="0"/>
          </a:p>
          <a:p>
            <a:pPr algn="just"/>
            <a:endParaRPr lang="en-US" sz="2400" dirty="0"/>
          </a:p>
          <a:p>
            <a:pPr algn="just"/>
            <a:r>
              <a:rPr lang="en-US" sz="2400" dirty="0">
                <a:solidFill>
                  <a:srgbClr val="FF0000"/>
                </a:solidFill>
                <a:hlinkClick r:id="rcIddb9dd04bb9e44d99"/>
              </a:rPr>
              <a:t>https://www.geeksforgeeks.org/7-common-programming-principles-that-every-developer-must-follow/</a:t>
            </a:r>
            <a:endParaRPr lang="en-US" sz="2400" dirty="0">
              <a:solidFill>
                <a:srgbClr val="FF0000"/>
              </a:solidFill>
            </a:endParaRPr>
          </a:p>
          <a:p>
            <a:pPr algn="just"/>
            <a:endParaRPr lang="en-US" sz="24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sp>
        <p:nvSpPr>
          <p:cNvPr id="3" name="Subtitle 2"/>
          <p:cNvSpPr>
            <a:spLocks noGrp="1"/>
          </p:cNvSpPr>
          <p:nvPr>
            <p:ph type="subTitle" idx="1"/>
          </p:nvPr>
        </p:nvSpPr>
        <p:spPr/>
        <p:txBody>
          <a:bodyPr>
            <a:normAutofit fontScale="70000" lnSpcReduction="20000"/>
          </a:body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Associate Professor (Grade-2)</a:t>
            </a: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pic>
        <p:nvPicPr>
          <p:cNvPr id="5" name="Picture 4"/>
          <p:cNvPicPr/>
          <p:nvPr/>
        </p:nvPicPr>
        <p:blipFill>
          <a:blip r:embed="R375e64e2b4ee4adb"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2895600" y="533400"/>
            <a:ext cx="3276600" cy="1447800"/>
          </a:xfrm>
          <a:prstGeom prst="rect">
            <a:avLst/>
          </a:prstGeom>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800" b="1" dirty="0">
                <a:solidFill>
                  <a:srgbClr val="0000FF"/>
                </a:solidFill>
              </a:rPr>
              <a:t>Unit-3</a:t>
            </a:r>
            <a:endParaRPr lang="en-US" sz="2800" b="1" dirty="0">
              <a:solidFill>
                <a:srgbClr val="0000FF"/>
              </a:solidFill>
            </a:endParaRPr>
          </a:p>
        </p:txBody>
      </p:sp>
      <p:sp>
        <p:nvSpPr>
          <p:cNvPr id="3" name="Content Placeholder 2"/>
          <p:cNvSpPr>
            <a:spLocks noGrp="1"/>
          </p:cNvSpPr>
          <p:nvPr>
            <p:ph idx="1"/>
          </p:nvPr>
        </p:nvSpPr>
        <p:spPr>
          <a:xfrm>
            <a:off x="457200" y="838200"/>
            <a:ext cx="8305800" cy="5334000"/>
          </a:xfrm>
        </p:spPr>
        <p:txBody>
          <a:bodyPr>
            <a:noAutofit/>
          </a:bodyPr>
          <a:lstStyle/>
          <a:p>
            <a:pPr algn="just"/>
            <a:r>
              <a:rPr lang="en-US" sz="3000" b="1" dirty="0">
                <a:solidFill>
                  <a:srgbClr val="FF0000"/>
                </a:solidFill>
              </a:rPr>
              <a:t>Introduction to Distributed Systems – Definition, Issues, Goals, Types of distributed systems, Distributed System Models, Hardware concepts, Software Concept, Design Issues.</a:t>
            </a:r>
          </a:p>
          <a:p>
            <a:pPr algn="just"/>
            <a:r>
              <a:rPr lang="en-US" sz="3000" dirty="0"/>
              <a:t>Communication – Layered Protocols, Remote Procedure Call, Remote Object Invocation, Message Oriented Communication, Stream Oriented Communication – Case Study (RPC and Java RMI).</a:t>
            </a:r>
          </a:p>
          <a:p>
            <a:pPr algn="just"/>
            <a:r>
              <a:rPr lang="en-US" sz="3000" dirty="0"/>
              <a:t>Parallel Random Access Machine (PRAM) model, PRAM architecture. </a:t>
            </a:r>
            <a:endParaRPr lang="en-US" sz="30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a:t>
            </a:fld>
            <a:endParaRPr lang="en-US" dirty="0"/>
          </a:p>
        </p:txBody>
      </p:sp>
      <p:sp>
        <p:nvSpPr>
          <p:cNvPr id="5" name="Footer Placeholder 4"/>
          <p:cNvSpPr>
            <a:spLocks noGrp="1"/>
          </p:cNvSpPr>
          <p:nvPr>
            <p:ph type="ftr" sz="quarter" idx="11"/>
          </p:nvPr>
        </p:nvSpPr>
        <p:spPr/>
        <p:txBody>
          <a:bodyPr/>
          <a:lstStyle/>
          <a:p>
            <a:r>
              <a:rPr lang="en-US"/>
              <a:t>Unit-3 Parallel algorithm design  /                     Dr Komarasamy G </a:t>
            </a:r>
            <a:endParaRPr lang="en-US"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Introduction to Distributed Systems</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dirty="0"/>
              <a:t>Distributed System is a Network of </a:t>
            </a:r>
            <a:r>
              <a:rPr lang="en-US" sz="2400" b="1" dirty="0">
                <a:solidFill>
                  <a:srgbClr val="FF0000"/>
                </a:solidFill>
              </a:rPr>
              <a:t>Machines that can exchange information with each other through Message-passing.</a:t>
            </a:r>
          </a:p>
          <a:p>
            <a:pPr algn="just"/>
            <a:r>
              <a:rPr lang="en-US" sz="2400" dirty="0"/>
              <a:t>It can be very useful as it helps in </a:t>
            </a:r>
            <a:r>
              <a:rPr lang="en-US" sz="2400" b="1" dirty="0">
                <a:solidFill>
                  <a:srgbClr val="FF0000"/>
                </a:solidFill>
              </a:rPr>
              <a:t>resource sharing. </a:t>
            </a:r>
            <a:r>
              <a:rPr lang="en-US" sz="2400" dirty="0"/>
              <a:t>It enables computers to coordinate their activities and to share the resources of the system so that users perceive the system as a single, integrated computing facility.</a:t>
            </a:r>
          </a:p>
        </p:txBody>
      </p:sp>
      <p:sp>
        <p:nvSpPr>
          <p:cNvPr id="4" name="Slide Number Placeholder 3"/>
          <p:cNvSpPr>
            <a:spLocks noGrp="1"/>
          </p:cNvSpPr>
          <p:nvPr>
            <p:ph type="sldNum" sz="quarter" idx="12"/>
          </p:nvPr>
        </p:nvSpPr>
        <p:spPr/>
        <p:txBody>
          <a:bodyPr/>
          <a:lstStyle/>
          <a:p>
            <a:fld id="{B6F15528-21DE-4FAA-801E-634DDDAF4B2B}" type="slidenum">
              <a:rPr lang="en-US"/>
              <a:pPr/>
              <a:t>3</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11266" name="Picture 2" descr="Distributed System"/>
          <p:cNvPicPr>
            <a:picLocks noChangeAspect="1" noChangeArrowheads="1"/>
          </p:cNvPicPr>
          <p:nvPr/>
        </p:nvPicPr>
        <p:blipFill>
          <a:blip r:embed="R822a6c1a42c34f70" cstate="print"/>
          <a:srcRect/>
          <a:stretch>
            <a:fillRect/>
          </a:stretch>
        </p:blipFill>
        <p:spPr bwMode="auto">
          <a:xfrm>
            <a:off x="1219199" y="3124200"/>
            <a:ext cx="6462895" cy="3561033"/>
          </a:xfrm>
          <a:prstGeom prst="rect">
            <a:avLst/>
          </a:prstGeom>
          <a:noFill/>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Types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marL="457200" indent="-457200" algn="just" fontAlgn="base">
              <a:buFont typeface="+mj-lt"/>
              <a:buAutoNum type="arabicPeriod"/>
            </a:pPr>
            <a:r>
              <a:rPr lang="en-US" sz="2400" b="1" dirty="0"/>
              <a:t>Client/Server Systems</a:t>
            </a:r>
          </a:p>
          <a:p>
            <a:pPr marL="457200" indent="-457200" algn="just" fontAlgn="base">
              <a:buFont typeface="+mj-lt"/>
              <a:buAutoNum type="arabicPeriod"/>
            </a:pPr>
            <a:r>
              <a:rPr lang="en-US" sz="2400" b="1" dirty="0"/>
              <a:t>Peer-to-Peer Systems</a:t>
            </a:r>
          </a:p>
          <a:p>
            <a:pPr marL="457200" indent="-457200" algn="just" fontAlgn="base">
              <a:buFont typeface="+mj-lt"/>
              <a:buAutoNum type="arabicPeriod"/>
            </a:pPr>
            <a:r>
              <a:rPr lang="en-US" sz="2400" b="1" dirty="0"/>
              <a:t>Middleware</a:t>
            </a:r>
          </a:p>
          <a:p>
            <a:pPr marL="457200" indent="-457200" algn="just" fontAlgn="base">
              <a:buFont typeface="+mj-lt"/>
              <a:buAutoNum type="arabicPeriod"/>
            </a:pPr>
            <a:r>
              <a:rPr lang="en-US" sz="2400" b="1" dirty="0"/>
              <a:t>Three-tier</a:t>
            </a:r>
          </a:p>
          <a:p>
            <a:pPr marL="457200" indent="-457200" algn="just" fontAlgn="base">
              <a:buFont typeface="+mj-lt"/>
              <a:buAutoNum type="arabicPeriod"/>
            </a:pPr>
            <a:r>
              <a:rPr lang="en-US" sz="2400" b="1" dirty="0"/>
              <a:t>N-tier</a:t>
            </a:r>
          </a:p>
          <a:p>
            <a:pPr algn="just" fontAlgn="base">
              <a:buNone/>
            </a:pPr>
            <a:r>
              <a:rPr lang="en-US" sz="2400" b="1" dirty="0">
                <a:solidFill>
                  <a:srgbClr val="FF0000"/>
                </a:solidFill>
              </a:rPr>
              <a:t>1. 	Client/Server Systems: </a:t>
            </a:r>
          </a:p>
          <a:p>
            <a:pPr algn="just" fontAlgn="base"/>
            <a:r>
              <a:rPr lang="en-US" sz="2400" dirty="0"/>
              <a:t>Client-Server System is the most basic communication method where the </a:t>
            </a:r>
            <a:r>
              <a:rPr lang="en-US" sz="2400" b="1" dirty="0">
                <a:solidFill>
                  <a:srgbClr val="0000FF"/>
                </a:solidFill>
              </a:rPr>
              <a:t>client sends input to the server and the server replies to the client with an output. </a:t>
            </a:r>
          </a:p>
          <a:p>
            <a:pPr algn="just" fontAlgn="base"/>
            <a:r>
              <a:rPr lang="en-US" sz="2400" dirty="0"/>
              <a:t>The client requests the server for resources or a task to do, the server allocates the resource or performs the task and sends the result in the form of a response to the request of the client. Client Server System can be applied with multiple servers.</a:t>
            </a:r>
          </a:p>
        </p:txBody>
      </p:sp>
      <p:sp>
        <p:nvSpPr>
          <p:cNvPr id="4" name="Slide Number Placeholder 3"/>
          <p:cNvSpPr>
            <a:spLocks noGrp="1"/>
          </p:cNvSpPr>
          <p:nvPr>
            <p:ph type="sldNum" sz="quarter" idx="12"/>
          </p:nvPr>
        </p:nvSpPr>
        <p:spPr/>
        <p:txBody>
          <a:bodyPr/>
          <a:lstStyle/>
          <a:p>
            <a:fld id="{B6F15528-21DE-4FAA-801E-634DDDAF4B2B}" type="slidenum">
              <a:rPr lang="en-US"/>
              <a:pPr/>
              <a:t>4</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Types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400" b="1" dirty="0">
                <a:solidFill>
                  <a:srgbClr val="FF0000"/>
                </a:solidFill>
              </a:rPr>
              <a:t>2.	Peer-to-Peer Systems:</a:t>
            </a:r>
            <a:r>
              <a:rPr lang="en-US" sz="2400" b="1" dirty="0"/>
              <a:t> </a:t>
            </a:r>
            <a:r>
              <a:rPr lang="en-US" sz="2400" dirty="0"/>
              <a:t>Peer-to-Peer System communication model works as a decentralized model in which the system works like </a:t>
            </a:r>
            <a:r>
              <a:rPr lang="en-US" sz="2400" b="1" dirty="0">
                <a:solidFill>
                  <a:srgbClr val="0000FF"/>
                </a:solidFill>
              </a:rPr>
              <a:t>both Client and Server. </a:t>
            </a:r>
            <a:r>
              <a:rPr lang="en-US" sz="2400" dirty="0"/>
              <a:t>Nodes are an important part of a system. </a:t>
            </a:r>
          </a:p>
          <a:p>
            <a:pPr algn="just" fontAlgn="base"/>
            <a:r>
              <a:rPr lang="en-US" sz="2400" dirty="0"/>
              <a:t>In this, each node performs its task on its </a:t>
            </a:r>
            <a:r>
              <a:rPr lang="en-US" sz="2400" b="1" dirty="0">
                <a:solidFill>
                  <a:srgbClr val="0000FF"/>
                </a:solidFill>
              </a:rPr>
              <a:t>local memory and shares data through the supporting medium</a:t>
            </a:r>
            <a:r>
              <a:rPr lang="en-US" sz="2400" dirty="0"/>
              <a:t>, this node can work as a server or as a client for a system. </a:t>
            </a:r>
          </a:p>
          <a:p>
            <a:pPr algn="just" fontAlgn="base"/>
            <a:r>
              <a:rPr lang="en-US" sz="2400" dirty="0"/>
              <a:t>Programs in the peer-to-peer system can communicate at the same level without any hierarchy. </a:t>
            </a:r>
          </a:p>
          <a:p>
            <a:pPr algn="just" fontAlgn="base">
              <a:buNone/>
            </a:pPr>
            <a:r>
              <a:rPr lang="en-US" sz="2400" b="1" dirty="0">
                <a:solidFill>
                  <a:srgbClr val="FF0000"/>
                </a:solidFill>
              </a:rPr>
              <a:t>3. Middleware: </a:t>
            </a:r>
            <a:r>
              <a:rPr lang="en-US" sz="2400" dirty="0"/>
              <a:t>Middleware can be thought as an application that sits between two separate applications and provides service to both. It works as a base for different interoperability applications running on different operating systems. Data can be transferred to other between others by using this service.</a:t>
            </a:r>
          </a:p>
        </p:txBody>
      </p:sp>
      <p:sp>
        <p:nvSpPr>
          <p:cNvPr id="4" name="Slide Number Placeholder 3"/>
          <p:cNvSpPr>
            <a:spLocks noGrp="1"/>
          </p:cNvSpPr>
          <p:nvPr>
            <p:ph type="sldNum" sz="quarter" idx="12"/>
          </p:nvPr>
        </p:nvSpPr>
        <p:spPr/>
        <p:txBody>
          <a:bodyPr/>
          <a:lstStyle/>
          <a:p>
            <a:fld id="{B6F15528-21DE-4FAA-801E-634DDDAF4B2B}" type="slidenum">
              <a:rPr lang="en-US"/>
              <a:pPr/>
              <a:t>5</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Types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400" b="1" dirty="0">
                <a:solidFill>
                  <a:srgbClr val="FF0000"/>
                </a:solidFill>
              </a:rPr>
              <a:t>4. Three-tier:</a:t>
            </a:r>
            <a:r>
              <a:rPr lang="en-US" sz="2400" dirty="0">
                <a:solidFill>
                  <a:srgbClr val="FF0000"/>
                </a:solidFill>
              </a:rPr>
              <a:t> </a:t>
            </a:r>
            <a:r>
              <a:rPr lang="en-US" sz="2400" dirty="0"/>
              <a:t>Three-tier system uses a separate layer and server for each function of a program. </a:t>
            </a:r>
          </a:p>
          <a:p>
            <a:pPr algn="just" fontAlgn="base"/>
            <a:r>
              <a:rPr lang="en-US" sz="2400" dirty="0"/>
              <a:t>In this data of the </a:t>
            </a:r>
            <a:r>
              <a:rPr lang="en-US" sz="2400" b="1" dirty="0">
                <a:solidFill>
                  <a:srgbClr val="0000FF"/>
                </a:solidFill>
              </a:rPr>
              <a:t>client is stored in the middle tier rather than sorted into the client system </a:t>
            </a:r>
            <a:r>
              <a:rPr lang="en-US" sz="2400" dirty="0"/>
              <a:t>or on their server through which development can be done easily. </a:t>
            </a:r>
          </a:p>
          <a:p>
            <a:pPr algn="just" fontAlgn="base"/>
            <a:r>
              <a:rPr lang="en-US" sz="2400" dirty="0"/>
              <a:t>It includes an Application Layer, Data Layer, and Presentation Layer. This is mostly used in</a:t>
            </a:r>
            <a:r>
              <a:rPr lang="en-US" sz="2400" b="1" dirty="0">
                <a:solidFill>
                  <a:srgbClr val="0000FF"/>
                </a:solidFill>
              </a:rPr>
              <a:t> web or online applications.</a:t>
            </a:r>
          </a:p>
          <a:p>
            <a:pPr algn="just" fontAlgn="base">
              <a:buNone/>
            </a:pPr>
            <a:r>
              <a:rPr lang="en-US" sz="2400" b="1" dirty="0">
                <a:solidFill>
                  <a:srgbClr val="FF0000"/>
                </a:solidFill>
              </a:rPr>
              <a:t>5. N-tier: </a:t>
            </a:r>
            <a:r>
              <a:rPr lang="en-US" sz="2400" dirty="0"/>
              <a:t>N-tier is also called a </a:t>
            </a:r>
            <a:r>
              <a:rPr lang="en-US" sz="2400" b="1" dirty="0">
                <a:solidFill>
                  <a:srgbClr val="0000FF"/>
                </a:solidFill>
              </a:rPr>
              <a:t>multitier distributed system. </a:t>
            </a:r>
            <a:r>
              <a:rPr lang="en-US" sz="2400" dirty="0"/>
              <a:t>The N-tier system can contain any number of functions in the network. </a:t>
            </a:r>
          </a:p>
          <a:p>
            <a:pPr algn="just" fontAlgn="base"/>
            <a:r>
              <a:rPr lang="en-US" sz="2400" dirty="0"/>
              <a:t>N-tier systems contain similar structures to three-tier architecture. When interoperability sends the request to another application to perform a task or to provide a service. </a:t>
            </a:r>
            <a:r>
              <a:rPr lang="en-US" sz="2400" b="1" dirty="0">
                <a:solidFill>
                  <a:srgbClr val="0000FF"/>
                </a:solidFill>
              </a:rPr>
              <a:t>N-tier is commonly used in web applications and data systems.</a:t>
            </a:r>
          </a:p>
          <a:p>
            <a:pPr algn="just" fontAlgn="base"/>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6</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Types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400" b="1" dirty="0">
                <a:solidFill>
                  <a:srgbClr val="FF0000"/>
                </a:solidFill>
              </a:rPr>
              <a:t>Characteristics of Distributed System</a:t>
            </a:r>
          </a:p>
          <a:p>
            <a:pPr algn="just" fontAlgn="base"/>
            <a:r>
              <a:rPr lang="en-US" sz="2400" b="1" dirty="0">
                <a:solidFill>
                  <a:srgbClr val="0000FF"/>
                </a:solidFill>
              </a:rPr>
              <a:t>Resource Sharing:</a:t>
            </a:r>
            <a:r>
              <a:rPr lang="en-US" sz="2400" dirty="0">
                <a:solidFill>
                  <a:srgbClr val="0000FF"/>
                </a:solidFill>
              </a:rPr>
              <a:t> </a:t>
            </a:r>
            <a:r>
              <a:rPr lang="en-US" sz="2400" dirty="0"/>
              <a:t>It is the ability to use any Hardware, Software, or Data anywhere in the System.</a:t>
            </a:r>
          </a:p>
          <a:p>
            <a:pPr algn="just" fontAlgn="base"/>
            <a:r>
              <a:rPr lang="en-US" sz="2400" b="1" dirty="0">
                <a:solidFill>
                  <a:srgbClr val="0000FF"/>
                </a:solidFill>
              </a:rPr>
              <a:t>Concurrency:</a:t>
            </a:r>
            <a:r>
              <a:rPr lang="en-US" sz="2400" dirty="0"/>
              <a:t> It is naturally present in Distributed Systems, that deal with the same activity or functionality that can be performed by separate users who are in remote locations. Every local system has its independent Operating Systems and Resources.</a:t>
            </a:r>
          </a:p>
          <a:p>
            <a:pPr algn="just" fontAlgn="base"/>
            <a:r>
              <a:rPr lang="en-US" sz="2400" b="1" dirty="0">
                <a:solidFill>
                  <a:srgbClr val="0000FF"/>
                </a:solidFill>
              </a:rPr>
              <a:t>Scalability:</a:t>
            </a:r>
            <a:r>
              <a:rPr lang="en-US" sz="2400" dirty="0"/>
              <a:t> It increases the scale of the system as several processors communicate with more users by accommodating to improve the responsiveness of the system.</a:t>
            </a:r>
          </a:p>
          <a:p>
            <a:pPr algn="just" fontAlgn="base"/>
            <a:r>
              <a:rPr lang="en-US" sz="2400" b="1" dirty="0">
                <a:solidFill>
                  <a:srgbClr val="0000FF"/>
                </a:solidFill>
              </a:rPr>
              <a:t>Transparency:</a:t>
            </a:r>
            <a:r>
              <a:rPr lang="en-US" sz="2400" dirty="0">
                <a:solidFill>
                  <a:srgbClr val="0000FF"/>
                </a:solidFill>
              </a:rPr>
              <a:t> </a:t>
            </a:r>
            <a:r>
              <a:rPr lang="en-US" sz="2400" dirty="0"/>
              <a:t>It hides the complexity of the Distributed Systems from the Users and Application programs as there should be privacy in every system.</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7</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Types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400" b="1" dirty="0">
                <a:solidFill>
                  <a:srgbClr val="FF0000"/>
                </a:solidFill>
              </a:rPr>
              <a:t>Challenges of Distributed Systems</a:t>
            </a:r>
          </a:p>
          <a:p>
            <a:pPr algn="just" fontAlgn="base"/>
            <a:r>
              <a:rPr lang="en-US" sz="2400" b="1" dirty="0">
                <a:solidFill>
                  <a:srgbClr val="0000FF"/>
                </a:solidFill>
              </a:rPr>
              <a:t>Network latency:</a:t>
            </a:r>
            <a:r>
              <a:rPr lang="en-US" sz="2400" b="1" dirty="0"/>
              <a:t> </a:t>
            </a:r>
            <a:r>
              <a:rPr lang="en-US" sz="2400" dirty="0"/>
              <a:t>The communication network in a distributed system can introduce latency, which can affect the performance of the system.</a:t>
            </a:r>
          </a:p>
          <a:p>
            <a:pPr algn="just" fontAlgn="base"/>
            <a:r>
              <a:rPr lang="en-US" sz="2400" b="1" dirty="0">
                <a:solidFill>
                  <a:srgbClr val="0000FF"/>
                </a:solidFill>
              </a:rPr>
              <a:t>Distributed coordination:</a:t>
            </a:r>
            <a:r>
              <a:rPr lang="en-US" sz="2400" dirty="0"/>
              <a:t> Distributed systems require coordination among the nodes, which can be challenging because of the distributed nature of the system.</a:t>
            </a:r>
          </a:p>
          <a:p>
            <a:pPr algn="just" fontAlgn="base"/>
            <a:r>
              <a:rPr lang="en-US" sz="2400" b="1" dirty="0">
                <a:solidFill>
                  <a:srgbClr val="0000FF"/>
                </a:solidFill>
              </a:rPr>
              <a:t>Data consistency:</a:t>
            </a:r>
            <a:r>
              <a:rPr lang="en-US" sz="2400" dirty="0"/>
              <a:t> Maintaining data consistency across multiple nodes in a distributed system can be challenging.</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8</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dirty="0"/>
              <a:t>Distributed computing refers to a system where processing and data storage is distributed across multiple devices or systems, rather than being handled by a single central device.</a:t>
            </a:r>
          </a:p>
          <a:p>
            <a:pPr algn="just" fontAlgn="base">
              <a:buNone/>
            </a:pPr>
            <a:r>
              <a:rPr lang="en-US" b="1" u="sng" dirty="0">
                <a:solidFill>
                  <a:srgbClr val="FF0000"/>
                </a:solidFill>
              </a:rPr>
              <a:t>Types of Distributed Computing System Models</a:t>
            </a:r>
          </a:p>
          <a:p>
            <a:pPr algn="just" fontAlgn="base"/>
            <a:r>
              <a:rPr lang="en-US" sz="2400" b="1" dirty="0">
                <a:solidFill>
                  <a:srgbClr val="FF0000"/>
                </a:solidFill>
              </a:rPr>
              <a:t>Physical Model</a:t>
            </a:r>
          </a:p>
          <a:p>
            <a:pPr algn="just" fontAlgn="base"/>
            <a:r>
              <a:rPr lang="en-US" sz="2400" dirty="0"/>
              <a:t>A physical model is basically a </a:t>
            </a:r>
            <a:r>
              <a:rPr lang="en-US" sz="2400" b="1" dirty="0">
                <a:solidFill>
                  <a:srgbClr val="0000FF"/>
                </a:solidFill>
              </a:rPr>
              <a:t>representation of the underlying hardware elements of a distributed system</a:t>
            </a:r>
            <a:r>
              <a:rPr lang="en-US" sz="2400" dirty="0"/>
              <a:t>. It encompasses the </a:t>
            </a:r>
            <a:r>
              <a:rPr lang="en-US" sz="2400" b="1" dirty="0"/>
              <a:t>hardware composition </a:t>
            </a:r>
            <a:r>
              <a:rPr lang="en-US" sz="2400" dirty="0"/>
              <a:t>of a distributed system in terms of computers and other devices and their interconnections. It is primarily used to design, manage, implement and determine the performance of a distributed system. A physical model majorly consists of the following components:</a:t>
            </a:r>
          </a:p>
          <a:p>
            <a:pPr algn="just" fontAlgn="base"/>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9</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207" y="2655569"/>
            <a:ext cx="8453120" cy="1244600"/>
          </a:xfrm>
          <a:prstGeom prst="rect">
            <a:avLst/>
          </a:prstGeom>
        </p:spPr>
        <p:txBody>
          <a:bodyPr vert="horz" wrap="square" lIns="0" tIns="12065" rIns="0" bIns="0" rtlCol="0">
            <a:spAutoFit/>
          </a:bodyPr>
          <a:lstStyle/>
          <a:p>
            <a:pPr marL="2480310" marR="5080" indent="-2468245">
              <a:lnSpc>
                <a:spcPct val="100000"/>
              </a:lnSpc>
              <a:spcBef>
                <a:spcPts val="95"/>
              </a:spcBef>
            </a:pPr>
            <a:r>
              <a:rPr sz="4000" b="0" u="none" spc="-10" dirty="0">
                <a:latin typeface="Arial Black"/>
                <a:cs typeface="Arial Black"/>
              </a:rPr>
              <a:t>INTRODUCTION</a:t>
            </a:r>
            <a:r>
              <a:rPr sz="4000" b="0" u="none" spc="-220" dirty="0">
                <a:latin typeface="Arial Black"/>
                <a:cs typeface="Arial Black"/>
              </a:rPr>
              <a:t> </a:t>
            </a:r>
            <a:r>
              <a:rPr sz="4000" b="0" u="none" dirty="0">
                <a:latin typeface="Arial Black"/>
                <a:cs typeface="Arial Black"/>
              </a:rPr>
              <a:t>TO</a:t>
            </a:r>
            <a:r>
              <a:rPr sz="4000" b="0" u="none" spc="-245" dirty="0">
                <a:latin typeface="Arial Black"/>
                <a:cs typeface="Arial Black"/>
              </a:rPr>
              <a:t> </a:t>
            </a:r>
            <a:r>
              <a:rPr sz="4000" b="0" u="none" spc="-10" dirty="0">
                <a:latin typeface="Arial Black"/>
                <a:cs typeface="Arial Black"/>
              </a:rPr>
              <a:t>PARALLEL COMPUTING</a:t>
            </a:r>
            <a:endParaRPr sz="4000">
              <a:latin typeface="Arial Black"/>
              <a:cs typeface="Arial Black"/>
            </a:endParaRPr>
          </a:p>
        </p:txBody>
      </p:sp>
      <p:sp>
        <p:nvSpPr>
          <p:cNvPr id="3" name="Slide Number Placeholder 2"/>
          <p:cNvSpPr>
            <a:spLocks noGrp="1"/>
          </p:cNvSpPr>
          <p:nvPr>
            <p:ph type="sldNum" sz="quarter" idx="7"/>
          </p:nvPr>
        </p:nvSpPr>
        <p:spPr/>
        <p:txBody>
          <a:bodyPr/>
          <a:lstStyle/>
          <a:p>
            <a:pPr marL="155575">
              <a:lnSpc>
                <a:spcPts val="2090"/>
              </a:lnSpc>
            </a:pPr>
            <a:fld id="{81D60167-4931-47E6-BA6A-407CBD079E47}" type="slidenum">
              <a:rPr lang="en-US" spc="-50"/>
              <a:pPr marL="155575">
                <a:lnSpc>
                  <a:spcPts val="2090"/>
                </a:lnSpc>
              </a:pPr>
              <a:t>2</a:t>
            </a:fld>
            <a:endParaRPr lang="en-US" spc="-50" dirty="0"/>
          </a:p>
        </p:txBody>
      </p:sp>
      <p:sp>
        <p:nvSpPr>
          <p:cNvPr id="5" name="Footer Placeholder 4"/>
          <p:cNvSpPr>
            <a:spLocks noGrp="1"/>
          </p:cNvSpPr>
          <p:nvPr>
            <p:ph type="ftr" sz="quarter" idx="5"/>
          </p:nvPr>
        </p:nvSpPr>
        <p:spPr/>
        <p:txBody>
          <a:bodyPr/>
          <a:lstStyle/>
          <a:p>
            <a:r>
              <a:rPr lang="en-US" dirty="0"/>
              <a:t>Unit-1/ Parallel Computing</a:t>
            </a: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Nodes</a:t>
            </a:r>
            <a:r>
              <a:rPr lang="en-US" sz="2400" b="1" dirty="0"/>
              <a:t> </a:t>
            </a:r>
            <a:r>
              <a:rPr lang="en-US" sz="2400" dirty="0"/>
              <a:t>– Nodes are the </a:t>
            </a:r>
            <a:r>
              <a:rPr lang="en-US" sz="2400" b="1" dirty="0">
                <a:solidFill>
                  <a:srgbClr val="0000FF"/>
                </a:solidFill>
              </a:rPr>
              <a:t>end devices that have the ability of processing data</a:t>
            </a:r>
            <a:r>
              <a:rPr lang="en-US" sz="2400" dirty="0"/>
              <a:t>, executing tasks and communicating with the other nodes. </a:t>
            </a:r>
          </a:p>
          <a:p>
            <a:pPr algn="just" fontAlgn="base"/>
            <a:r>
              <a:rPr lang="en-US" sz="2400" dirty="0"/>
              <a:t>These end devices are generally the computers at the user end or can be servers, workstations etc. </a:t>
            </a:r>
          </a:p>
          <a:p>
            <a:pPr algn="just" fontAlgn="base"/>
            <a:r>
              <a:rPr lang="en-US" sz="2400" dirty="0"/>
              <a:t>Nodes provision the distributed system with an interface in the presentation layer that enables the user to interact with other back-end devices, or nodes, that can be used for storage and database services, or processing, web browsing etc. </a:t>
            </a:r>
          </a:p>
          <a:p>
            <a:pPr algn="just" fontAlgn="base"/>
            <a:r>
              <a:rPr lang="en-US" sz="2400" b="1" dirty="0">
                <a:solidFill>
                  <a:srgbClr val="0000FF"/>
                </a:solidFill>
              </a:rPr>
              <a:t>Each node has an Operating System, execution environment and different middleware requirements that facilitate communication and other vital tasks.</a:t>
            </a:r>
          </a:p>
          <a:p>
            <a:pPr algn="just" fontAlgn="base"/>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10</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Links</a:t>
            </a:r>
            <a:r>
              <a:rPr lang="en-US" sz="2400" b="1" dirty="0"/>
              <a:t> – </a:t>
            </a:r>
            <a:r>
              <a:rPr lang="en-US" sz="2400" dirty="0"/>
              <a:t>Links are the </a:t>
            </a:r>
            <a:r>
              <a:rPr lang="en-US" sz="2400" b="1" dirty="0">
                <a:solidFill>
                  <a:srgbClr val="0000FF"/>
                </a:solidFill>
              </a:rPr>
              <a:t>communication channels between different nodes and intermediate devices. </a:t>
            </a:r>
            <a:r>
              <a:rPr lang="en-US" sz="2000" b="1" dirty="0"/>
              <a:t>These may be wired or wireless. </a:t>
            </a:r>
            <a:endParaRPr lang="en-US" sz="2400" b="1" dirty="0"/>
          </a:p>
          <a:p>
            <a:pPr algn="just" fontAlgn="base"/>
            <a:r>
              <a:rPr lang="en-US" sz="2400" dirty="0"/>
              <a:t>Wired links or physical media are implemented using copper wires, </a:t>
            </a:r>
            <a:r>
              <a:rPr lang="en-US" sz="2400" dirty="0" err="1"/>
              <a:t>fibre</a:t>
            </a:r>
            <a:r>
              <a:rPr lang="en-US" sz="2400" dirty="0"/>
              <a:t> optic cables etc. The choice of the medium depends on the environmental conditions and the requirements. </a:t>
            </a:r>
          </a:p>
          <a:p>
            <a:pPr algn="just" fontAlgn="base"/>
            <a:r>
              <a:rPr lang="en-US" sz="2400" dirty="0"/>
              <a:t>Generally, physical links are required for high performance and real-time computing. </a:t>
            </a:r>
            <a:r>
              <a:rPr lang="en-US" sz="2400" b="1" u="sng" dirty="0"/>
              <a:t>Different connection types that can be implemented are as follows:</a:t>
            </a:r>
          </a:p>
          <a:p>
            <a:pPr marL="623888" lvl="2" indent="-277813" algn="just" fontAlgn="base"/>
            <a:r>
              <a:rPr lang="en-US" sz="2000" b="1" dirty="0"/>
              <a:t>Point-to-point links – </a:t>
            </a:r>
            <a:r>
              <a:rPr lang="en-US" sz="2000" dirty="0"/>
              <a:t>It establishes a connection and allows data transfer between only two nodes.</a:t>
            </a:r>
          </a:p>
          <a:p>
            <a:pPr marL="623888" lvl="2" indent="-277813" algn="just" fontAlgn="base"/>
            <a:r>
              <a:rPr lang="en-US" sz="2000" b="1" dirty="0"/>
              <a:t>Broadcast links – </a:t>
            </a:r>
            <a:r>
              <a:rPr lang="en-US" sz="2000" dirty="0"/>
              <a:t>It enables a single node to transmit data to multiple nodes simultaneously.</a:t>
            </a:r>
          </a:p>
          <a:p>
            <a:pPr marL="623888" lvl="2" indent="-277813" algn="just" fontAlgn="base"/>
            <a:r>
              <a:rPr lang="en-US" sz="2000" b="1" dirty="0"/>
              <a:t>Multi-Access links – </a:t>
            </a:r>
            <a:r>
              <a:rPr lang="en-US" sz="2000" dirty="0"/>
              <a:t>Multiple nodes share the same communication channel to transfer data. Requires protocols to avoid interference while transmission.</a:t>
            </a:r>
          </a:p>
        </p:txBody>
      </p:sp>
      <p:sp>
        <p:nvSpPr>
          <p:cNvPr id="4" name="Slide Number Placeholder 3"/>
          <p:cNvSpPr>
            <a:spLocks noGrp="1"/>
          </p:cNvSpPr>
          <p:nvPr>
            <p:ph type="sldNum" sz="quarter" idx="12"/>
          </p:nvPr>
        </p:nvSpPr>
        <p:spPr/>
        <p:txBody>
          <a:bodyPr/>
          <a:lstStyle/>
          <a:p>
            <a:fld id="{B6F15528-21DE-4FAA-801E-634DDDAF4B2B}" type="slidenum">
              <a:rPr lang="en-US"/>
              <a:pPr/>
              <a:t>11</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Middleware </a:t>
            </a:r>
            <a:r>
              <a:rPr lang="en-US" sz="2400" b="1" dirty="0"/>
              <a:t>– </a:t>
            </a:r>
            <a:r>
              <a:rPr lang="en-US" sz="2400" dirty="0"/>
              <a:t>These are the software's installed and executed on the nodes. By running middleware on each node, the</a:t>
            </a:r>
            <a:r>
              <a:rPr lang="en-US" sz="2400" b="1" dirty="0"/>
              <a:t> </a:t>
            </a:r>
            <a:r>
              <a:rPr lang="en-US" sz="2400" b="1" u="sng" dirty="0"/>
              <a:t>distributed computing system</a:t>
            </a:r>
            <a:r>
              <a:rPr lang="en-US" sz="2400" b="1" dirty="0"/>
              <a:t> achieves a decentralized control and decision-making. </a:t>
            </a:r>
          </a:p>
          <a:p>
            <a:pPr algn="just" fontAlgn="base"/>
            <a:r>
              <a:rPr lang="en-US" sz="2400" dirty="0"/>
              <a:t>It handles various tasks like communication with other nodes, resource management, fault tolerance, synchronization of different nodes and security to prevent malicious and unauthorized access.</a:t>
            </a:r>
          </a:p>
          <a:p>
            <a:pPr algn="just" fontAlgn="base"/>
            <a:r>
              <a:rPr lang="en-US" sz="2400" b="1" dirty="0">
                <a:solidFill>
                  <a:srgbClr val="FF0000"/>
                </a:solidFill>
              </a:rPr>
              <a:t>Network Topology </a:t>
            </a:r>
            <a:r>
              <a:rPr lang="en-US" sz="2400" b="1" dirty="0"/>
              <a:t>– </a:t>
            </a:r>
            <a:r>
              <a:rPr lang="en-US" sz="2400" dirty="0"/>
              <a:t>This defines the arrangement of nodes and links in the distributed computing system. </a:t>
            </a:r>
          </a:p>
          <a:p>
            <a:pPr algn="just" fontAlgn="base"/>
            <a:r>
              <a:rPr lang="en-US" sz="2400" dirty="0"/>
              <a:t>The most common </a:t>
            </a:r>
            <a:r>
              <a:rPr lang="en-US" sz="2400" u="sng" dirty="0"/>
              <a:t>network topologies</a:t>
            </a:r>
            <a:r>
              <a:rPr lang="en-US" sz="2400" dirty="0"/>
              <a:t> that are implemented are </a:t>
            </a:r>
            <a:r>
              <a:rPr lang="en-US" sz="2400" b="1" dirty="0">
                <a:solidFill>
                  <a:srgbClr val="0000FF"/>
                </a:solidFill>
              </a:rPr>
              <a:t>bus, star, mesh, ring or hybrid. </a:t>
            </a:r>
          </a:p>
          <a:p>
            <a:pPr algn="just" fontAlgn="base"/>
            <a:r>
              <a:rPr lang="en-US" sz="2400" dirty="0"/>
              <a:t>Choice of topology is done by determining the exact use cases and the requirements.</a:t>
            </a:r>
          </a:p>
        </p:txBody>
      </p:sp>
      <p:sp>
        <p:nvSpPr>
          <p:cNvPr id="4" name="Slide Number Placeholder 3"/>
          <p:cNvSpPr>
            <a:spLocks noGrp="1"/>
          </p:cNvSpPr>
          <p:nvPr>
            <p:ph type="sldNum" sz="quarter" idx="12"/>
          </p:nvPr>
        </p:nvSpPr>
        <p:spPr/>
        <p:txBody>
          <a:bodyPr/>
          <a:lstStyle/>
          <a:p>
            <a:fld id="{B6F15528-21DE-4FAA-801E-634DDDAF4B2B}" type="slidenum">
              <a:rPr lang="en-US"/>
              <a:pPr/>
              <a:t>12</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Communication Protocols </a:t>
            </a:r>
            <a:r>
              <a:rPr lang="en-US" sz="2400" b="1" dirty="0"/>
              <a:t>– </a:t>
            </a:r>
            <a:r>
              <a:rPr lang="en-US" sz="2400" u="sng" dirty="0"/>
              <a:t>Communication protocols</a:t>
            </a:r>
            <a:r>
              <a:rPr lang="en-US" sz="2400" dirty="0"/>
              <a:t> are the set rules and procedures for transmitting data from in the links. Examples of these protocols include </a:t>
            </a:r>
            <a:r>
              <a:rPr lang="en-US" sz="2400" b="1" dirty="0">
                <a:solidFill>
                  <a:srgbClr val="0000FF"/>
                </a:solidFill>
              </a:rPr>
              <a:t>TCP, UDP, HTTPS, MQTT </a:t>
            </a:r>
            <a:r>
              <a:rPr lang="en-US" sz="2400" dirty="0"/>
              <a:t>etc. These allow the nodes to communicate and interpret the data.</a:t>
            </a:r>
          </a:p>
          <a:p>
            <a:pPr algn="just" fontAlgn="base"/>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13</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2050" name="Picture 2" descr="Physical Model"/>
          <p:cNvPicPr>
            <a:picLocks noChangeAspect="1" noChangeArrowheads="1"/>
          </p:cNvPicPr>
          <p:nvPr/>
        </p:nvPicPr>
        <p:blipFill>
          <a:blip r:embed="R4eca33b2fecc438a" cstate="print"/>
          <a:srcRect/>
          <a:stretch>
            <a:fillRect/>
          </a:stretch>
        </p:blipFill>
        <p:spPr bwMode="auto">
          <a:xfrm>
            <a:off x="381000" y="2285999"/>
            <a:ext cx="8549014" cy="4572001"/>
          </a:xfrm>
          <a:prstGeom prst="rect">
            <a:avLst/>
          </a:prstGeom>
          <a:noFill/>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Architectural Model - </a:t>
            </a:r>
            <a:r>
              <a:rPr lang="en-US" sz="2200" dirty="0"/>
              <a:t>Architectural model in distributed computing system is the </a:t>
            </a:r>
            <a:r>
              <a:rPr lang="en-US" sz="2200" b="1" dirty="0">
                <a:solidFill>
                  <a:srgbClr val="0000FF"/>
                </a:solidFill>
              </a:rPr>
              <a:t>overall design and structure of the system</a:t>
            </a:r>
            <a:r>
              <a:rPr lang="en-US" sz="2200" dirty="0"/>
              <a:t>, and how its different components are organized to interact with each other and provide the desired functionalities. </a:t>
            </a:r>
          </a:p>
          <a:p>
            <a:pPr algn="just" fontAlgn="base"/>
            <a:r>
              <a:rPr lang="en-US" sz="2200" dirty="0"/>
              <a:t>It is an overview of the system, on how will the development, deployment and operations take place. Construction of a good architectural model is required for efficient cost usage, and highly improved scalability of the applications. </a:t>
            </a:r>
            <a:r>
              <a:rPr lang="en-US" sz="2200" b="1" dirty="0">
                <a:solidFill>
                  <a:srgbClr val="0000FF"/>
                </a:solidFill>
              </a:rPr>
              <a:t>The key aspects of architectural model are – </a:t>
            </a:r>
          </a:p>
          <a:p>
            <a:pPr algn="just" fontAlgn="base"/>
            <a:r>
              <a:rPr lang="en-US" sz="2200" b="1" dirty="0">
                <a:solidFill>
                  <a:srgbClr val="FF0000"/>
                </a:solidFill>
              </a:rPr>
              <a:t>Client-Server model </a:t>
            </a:r>
            <a:r>
              <a:rPr lang="en-US" sz="2200" b="1" dirty="0"/>
              <a:t>– </a:t>
            </a:r>
            <a:r>
              <a:rPr lang="en-US" sz="2200" dirty="0"/>
              <a:t>It is a centralized approach in which the </a:t>
            </a:r>
            <a:r>
              <a:rPr lang="en-US" sz="2200" b="1" dirty="0">
                <a:solidFill>
                  <a:srgbClr val="0000FF"/>
                </a:solidFill>
              </a:rPr>
              <a:t>clients initiate requests for services and severs respond by providing those services.</a:t>
            </a:r>
            <a:r>
              <a:rPr lang="en-US" sz="2200" dirty="0"/>
              <a:t> It mainly works on the request-response model where the client sends a request to the server and the server processes it, and responds to the client accordingly. It can be achieved by using TCP/IP, HTTP protocols on the transport layer. This is mainly used in web services, cloud computing, database management systems etc.</a:t>
            </a:r>
          </a:p>
          <a:p>
            <a:pPr algn="just" fontAlgn="base"/>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14</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Client-Server model</a:t>
            </a:r>
            <a:endParaRPr lang="en-US" sz="2200" dirty="0"/>
          </a:p>
          <a:p>
            <a:pPr algn="just" fontAlgn="base"/>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15</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93186" name="Picture 2" descr="Client Server Model"/>
          <p:cNvPicPr>
            <a:picLocks noChangeAspect="1" noChangeArrowheads="1"/>
          </p:cNvPicPr>
          <p:nvPr/>
        </p:nvPicPr>
        <p:blipFill>
          <a:blip r:embed="R6e70fbe33c9949b2" cstate="print"/>
          <a:srcRect/>
          <a:stretch>
            <a:fillRect/>
          </a:stretch>
        </p:blipFill>
        <p:spPr bwMode="auto">
          <a:xfrm>
            <a:off x="914400" y="1143000"/>
            <a:ext cx="7391400" cy="3496748"/>
          </a:xfrm>
          <a:prstGeom prst="rect">
            <a:avLst/>
          </a:prstGeom>
          <a:noFill/>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000" b="1" dirty="0">
                <a:solidFill>
                  <a:srgbClr val="FF0000"/>
                </a:solidFill>
              </a:rPr>
              <a:t>Peer-to-peer model </a:t>
            </a:r>
            <a:r>
              <a:rPr lang="en-US" sz="2000" b="1" dirty="0"/>
              <a:t>– </a:t>
            </a:r>
            <a:r>
              <a:rPr lang="en-US" sz="2000" dirty="0"/>
              <a:t>It is a </a:t>
            </a:r>
            <a:r>
              <a:rPr lang="en-US" sz="2000" b="1" dirty="0">
                <a:solidFill>
                  <a:srgbClr val="0000FF"/>
                </a:solidFill>
              </a:rPr>
              <a:t>decentralized approach in which all the distributed computing nodes</a:t>
            </a:r>
            <a:r>
              <a:rPr lang="en-US" sz="2000" dirty="0"/>
              <a:t>, known as peers, are all the same in terms of computing capabilities and can both request as well as provide services to other peers. It is a highly scalable model because the peers can join and leave the system dynamically, which makes it an ad-hoc form of network. The resources are distributed and the peers need to look out for the required resources as and when required. The communication is directly done amongst the peers without any intermediaries according to some set rules and procedures defined in the P2P networks. </a:t>
            </a:r>
            <a:r>
              <a:rPr lang="en-US" sz="2000" b="1" dirty="0">
                <a:solidFill>
                  <a:srgbClr val="0000FF"/>
                </a:solidFill>
              </a:rPr>
              <a:t>The best example of this type of computing is </a:t>
            </a:r>
            <a:r>
              <a:rPr lang="en-US" sz="2000" b="1" dirty="0" err="1">
                <a:solidFill>
                  <a:srgbClr val="0000FF"/>
                </a:solidFill>
              </a:rPr>
              <a:t>BitTorrent</a:t>
            </a:r>
            <a:r>
              <a:rPr lang="en-US" sz="2000" b="1" dirty="0">
                <a:solidFill>
                  <a:srgbClr val="0000FF"/>
                </a:solidFill>
              </a:rPr>
              <a:t>.</a:t>
            </a:r>
          </a:p>
          <a:p>
            <a:pPr algn="just" fontAlgn="base"/>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a:pPr/>
              <a:t>16</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97282" name="Picture 2" descr="Peer to Peer Model"/>
          <p:cNvPicPr>
            <a:picLocks noChangeAspect="1" noChangeArrowheads="1"/>
          </p:cNvPicPr>
          <p:nvPr/>
        </p:nvPicPr>
        <p:blipFill>
          <a:blip r:embed="Rd6eca5764a314e06" cstate="print"/>
          <a:srcRect/>
          <a:stretch>
            <a:fillRect/>
          </a:stretch>
        </p:blipFill>
        <p:spPr bwMode="auto">
          <a:xfrm>
            <a:off x="3352799" y="3581400"/>
            <a:ext cx="4094047" cy="3276600"/>
          </a:xfrm>
          <a:prstGeom prst="rect">
            <a:avLst/>
          </a:prstGeom>
          <a:noFill/>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Layered model </a:t>
            </a:r>
            <a:r>
              <a:rPr lang="en-US" sz="2400" b="1" dirty="0"/>
              <a:t>– </a:t>
            </a:r>
            <a:r>
              <a:rPr lang="en-US" sz="2400" dirty="0"/>
              <a:t>It involves </a:t>
            </a:r>
            <a:r>
              <a:rPr lang="en-US" sz="2400" b="1" dirty="0">
                <a:solidFill>
                  <a:srgbClr val="0000FF"/>
                </a:solidFill>
              </a:rPr>
              <a:t>organizing the system into multiple layers</a:t>
            </a:r>
            <a:r>
              <a:rPr lang="en-US" sz="2400" dirty="0"/>
              <a:t>, where each layer will provision a specific service. Each layer communicated with the adjacent layers using certain well-defined protocols without affecting the integrity of the system. A hierarchical structure is obtained where each layer abstracts the underlying complexity of lower layers. </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17</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99330" name="Picture 2" descr="Layered Model"/>
          <p:cNvPicPr>
            <a:picLocks noChangeAspect="1" noChangeArrowheads="1"/>
          </p:cNvPicPr>
          <p:nvPr/>
        </p:nvPicPr>
        <p:blipFill>
          <a:blip r:embed="R821abc357acb488a" cstate="print"/>
          <a:srcRect/>
          <a:stretch>
            <a:fillRect/>
          </a:stretch>
        </p:blipFill>
        <p:spPr bwMode="auto">
          <a:xfrm>
            <a:off x="2819400" y="3124200"/>
            <a:ext cx="3795102" cy="3657600"/>
          </a:xfrm>
          <a:prstGeom prst="rect">
            <a:avLst/>
          </a:prstGeom>
          <a:noFill/>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Micro-services model </a:t>
            </a:r>
            <a:r>
              <a:rPr lang="en-US" sz="2400" b="1" dirty="0"/>
              <a:t>– </a:t>
            </a:r>
            <a:r>
              <a:rPr lang="en-US" sz="2400" dirty="0"/>
              <a:t>In this system, a </a:t>
            </a:r>
            <a:r>
              <a:rPr lang="en-US" sz="2400" b="1" dirty="0">
                <a:solidFill>
                  <a:srgbClr val="0000FF"/>
                </a:solidFill>
              </a:rPr>
              <a:t>complex application or task, is decomposed into multiple independent tasks </a:t>
            </a:r>
            <a:r>
              <a:rPr lang="en-US" sz="2400" dirty="0"/>
              <a:t>and these services running on different servers. </a:t>
            </a:r>
          </a:p>
          <a:p>
            <a:pPr algn="just" fontAlgn="base"/>
            <a:r>
              <a:rPr lang="en-US" sz="2400" b="1" dirty="0">
                <a:solidFill>
                  <a:srgbClr val="0000FF"/>
                </a:solidFill>
              </a:rPr>
              <a:t>Each service performs only a single function </a:t>
            </a:r>
            <a:r>
              <a:rPr lang="en-US" sz="2400" dirty="0"/>
              <a:t>and is focused on a specific business-capability. </a:t>
            </a:r>
          </a:p>
          <a:p>
            <a:pPr algn="just" fontAlgn="base"/>
            <a:r>
              <a:rPr lang="en-US" sz="2400" dirty="0"/>
              <a:t>This makes the overall system more maintainable, scalable and easier to understand. </a:t>
            </a:r>
          </a:p>
          <a:p>
            <a:pPr algn="just" fontAlgn="base"/>
            <a:r>
              <a:rPr lang="en-US" sz="2400" dirty="0"/>
              <a:t>Services can be independently developed, deployed and scaled </a:t>
            </a:r>
            <a:r>
              <a:rPr lang="en-US" sz="2400" b="1" dirty="0">
                <a:solidFill>
                  <a:srgbClr val="0000FF"/>
                </a:solidFill>
              </a:rPr>
              <a:t>without affecting the ongoing services.</a:t>
            </a:r>
          </a:p>
          <a:p>
            <a:pPr algn="just" fontAlgn="base">
              <a:buNone/>
            </a:pP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18</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19</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101378" name="Picture 2" descr="Micro Services Model"/>
          <p:cNvPicPr>
            <a:picLocks noChangeAspect="1" noChangeArrowheads="1"/>
          </p:cNvPicPr>
          <p:nvPr/>
        </p:nvPicPr>
        <p:blipFill>
          <a:blip r:embed="Rdc403a944cb2451a" cstate="print"/>
          <a:srcRect/>
          <a:stretch>
            <a:fillRect/>
          </a:stretch>
        </p:blipFill>
        <p:spPr bwMode="auto">
          <a:xfrm>
            <a:off x="2133600" y="685799"/>
            <a:ext cx="4953000" cy="6026821"/>
          </a:xfrm>
          <a:prstGeom prst="rect">
            <a:avLst/>
          </a:prstGeom>
          <a:noFill/>
        </p:spPr>
      </p:pic>
      <p:sp>
        <p:nvSpPr>
          <p:cNvPr id="8" name="Rectangle 7"/>
          <p:cNvSpPr/>
          <p:nvPr/>
        </p:nvSpPr>
        <p:spPr>
          <a:xfrm>
            <a:off x="6019800" y="990600"/>
            <a:ext cx="2229328" cy="369332"/>
          </a:xfrm>
          <a:prstGeom prst="rect">
            <a:avLst/>
          </a:prstGeom>
        </p:spPr>
        <p:txBody>
          <a:bodyPr wrap="none">
            <a:spAutoFit/>
          </a:bodyPr>
          <a:lstStyle/>
          <a:p>
            <a:pPr algn="just" fontAlgn="base"/>
            <a:r>
              <a:rPr lang="en-US" b="1" dirty="0">
                <a:solidFill>
                  <a:srgbClr val="FF0000"/>
                </a:solidFill>
              </a:rPr>
              <a:t>Micro-services model</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5940" y="1090929"/>
            <a:ext cx="7719695" cy="3013075"/>
          </a:xfrm>
          <a:prstGeom prst="rect">
            <a:avLst/>
          </a:prstGeom>
        </p:spPr>
        <p:txBody>
          <a:bodyPr vert="horz" wrap="square" lIns="0" tIns="12065" rIns="0" bIns="0" rtlCol="0">
            <a:spAutoFit/>
          </a:bodyPr>
          <a:lstStyle/>
          <a:p>
            <a:pPr marL="12700" marR="5080">
              <a:lnSpc>
                <a:spcPct val="100000"/>
              </a:lnSpc>
              <a:spcBef>
                <a:spcPts val="95"/>
              </a:spcBef>
            </a:pPr>
            <a:r>
              <a:rPr sz="2800" spc="-150" dirty="0">
                <a:latin typeface="Arial MT"/>
                <a:cs typeface="Arial MT"/>
              </a:rPr>
              <a:t>To</a:t>
            </a:r>
            <a:r>
              <a:rPr sz="2800" spc="-45" dirty="0">
                <a:latin typeface="Arial MT"/>
                <a:cs typeface="Arial MT"/>
              </a:rPr>
              <a:t> </a:t>
            </a:r>
            <a:r>
              <a:rPr sz="2800" dirty="0">
                <a:latin typeface="Arial MT"/>
                <a:cs typeface="Arial MT"/>
              </a:rPr>
              <a:t>introduce</a:t>
            </a:r>
            <a:r>
              <a:rPr sz="2800" spc="-65" dirty="0">
                <a:latin typeface="Arial MT"/>
                <a:cs typeface="Arial MT"/>
              </a:rPr>
              <a:t> </a:t>
            </a:r>
            <a:r>
              <a:rPr sz="2800" dirty="0">
                <a:latin typeface="Arial MT"/>
                <a:cs typeface="Arial MT"/>
              </a:rPr>
              <a:t>you</a:t>
            </a:r>
            <a:r>
              <a:rPr sz="2800" spc="-70" dirty="0">
                <a:latin typeface="Arial MT"/>
                <a:cs typeface="Arial MT"/>
              </a:rPr>
              <a:t> </a:t>
            </a:r>
            <a:r>
              <a:rPr sz="2800" dirty="0">
                <a:latin typeface="Arial MT"/>
                <a:cs typeface="Arial MT"/>
              </a:rPr>
              <a:t>to</a:t>
            </a:r>
            <a:r>
              <a:rPr sz="2800" spc="-60" dirty="0">
                <a:latin typeface="Arial MT"/>
                <a:cs typeface="Arial MT"/>
              </a:rPr>
              <a:t> </a:t>
            </a:r>
            <a:r>
              <a:rPr sz="2800" dirty="0">
                <a:latin typeface="Arial MT"/>
                <a:cs typeface="Arial MT"/>
              </a:rPr>
              <a:t>the</a:t>
            </a:r>
            <a:r>
              <a:rPr sz="2800" spc="-65" dirty="0">
                <a:latin typeface="Arial MT"/>
                <a:cs typeface="Arial MT"/>
              </a:rPr>
              <a:t> </a:t>
            </a:r>
            <a:r>
              <a:rPr sz="2800" dirty="0">
                <a:latin typeface="Arial MT"/>
                <a:cs typeface="Arial MT"/>
              </a:rPr>
              <a:t>basic</a:t>
            </a:r>
            <a:r>
              <a:rPr sz="2800" spc="-60" dirty="0">
                <a:latin typeface="Arial MT"/>
                <a:cs typeface="Arial MT"/>
              </a:rPr>
              <a:t> </a:t>
            </a:r>
            <a:r>
              <a:rPr sz="2800" dirty="0">
                <a:latin typeface="Arial MT"/>
                <a:cs typeface="Arial MT"/>
              </a:rPr>
              <a:t>concepts</a:t>
            </a:r>
            <a:r>
              <a:rPr sz="2800" spc="-75" dirty="0">
                <a:latin typeface="Arial MT"/>
                <a:cs typeface="Arial MT"/>
              </a:rPr>
              <a:t> </a:t>
            </a:r>
            <a:r>
              <a:rPr sz="2800" dirty="0">
                <a:latin typeface="Arial MT"/>
                <a:cs typeface="Arial MT"/>
              </a:rPr>
              <a:t>and</a:t>
            </a:r>
            <a:r>
              <a:rPr sz="2800" spc="-70" dirty="0">
                <a:latin typeface="Arial MT"/>
                <a:cs typeface="Arial MT"/>
              </a:rPr>
              <a:t> </a:t>
            </a:r>
            <a:r>
              <a:rPr sz="2800" spc="-10" dirty="0">
                <a:latin typeface="Arial MT"/>
                <a:cs typeface="Arial MT"/>
              </a:rPr>
              <a:t>ideas </a:t>
            </a:r>
            <a:r>
              <a:rPr sz="2800" dirty="0">
                <a:latin typeface="Arial MT"/>
                <a:cs typeface="Arial MT"/>
              </a:rPr>
              <a:t>in</a:t>
            </a:r>
            <a:r>
              <a:rPr sz="2800" spc="-60" dirty="0">
                <a:latin typeface="Arial MT"/>
                <a:cs typeface="Arial MT"/>
              </a:rPr>
              <a:t> </a:t>
            </a:r>
            <a:r>
              <a:rPr sz="2800" dirty="0">
                <a:latin typeface="Arial MT"/>
                <a:cs typeface="Arial MT"/>
              </a:rPr>
              <a:t>parallel</a:t>
            </a:r>
            <a:r>
              <a:rPr sz="2800" spc="-50" dirty="0">
                <a:latin typeface="Arial MT"/>
                <a:cs typeface="Arial MT"/>
              </a:rPr>
              <a:t> </a:t>
            </a:r>
            <a:r>
              <a:rPr sz="2800" spc="-10" dirty="0">
                <a:latin typeface="Arial MT"/>
                <a:cs typeface="Arial MT"/>
              </a:rPr>
              <a:t>computing</a:t>
            </a:r>
            <a:endParaRPr sz="2800">
              <a:latin typeface="Arial MT"/>
              <a:cs typeface="Arial MT"/>
            </a:endParaRPr>
          </a:p>
          <a:p>
            <a:pPr marL="12700" marR="440690">
              <a:lnSpc>
                <a:spcPct val="100000"/>
              </a:lnSpc>
              <a:spcBef>
                <a:spcPts val="1685"/>
              </a:spcBef>
            </a:pPr>
            <a:r>
              <a:rPr sz="2800" spc="-150" dirty="0">
                <a:latin typeface="Arial MT"/>
                <a:cs typeface="Arial MT"/>
              </a:rPr>
              <a:t>To</a:t>
            </a:r>
            <a:r>
              <a:rPr sz="2800" spc="-45" dirty="0">
                <a:latin typeface="Arial MT"/>
                <a:cs typeface="Arial MT"/>
              </a:rPr>
              <a:t> </a:t>
            </a:r>
            <a:r>
              <a:rPr sz="2800" dirty="0">
                <a:latin typeface="Arial MT"/>
                <a:cs typeface="Arial MT"/>
              </a:rPr>
              <a:t>familiarize</a:t>
            </a:r>
            <a:r>
              <a:rPr sz="2800" spc="-80" dirty="0">
                <a:latin typeface="Arial MT"/>
                <a:cs typeface="Arial MT"/>
              </a:rPr>
              <a:t> </a:t>
            </a:r>
            <a:r>
              <a:rPr sz="2800" dirty="0">
                <a:latin typeface="Arial MT"/>
                <a:cs typeface="Arial MT"/>
              </a:rPr>
              <a:t>you</a:t>
            </a:r>
            <a:r>
              <a:rPr sz="2800" spc="-60" dirty="0">
                <a:latin typeface="Arial MT"/>
                <a:cs typeface="Arial MT"/>
              </a:rPr>
              <a:t> </a:t>
            </a:r>
            <a:r>
              <a:rPr sz="2800" dirty="0">
                <a:latin typeface="Arial MT"/>
                <a:cs typeface="Arial MT"/>
              </a:rPr>
              <a:t>with</a:t>
            </a:r>
            <a:r>
              <a:rPr sz="2800" spc="-65" dirty="0">
                <a:latin typeface="Arial MT"/>
                <a:cs typeface="Arial MT"/>
              </a:rPr>
              <a:t> </a:t>
            </a:r>
            <a:r>
              <a:rPr sz="2800" dirty="0">
                <a:latin typeface="Arial MT"/>
                <a:cs typeface="Arial MT"/>
              </a:rPr>
              <a:t>the</a:t>
            </a:r>
            <a:r>
              <a:rPr sz="2800" spc="-70" dirty="0">
                <a:latin typeface="Arial MT"/>
                <a:cs typeface="Arial MT"/>
              </a:rPr>
              <a:t> </a:t>
            </a:r>
            <a:r>
              <a:rPr sz="2800" dirty="0">
                <a:latin typeface="Arial MT"/>
                <a:cs typeface="Arial MT"/>
              </a:rPr>
              <a:t>major</a:t>
            </a:r>
            <a:r>
              <a:rPr sz="2800" spc="-50" dirty="0">
                <a:latin typeface="Arial MT"/>
                <a:cs typeface="Arial MT"/>
              </a:rPr>
              <a:t> </a:t>
            </a:r>
            <a:r>
              <a:rPr sz="2800" spc="-10" dirty="0">
                <a:latin typeface="Arial MT"/>
                <a:cs typeface="Arial MT"/>
              </a:rPr>
              <a:t>programming </a:t>
            </a:r>
            <a:r>
              <a:rPr sz="2800" dirty="0">
                <a:latin typeface="Arial MT"/>
                <a:cs typeface="Arial MT"/>
              </a:rPr>
              <a:t>models</a:t>
            </a:r>
            <a:r>
              <a:rPr sz="2800" spc="-60" dirty="0">
                <a:latin typeface="Arial MT"/>
                <a:cs typeface="Arial MT"/>
              </a:rPr>
              <a:t> </a:t>
            </a:r>
            <a:r>
              <a:rPr sz="2800" dirty="0">
                <a:latin typeface="Arial MT"/>
                <a:cs typeface="Arial MT"/>
              </a:rPr>
              <a:t>in</a:t>
            </a:r>
            <a:r>
              <a:rPr sz="2800" spc="-70" dirty="0">
                <a:latin typeface="Arial MT"/>
                <a:cs typeface="Arial MT"/>
              </a:rPr>
              <a:t> </a:t>
            </a:r>
            <a:r>
              <a:rPr sz="2800" dirty="0">
                <a:latin typeface="Arial MT"/>
                <a:cs typeface="Arial MT"/>
              </a:rPr>
              <a:t>parallel</a:t>
            </a:r>
            <a:r>
              <a:rPr sz="2800" spc="-75" dirty="0">
                <a:latin typeface="Arial MT"/>
                <a:cs typeface="Arial MT"/>
              </a:rPr>
              <a:t> </a:t>
            </a:r>
            <a:r>
              <a:rPr sz="2800" spc="-10" dirty="0">
                <a:latin typeface="Arial MT"/>
                <a:cs typeface="Arial MT"/>
              </a:rPr>
              <a:t>computing</a:t>
            </a:r>
            <a:endParaRPr sz="2800">
              <a:latin typeface="Arial MT"/>
              <a:cs typeface="Arial MT"/>
            </a:endParaRPr>
          </a:p>
          <a:p>
            <a:pPr marL="12700" marR="240029">
              <a:lnSpc>
                <a:spcPct val="100000"/>
              </a:lnSpc>
              <a:spcBef>
                <a:spcPts val="1680"/>
              </a:spcBef>
            </a:pPr>
            <a:r>
              <a:rPr sz="2800" spc="-150" dirty="0">
                <a:latin typeface="Arial MT"/>
                <a:cs typeface="Arial MT"/>
              </a:rPr>
              <a:t>To</a:t>
            </a:r>
            <a:r>
              <a:rPr sz="2800" spc="-45" dirty="0">
                <a:latin typeface="Arial MT"/>
                <a:cs typeface="Arial MT"/>
              </a:rPr>
              <a:t> </a:t>
            </a:r>
            <a:r>
              <a:rPr sz="2800" dirty="0">
                <a:latin typeface="Arial MT"/>
                <a:cs typeface="Arial MT"/>
              </a:rPr>
              <a:t>provide</a:t>
            </a:r>
            <a:r>
              <a:rPr sz="2800" spc="-75" dirty="0">
                <a:latin typeface="Arial MT"/>
                <a:cs typeface="Arial MT"/>
              </a:rPr>
              <a:t> </a:t>
            </a:r>
            <a:r>
              <a:rPr sz="2800" dirty="0">
                <a:latin typeface="Arial MT"/>
                <a:cs typeface="Arial MT"/>
              </a:rPr>
              <a:t>you</a:t>
            </a:r>
            <a:r>
              <a:rPr sz="2800" spc="-60" dirty="0">
                <a:latin typeface="Arial MT"/>
                <a:cs typeface="Arial MT"/>
              </a:rPr>
              <a:t> </a:t>
            </a:r>
            <a:r>
              <a:rPr sz="2800" dirty="0">
                <a:latin typeface="Arial MT"/>
                <a:cs typeface="Arial MT"/>
              </a:rPr>
              <a:t>with</a:t>
            </a:r>
            <a:r>
              <a:rPr sz="2800" spc="-60" dirty="0">
                <a:latin typeface="Arial MT"/>
                <a:cs typeface="Arial MT"/>
              </a:rPr>
              <a:t> </a:t>
            </a:r>
            <a:r>
              <a:rPr sz="2800" dirty="0">
                <a:latin typeface="Arial MT"/>
                <a:cs typeface="Arial MT"/>
              </a:rPr>
              <a:t>with</a:t>
            </a:r>
            <a:r>
              <a:rPr sz="2800" spc="-60" dirty="0">
                <a:latin typeface="Arial MT"/>
                <a:cs typeface="Arial MT"/>
              </a:rPr>
              <a:t> </a:t>
            </a:r>
            <a:r>
              <a:rPr sz="2800" dirty="0">
                <a:latin typeface="Arial MT"/>
                <a:cs typeface="Arial MT"/>
              </a:rPr>
              <a:t>guidance</a:t>
            </a:r>
            <a:r>
              <a:rPr sz="2800" spc="-50" dirty="0">
                <a:latin typeface="Arial MT"/>
                <a:cs typeface="Arial MT"/>
              </a:rPr>
              <a:t> </a:t>
            </a:r>
            <a:r>
              <a:rPr sz="2800" dirty="0">
                <a:latin typeface="Arial MT"/>
                <a:cs typeface="Arial MT"/>
              </a:rPr>
              <a:t>for</a:t>
            </a:r>
            <a:r>
              <a:rPr sz="2800" spc="-65" dirty="0">
                <a:latin typeface="Arial MT"/>
                <a:cs typeface="Arial MT"/>
              </a:rPr>
              <a:t> </a:t>
            </a:r>
            <a:r>
              <a:rPr sz="2800" spc="-10" dirty="0">
                <a:latin typeface="Arial MT"/>
                <a:cs typeface="Arial MT"/>
              </a:rPr>
              <a:t>designing </a:t>
            </a:r>
            <a:r>
              <a:rPr sz="2800" dirty="0">
                <a:latin typeface="Arial MT"/>
                <a:cs typeface="Arial MT"/>
              </a:rPr>
              <a:t>efficient</a:t>
            </a:r>
            <a:r>
              <a:rPr sz="2800" spc="-125" dirty="0">
                <a:latin typeface="Arial MT"/>
                <a:cs typeface="Arial MT"/>
              </a:rPr>
              <a:t> </a:t>
            </a:r>
            <a:r>
              <a:rPr sz="2800" dirty="0">
                <a:latin typeface="Arial MT"/>
                <a:cs typeface="Arial MT"/>
              </a:rPr>
              <a:t>parallel</a:t>
            </a:r>
            <a:r>
              <a:rPr sz="2800" spc="-120" dirty="0">
                <a:latin typeface="Arial MT"/>
                <a:cs typeface="Arial MT"/>
              </a:rPr>
              <a:t> </a:t>
            </a:r>
            <a:r>
              <a:rPr sz="2800" spc="-10" dirty="0">
                <a:latin typeface="Arial MT"/>
                <a:cs typeface="Arial MT"/>
              </a:rPr>
              <a:t>programs</a:t>
            </a:r>
            <a:endParaRPr sz="28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79755" rIns="0" bIns="0" rtlCol="0">
            <a:spAutoFit/>
          </a:bodyPr>
          <a:lstStyle/>
          <a:p>
            <a:pPr marL="241300">
              <a:lnSpc>
                <a:spcPct val="100000"/>
              </a:lnSpc>
              <a:spcBef>
                <a:spcPts val="100"/>
              </a:spcBef>
            </a:pPr>
            <a:r>
              <a:rPr sz="3600" u="sng" spc="-10" dirty="0">
                <a:solidFill>
                  <a:srgbClr val="333399"/>
                </a:solidFill>
                <a:uFill>
                  <a:solidFill>
                    <a:srgbClr val="333399"/>
                  </a:solidFill>
                </a:uFill>
              </a:rPr>
              <a:t>OBJECTIVES</a:t>
            </a:r>
            <a:r>
              <a:rPr sz="3600" u="none" spc="-10" dirty="0">
                <a:solidFill>
                  <a:srgbClr val="333399"/>
                </a:solidFill>
              </a:rPr>
              <a:t>:</a:t>
            </a:r>
            <a:endParaRPr sz="3600"/>
          </a:p>
        </p:txBody>
      </p:sp>
      <p:sp>
        <p:nvSpPr>
          <p:cNvPr id="5" name="Slide Number Placeholder 4"/>
          <p:cNvSpPr>
            <a:spLocks noGrp="1"/>
          </p:cNvSpPr>
          <p:nvPr>
            <p:ph type="sldNum" sz="quarter" idx="7"/>
          </p:nvPr>
        </p:nvSpPr>
        <p:spPr/>
        <p:txBody>
          <a:bodyPr/>
          <a:lstStyle/>
          <a:p>
            <a:pPr marL="155575">
              <a:lnSpc>
                <a:spcPts val="2090"/>
              </a:lnSpc>
            </a:pPr>
            <a:fld id="{81D60167-4931-47E6-BA6A-407CBD079E47}" type="slidenum">
              <a:rPr lang="en-US" spc="-50"/>
              <a:pPr marL="155575">
                <a:lnSpc>
                  <a:spcPts val="2090"/>
                </a:lnSpc>
              </a:pPr>
              <a:t>3</a:t>
            </a:fld>
            <a:endParaRPr lang="en-US" spc="-50" dirty="0"/>
          </a:p>
        </p:txBody>
      </p:sp>
      <p:sp>
        <p:nvSpPr>
          <p:cNvPr id="7" name="Footer Placeholder 6"/>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Fundamental Model</a:t>
            </a:r>
          </a:p>
          <a:p>
            <a:pPr algn="just" fontAlgn="base"/>
            <a:r>
              <a:rPr lang="en-US" sz="2200" dirty="0"/>
              <a:t>The fundamental model in a distributed computing system is a </a:t>
            </a:r>
            <a:r>
              <a:rPr lang="en-US" sz="2200" b="1" dirty="0">
                <a:solidFill>
                  <a:srgbClr val="0000FF"/>
                </a:solidFill>
              </a:rPr>
              <a:t>broad conceptual framework that helps in understanding the key aspects of the distributed systems. </a:t>
            </a:r>
          </a:p>
          <a:p>
            <a:pPr algn="just" fontAlgn="base"/>
            <a:r>
              <a:rPr lang="en-US" sz="2200" dirty="0"/>
              <a:t>These are concerned with more formal description of properties that are generally common in all architectural models. </a:t>
            </a:r>
          </a:p>
          <a:p>
            <a:pPr algn="just" fontAlgn="base"/>
            <a:r>
              <a:rPr lang="en-US" sz="2200" dirty="0"/>
              <a:t>It represents the essential components that are required to understand a distributed system’s behavior. </a:t>
            </a:r>
          </a:p>
          <a:p>
            <a:pPr algn="just" fontAlgn="base">
              <a:buNone/>
            </a:pPr>
            <a:r>
              <a:rPr lang="en-US" sz="2200" b="1" u="sng" dirty="0">
                <a:solidFill>
                  <a:srgbClr val="FF0000"/>
                </a:solidFill>
              </a:rPr>
              <a:t>Three fundamental models are as follows:</a:t>
            </a:r>
          </a:p>
          <a:p>
            <a:pPr algn="just" fontAlgn="base"/>
            <a:r>
              <a:rPr lang="en-US" sz="2200" b="1" dirty="0"/>
              <a:t>Interaction Model  – </a:t>
            </a:r>
            <a:r>
              <a:rPr lang="en-US" sz="2200" b="1" dirty="0">
                <a:solidFill>
                  <a:srgbClr val="0000FF"/>
                </a:solidFill>
              </a:rPr>
              <a:t>Distributed</a:t>
            </a:r>
            <a:r>
              <a:rPr lang="en-US" sz="2200" dirty="0"/>
              <a:t> </a:t>
            </a:r>
            <a:r>
              <a:rPr lang="en-US" sz="2200" b="1" dirty="0">
                <a:solidFill>
                  <a:srgbClr val="0000FF"/>
                </a:solidFill>
              </a:rPr>
              <a:t>computing systems are full of many processes interacting with each other in highly complex ways. </a:t>
            </a:r>
          </a:p>
          <a:p>
            <a:pPr algn="just" fontAlgn="base"/>
            <a:r>
              <a:rPr lang="en-US" sz="2200" dirty="0"/>
              <a:t>Interaction model provides a framework to understand the mechanisms and patterns that are used for communication and coordination among various processes. </a:t>
            </a:r>
          </a:p>
        </p:txBody>
      </p:sp>
      <p:sp>
        <p:nvSpPr>
          <p:cNvPr id="4" name="Slide Number Placeholder 3"/>
          <p:cNvSpPr>
            <a:spLocks noGrp="1"/>
          </p:cNvSpPr>
          <p:nvPr>
            <p:ph type="sldNum" sz="quarter" idx="12"/>
          </p:nvPr>
        </p:nvSpPr>
        <p:spPr/>
        <p:txBody>
          <a:bodyPr/>
          <a:lstStyle/>
          <a:p>
            <a:fld id="{B6F15528-21DE-4FAA-801E-634DDDAF4B2B}" type="slidenum">
              <a:rPr lang="en-US"/>
              <a:pPr/>
              <a:t>20</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Different components that are important in this model are –</a:t>
            </a:r>
            <a:r>
              <a:rPr lang="en-US" sz="2200" dirty="0"/>
              <a:t> </a:t>
            </a:r>
          </a:p>
          <a:p>
            <a:pPr lvl="1" algn="just" fontAlgn="base"/>
            <a:r>
              <a:rPr lang="en-US" sz="2200" b="1" dirty="0"/>
              <a:t>Message Passing – </a:t>
            </a:r>
            <a:r>
              <a:rPr lang="en-US" sz="2200" dirty="0"/>
              <a:t>It </a:t>
            </a:r>
            <a:r>
              <a:rPr lang="en-US" sz="2200" b="1" dirty="0">
                <a:solidFill>
                  <a:srgbClr val="0000FF"/>
                </a:solidFill>
              </a:rPr>
              <a:t>deals with passing messages that may contain, data, instructions, a service request, or process synchronization between different computing nodes</a:t>
            </a:r>
            <a:r>
              <a:rPr lang="en-US" sz="2200" dirty="0"/>
              <a:t>. It may be synchronous or asynchronous depending on the types of tasks and processes.</a:t>
            </a:r>
          </a:p>
          <a:p>
            <a:pPr lvl="1" algn="just" fontAlgn="base"/>
            <a:r>
              <a:rPr lang="en-US" sz="2200" b="1" dirty="0"/>
              <a:t>Publish/Subscribe Systems – </a:t>
            </a:r>
            <a:r>
              <a:rPr lang="en-US" sz="2200" dirty="0"/>
              <a:t>Also known as pub/sub system. In this the publishing process can publish a message </a:t>
            </a:r>
            <a:r>
              <a:rPr lang="en-US" sz="2200" b="1" dirty="0">
                <a:solidFill>
                  <a:srgbClr val="0000FF"/>
                </a:solidFill>
              </a:rPr>
              <a:t>over a topic and the processes that are subscribed to that topic can take it up and execute the process for themselves.</a:t>
            </a:r>
            <a:r>
              <a:rPr lang="en-US" sz="2200" dirty="0"/>
              <a:t> It is more important in an event-driven architecture.</a:t>
            </a:r>
          </a:p>
          <a:p>
            <a:pPr algn="just" fontAlgn="base">
              <a:buNone/>
            </a:pP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21</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Remote Procedure Call (RPC) </a:t>
            </a:r>
            <a:r>
              <a:rPr lang="en-US" sz="2400" b="1" dirty="0"/>
              <a:t>– </a:t>
            </a:r>
            <a:r>
              <a:rPr lang="en-US" sz="2400" dirty="0"/>
              <a:t>It is a communication paradigm that has an ability to invoke a </a:t>
            </a:r>
            <a:r>
              <a:rPr lang="en-US" sz="2400" b="1" dirty="0">
                <a:solidFill>
                  <a:srgbClr val="0000FF"/>
                </a:solidFill>
              </a:rPr>
              <a:t>new process or a method on a remote process as if it were a local procedure call. </a:t>
            </a:r>
          </a:p>
          <a:p>
            <a:pPr algn="just" fontAlgn="base"/>
            <a:r>
              <a:rPr lang="en-US" sz="2400" dirty="0"/>
              <a:t>The client process makes a procedure call using </a:t>
            </a:r>
            <a:r>
              <a:rPr lang="en-US" sz="2400" u="sng" dirty="0"/>
              <a:t>RPC</a:t>
            </a:r>
            <a:r>
              <a:rPr lang="en-US" sz="2400" dirty="0"/>
              <a:t> and</a:t>
            </a:r>
            <a:r>
              <a:rPr lang="en-US" sz="2400" b="1" dirty="0">
                <a:solidFill>
                  <a:srgbClr val="0000FF"/>
                </a:solidFill>
              </a:rPr>
              <a:t> then the message is passed to the required server process using communication protocols. </a:t>
            </a:r>
          </a:p>
          <a:p>
            <a:pPr algn="just" fontAlgn="base"/>
            <a:r>
              <a:rPr lang="en-US" sz="2400" dirty="0"/>
              <a:t>These message passing protocols are abstracted and the result once obtained from the server process, is sent back to the client process to continue execution.</a:t>
            </a:r>
          </a:p>
          <a:p>
            <a:pPr algn="just" fontAlgn="base">
              <a:buNone/>
            </a:pP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22</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4" name="Slide Number Placeholder 3"/>
          <p:cNvSpPr>
            <a:spLocks noGrp="1"/>
          </p:cNvSpPr>
          <p:nvPr>
            <p:ph type="sldNum" sz="quarter" idx="12"/>
          </p:nvPr>
        </p:nvSpPr>
        <p:spPr/>
        <p:txBody>
          <a:bodyPr/>
          <a:lstStyle/>
          <a:p>
            <a:fld id="{B6F15528-21DE-4FAA-801E-634DDDAF4B2B}" type="slidenum">
              <a:rPr lang="en-US"/>
              <a:pPr/>
              <a:t>23</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105474" name="Picture 2" descr="RPC in Distributed System"/>
          <p:cNvPicPr>
            <a:picLocks noChangeAspect="1" noChangeArrowheads="1"/>
          </p:cNvPicPr>
          <p:nvPr/>
        </p:nvPicPr>
        <p:blipFill>
          <a:blip r:embed="Rb3bb9ce010f94739" cstate="print"/>
          <a:srcRect/>
          <a:stretch>
            <a:fillRect/>
          </a:stretch>
        </p:blipFill>
        <p:spPr bwMode="auto">
          <a:xfrm>
            <a:off x="1600200" y="685800"/>
            <a:ext cx="6076950" cy="5829301"/>
          </a:xfrm>
          <a:prstGeom prst="rect">
            <a:avLst/>
          </a:prstGeom>
          <a:noFill/>
        </p:spPr>
      </p:pic>
      <p:sp>
        <p:nvSpPr>
          <p:cNvPr id="8" name="Rectangle 7"/>
          <p:cNvSpPr/>
          <p:nvPr/>
        </p:nvSpPr>
        <p:spPr>
          <a:xfrm>
            <a:off x="2819400" y="914400"/>
            <a:ext cx="2935034" cy="369332"/>
          </a:xfrm>
          <a:prstGeom prst="rect">
            <a:avLst/>
          </a:prstGeom>
        </p:spPr>
        <p:txBody>
          <a:bodyPr wrap="none">
            <a:spAutoFit/>
          </a:bodyPr>
          <a:lstStyle/>
          <a:p>
            <a:r>
              <a:rPr lang="en-US" b="1" dirty="0">
                <a:solidFill>
                  <a:srgbClr val="FF0000"/>
                </a:solidFill>
              </a:rPr>
              <a:t>Remote Procedure Call (RPC)</a:t>
            </a:r>
            <a:endParaRPr lang="en-US"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Failure Model </a:t>
            </a:r>
            <a:r>
              <a:rPr lang="en-US" sz="2200" b="1" dirty="0"/>
              <a:t>– </a:t>
            </a:r>
            <a:r>
              <a:rPr lang="en-US" sz="2200" dirty="0"/>
              <a:t>This model addresses the </a:t>
            </a:r>
            <a:r>
              <a:rPr lang="en-US" sz="2200" b="1" dirty="0">
                <a:solidFill>
                  <a:srgbClr val="0000FF"/>
                </a:solidFill>
              </a:rPr>
              <a:t>faults and failures that occur in the distributed computing system.</a:t>
            </a:r>
            <a:r>
              <a:rPr lang="en-US" sz="2200" dirty="0"/>
              <a:t> It provides a framework to identify and rectify the faults that occur or may occur in the system. </a:t>
            </a:r>
          </a:p>
          <a:p>
            <a:pPr algn="just" fontAlgn="base"/>
            <a:r>
              <a:rPr lang="en-US" sz="2200" dirty="0"/>
              <a:t>Fault tolerance mechanisms are implemented so as to handle failures by replication and error detection and recovery methods. </a:t>
            </a:r>
          </a:p>
          <a:p>
            <a:pPr algn="just" fontAlgn="base"/>
            <a:r>
              <a:rPr lang="en-US" sz="2200" b="1" dirty="0">
                <a:solidFill>
                  <a:srgbClr val="7030A0"/>
                </a:solidFill>
              </a:rPr>
              <a:t>Different failures that may occur are:</a:t>
            </a:r>
          </a:p>
          <a:p>
            <a:pPr lvl="1" algn="just" fontAlgn="base"/>
            <a:r>
              <a:rPr lang="en-US" sz="2200" b="1" dirty="0"/>
              <a:t>Crash failures – </a:t>
            </a:r>
            <a:r>
              <a:rPr lang="en-US" sz="2200" dirty="0"/>
              <a:t>A process or node unexpectedly stops functioning.</a:t>
            </a:r>
          </a:p>
          <a:p>
            <a:pPr lvl="1" algn="just" fontAlgn="base"/>
            <a:r>
              <a:rPr lang="en-US" sz="2200" b="1" dirty="0"/>
              <a:t>Omission failures – </a:t>
            </a:r>
            <a:r>
              <a:rPr lang="en-US" sz="2200" dirty="0"/>
              <a:t>It involves a loss of message, resulting in absence of required communication.</a:t>
            </a:r>
          </a:p>
          <a:p>
            <a:pPr lvl="1" algn="just" fontAlgn="base"/>
            <a:r>
              <a:rPr lang="en-US" sz="2200" b="1" dirty="0"/>
              <a:t>Timing failures – </a:t>
            </a:r>
            <a:r>
              <a:rPr lang="en-US" sz="2200" dirty="0"/>
              <a:t>The process deviates from its expected time quantum and may lead to delays or unsynchronized response times.</a:t>
            </a:r>
          </a:p>
          <a:p>
            <a:pPr lvl="1" algn="just" fontAlgn="base"/>
            <a:r>
              <a:rPr lang="en-US" sz="2200" b="1" dirty="0"/>
              <a:t>Byzantine failures – </a:t>
            </a:r>
            <a:r>
              <a:rPr lang="en-US" sz="2200" dirty="0"/>
              <a:t>The process may send malicious or unexpected messages that conflict with the set protocols.</a:t>
            </a:r>
          </a:p>
          <a:p>
            <a:pPr algn="just" fontAlgn="base">
              <a:buNone/>
            </a:pP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24</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Security Model </a:t>
            </a:r>
            <a:r>
              <a:rPr lang="en-US" sz="2200" b="1" dirty="0"/>
              <a:t>– </a:t>
            </a:r>
            <a:r>
              <a:rPr lang="en-US" sz="2200" dirty="0"/>
              <a:t>Distributed computing systems may suffer </a:t>
            </a:r>
            <a:r>
              <a:rPr lang="en-US" sz="2200" b="1" dirty="0">
                <a:solidFill>
                  <a:srgbClr val="0000FF"/>
                </a:solidFill>
              </a:rPr>
              <a:t>malicious attacks, unauthorized access and data breaches. </a:t>
            </a:r>
            <a:r>
              <a:rPr lang="en-US" sz="2200" dirty="0"/>
              <a:t>Security model provides a framework for understanding the security requirements, threats, vulnerabilities, and mechanisms to safeguard the system and its resources. Various aspects that are vital in the security model are – </a:t>
            </a:r>
            <a:r>
              <a:rPr lang="en-US" sz="2200" b="1" dirty="0"/>
              <a:t>Authentication – </a:t>
            </a:r>
            <a:r>
              <a:rPr lang="en-US" sz="2200" dirty="0"/>
              <a:t>It verifies the identity of the users accessing the system. It ensures that only the authorized and trusted entities get access. It involves –</a:t>
            </a:r>
          </a:p>
          <a:p>
            <a:pPr lvl="1" algn="just" fontAlgn="base"/>
            <a:r>
              <a:rPr lang="en-US" sz="2200" b="1" dirty="0"/>
              <a:t>Password-based authentication –</a:t>
            </a:r>
            <a:r>
              <a:rPr lang="en-US" sz="2200" dirty="0"/>
              <a:t> Users provide a unique password to prove their identity.</a:t>
            </a:r>
          </a:p>
          <a:p>
            <a:pPr lvl="1" algn="just" fontAlgn="base"/>
            <a:r>
              <a:rPr lang="en-US" sz="2200" b="1" dirty="0"/>
              <a:t>Public-key cryptography –</a:t>
            </a:r>
            <a:r>
              <a:rPr lang="en-US" sz="2200" dirty="0"/>
              <a:t> Entities possess a </a:t>
            </a:r>
            <a:r>
              <a:rPr lang="en-US" sz="2200" u="sng" dirty="0"/>
              <a:t>private key and a corresponding public key</a:t>
            </a:r>
            <a:r>
              <a:rPr lang="en-US" sz="2200" dirty="0"/>
              <a:t>, allowing verification of their authenticity.</a:t>
            </a:r>
          </a:p>
          <a:p>
            <a:pPr lvl="1" algn="just" fontAlgn="base"/>
            <a:r>
              <a:rPr lang="en-US" sz="2200" b="1" dirty="0"/>
              <a:t>Multi-factor authentication –</a:t>
            </a:r>
            <a:r>
              <a:rPr lang="en-US" sz="2200" dirty="0"/>
              <a:t> Multiple factors, such as passwords, biometrics, or security tokens, are used to validate identity.</a:t>
            </a:r>
          </a:p>
          <a:p>
            <a:pPr algn="just" fontAlgn="base">
              <a:buNone/>
            </a:pP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25</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Encryption </a:t>
            </a:r>
            <a:r>
              <a:rPr lang="en-US" sz="2200" b="1" dirty="0"/>
              <a:t>– </a:t>
            </a:r>
            <a:r>
              <a:rPr lang="en-US" sz="2200" dirty="0"/>
              <a:t>It is the process of transforming data into a format that is unreadable without a decryption key. </a:t>
            </a:r>
          </a:p>
          <a:p>
            <a:pPr algn="just" fontAlgn="base"/>
            <a:r>
              <a:rPr lang="en-US" sz="2200" b="1" dirty="0">
                <a:solidFill>
                  <a:srgbClr val="0000FF"/>
                </a:solidFill>
              </a:rPr>
              <a:t>It protects sensitive information from unauthorized access or disclosure.</a:t>
            </a:r>
          </a:p>
          <a:p>
            <a:pPr algn="just" fontAlgn="base">
              <a:buNone/>
            </a:pP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26</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111618" name="Picture 2" descr="Encryption"/>
          <p:cNvPicPr>
            <a:picLocks noChangeAspect="1" noChangeArrowheads="1"/>
          </p:cNvPicPr>
          <p:nvPr/>
        </p:nvPicPr>
        <p:blipFill>
          <a:blip r:embed="R163208779bba48ce" cstate="print"/>
          <a:srcRect l="14784" t="18123" r="11294"/>
          <a:stretch>
            <a:fillRect/>
          </a:stretch>
        </p:blipFill>
        <p:spPr bwMode="auto">
          <a:xfrm>
            <a:off x="685800" y="2133600"/>
            <a:ext cx="7806735" cy="2743200"/>
          </a:xfrm>
          <a:prstGeom prst="rect">
            <a:avLst/>
          </a:prstGeom>
          <a:noFill/>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dk1"/>
          </a:lnRef>
          <a:fillRef idx="2">
            <a:schemeClr val="dk1"/>
          </a:fillRef>
          <a:effectRef idx="1">
            <a:schemeClr val="dk1"/>
          </a:effectRef>
          <a:fontRef idx="minor">
            <a:schemeClr val="dk1"/>
          </a:fontRef>
        </p:style>
        <p:txBody>
          <a:bodyPr>
            <a:noAutofit/>
          </a:bodyPr>
          <a:lstStyle/>
          <a:p>
            <a:r>
              <a:rPr lang="en-US" sz="2400" b="1" dirty="0">
                <a:solidFill>
                  <a:srgbClr val="0000FF"/>
                </a:solidFill>
              </a:rPr>
              <a:t>Distributed System Models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100" b="1" dirty="0">
                <a:solidFill>
                  <a:srgbClr val="FF0000"/>
                </a:solidFill>
              </a:rPr>
              <a:t>Data Integrity </a:t>
            </a:r>
            <a:r>
              <a:rPr lang="en-US" sz="2100" b="1" dirty="0"/>
              <a:t>–</a:t>
            </a:r>
            <a:r>
              <a:rPr lang="en-US" sz="2100" dirty="0"/>
              <a:t> Data integrity mechanisms protect against </a:t>
            </a:r>
            <a:r>
              <a:rPr lang="en-US" sz="2100" b="1" dirty="0">
                <a:solidFill>
                  <a:srgbClr val="0000FF"/>
                </a:solidFill>
              </a:rPr>
              <a:t>unauthorized modifications or tampering of data.</a:t>
            </a:r>
            <a:r>
              <a:rPr lang="en-US" sz="2100" dirty="0"/>
              <a:t> They ensure that data remains unchanged during storage, transmission, or processing. </a:t>
            </a:r>
          </a:p>
          <a:p>
            <a:pPr algn="just" fontAlgn="base"/>
            <a:r>
              <a:rPr lang="en-US" sz="2100" dirty="0"/>
              <a:t>Data integrity mechanisms include:</a:t>
            </a:r>
          </a:p>
          <a:p>
            <a:pPr lvl="1" algn="just" fontAlgn="base"/>
            <a:r>
              <a:rPr lang="en-US" sz="2000" b="1" dirty="0"/>
              <a:t>Hash functions –</a:t>
            </a:r>
            <a:r>
              <a:rPr lang="en-US" sz="2000" dirty="0"/>
              <a:t> Generating a hash value or checksum from data to verify its integrity.</a:t>
            </a:r>
          </a:p>
          <a:p>
            <a:pPr lvl="1" algn="just" fontAlgn="base"/>
            <a:r>
              <a:rPr lang="en-US" sz="2000" b="1" dirty="0"/>
              <a:t>Digital signatures –</a:t>
            </a:r>
            <a:r>
              <a:rPr lang="en-US" sz="2000" dirty="0"/>
              <a:t> Using cryptographic techniques to sign data and verify its authenticity and integrity.</a:t>
            </a:r>
          </a:p>
          <a:p>
            <a:pPr algn="just" fontAlgn="base">
              <a:buNone/>
            </a:pPr>
            <a:r>
              <a:rPr lang="en-US" sz="2100" dirty="0"/>
              <a:t/>
            </a:r>
            <a:br>
              <a:rPr lang="en-US" sz="2100" dirty="0"/>
            </a:br>
            <a:endParaRPr lang="en-US" sz="2100" dirty="0"/>
          </a:p>
        </p:txBody>
      </p:sp>
      <p:sp>
        <p:nvSpPr>
          <p:cNvPr id="4" name="Slide Number Placeholder 3"/>
          <p:cNvSpPr>
            <a:spLocks noGrp="1"/>
          </p:cNvSpPr>
          <p:nvPr>
            <p:ph type="sldNum" sz="quarter" idx="12"/>
          </p:nvPr>
        </p:nvSpPr>
        <p:spPr/>
        <p:txBody>
          <a:bodyPr/>
          <a:lstStyle/>
          <a:p>
            <a:fld id="{B6F15528-21DE-4FAA-801E-634DDDAF4B2B}" type="slidenum">
              <a:rPr lang="en-US"/>
              <a:pPr/>
              <a:t>27</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119810" name="Picture 2" descr="Digital Signatures"/>
          <p:cNvPicPr>
            <a:picLocks noChangeAspect="1" noChangeArrowheads="1"/>
          </p:cNvPicPr>
          <p:nvPr/>
        </p:nvPicPr>
        <p:blipFill>
          <a:blip r:embed="Rb6773c9687a24db3" cstate="print"/>
          <a:srcRect/>
          <a:stretch>
            <a:fillRect/>
          </a:stretch>
        </p:blipFill>
        <p:spPr bwMode="auto">
          <a:xfrm>
            <a:off x="1143000" y="3505200"/>
            <a:ext cx="7000875" cy="3219451"/>
          </a:xfrm>
          <a:prstGeom prst="rect">
            <a:avLst/>
          </a:prstGeom>
          <a:noFill/>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dirty="0"/>
              <a:t>A</a:t>
            </a:r>
            <a:r>
              <a:rPr lang="en-US" sz="2400" u="sng" dirty="0"/>
              <a:t> distributed system</a:t>
            </a:r>
            <a:r>
              <a:rPr lang="en-US" sz="2400" dirty="0"/>
              <a:t> is also known as </a:t>
            </a:r>
            <a:r>
              <a:rPr lang="en-US" sz="2400" b="1" dirty="0">
                <a:solidFill>
                  <a:srgbClr val="FF0000"/>
                </a:solidFill>
              </a:rPr>
              <a:t>distributed computer science and distributed databases</a:t>
            </a:r>
            <a:r>
              <a:rPr lang="en-US" sz="2400" dirty="0"/>
              <a:t>; independent components that interact with other different machines that exchange messages to achieve common goals. </a:t>
            </a:r>
          </a:p>
          <a:p>
            <a:pPr algn="just" fontAlgn="base"/>
            <a:r>
              <a:rPr lang="en-US" sz="2400" dirty="0"/>
              <a:t>As such, the distributed system appears to the end-user like an interface or a computer. </a:t>
            </a:r>
          </a:p>
          <a:p>
            <a:pPr algn="just" fontAlgn="base"/>
            <a:r>
              <a:rPr lang="en-US" sz="2400" b="1" dirty="0">
                <a:solidFill>
                  <a:srgbClr val="0000FF"/>
                </a:solidFill>
              </a:rPr>
              <a:t>Together the system can maximize resources and information while preventing system failure and did not affect service availability.</a:t>
            </a:r>
            <a:endParaRPr lang="en-US" sz="2400" b="1" dirty="0">
              <a:solidFill>
                <a:srgbClr val="0000FF"/>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28</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1. Distributed Computing System</a:t>
            </a:r>
          </a:p>
          <a:p>
            <a:pPr algn="just" fontAlgn="base"/>
            <a:r>
              <a:rPr lang="en-US" sz="2200" dirty="0"/>
              <a:t>This distributed system is used in performance computation which requires high computing.</a:t>
            </a:r>
          </a:p>
          <a:p>
            <a:pPr algn="just" fontAlgn="base"/>
            <a:r>
              <a:rPr lang="en-US" sz="2200" b="1" dirty="0">
                <a:solidFill>
                  <a:srgbClr val="0000FF"/>
                </a:solidFill>
              </a:rPr>
              <a:t>Cluster Computing:</a:t>
            </a:r>
            <a:r>
              <a:rPr lang="en-US" sz="2200" b="1" dirty="0"/>
              <a:t> </a:t>
            </a:r>
            <a:r>
              <a:rPr lang="en-US" sz="2200" u="sng" dirty="0"/>
              <a:t>Cluster Computing</a:t>
            </a:r>
            <a:r>
              <a:rPr lang="en-US" sz="2200" dirty="0"/>
              <a:t> is a collection of connected computers that work together as a unit to perform operations together, functioning in a single system. </a:t>
            </a:r>
          </a:p>
          <a:p>
            <a:pPr algn="just" fontAlgn="base"/>
            <a:r>
              <a:rPr lang="en-US" sz="2200" dirty="0"/>
              <a:t>Clusters are generally connected quickly via local area networks &amp; each node is running the same operating system.</a:t>
            </a: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29</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2050" name="Picture 2" descr="Cluster Computing"/>
          <p:cNvPicPr>
            <a:picLocks noChangeAspect="1" noChangeArrowheads="1"/>
          </p:cNvPicPr>
          <p:nvPr/>
        </p:nvPicPr>
        <p:blipFill>
          <a:blip r:embed="Rd59d5cce30e54262" cstate="print"/>
          <a:srcRect/>
          <a:stretch>
            <a:fillRect/>
          </a:stretch>
        </p:blipFill>
        <p:spPr bwMode="auto">
          <a:xfrm>
            <a:off x="1143000" y="3657600"/>
            <a:ext cx="6781800" cy="31242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1279" rIns="0" bIns="0" rtlCol="0">
            <a:spAutoFit/>
          </a:bodyPr>
          <a:lstStyle/>
          <a:p>
            <a:pPr marL="241300">
              <a:lnSpc>
                <a:spcPct val="100000"/>
              </a:lnSpc>
              <a:spcBef>
                <a:spcPts val="100"/>
              </a:spcBef>
            </a:pPr>
            <a:r>
              <a:rPr sz="3600" u="sng" spc="-10" dirty="0">
                <a:solidFill>
                  <a:srgbClr val="333399"/>
                </a:solidFill>
                <a:uFill>
                  <a:solidFill>
                    <a:srgbClr val="333399"/>
                  </a:solidFill>
                </a:uFill>
              </a:rPr>
              <a:t>OUTLINE</a:t>
            </a:r>
            <a:r>
              <a:rPr sz="3600" u="none" spc="-10" dirty="0">
                <a:solidFill>
                  <a:srgbClr val="333399"/>
                </a:solidFill>
                <a:latin typeface="Comic Sans MS"/>
                <a:cs typeface="Comic Sans MS"/>
              </a:rPr>
              <a:t>:</a:t>
            </a:r>
            <a:endParaRPr sz="3600">
              <a:latin typeface="Comic Sans MS"/>
              <a:cs typeface="Comic Sans MS"/>
            </a:endParaRPr>
          </a:p>
        </p:txBody>
      </p:sp>
      <p:sp>
        <p:nvSpPr>
          <p:cNvPr id="3" name="object 3"/>
          <p:cNvSpPr txBox="1"/>
          <p:nvPr/>
        </p:nvSpPr>
        <p:spPr>
          <a:xfrm>
            <a:off x="307340" y="1243329"/>
            <a:ext cx="6871334" cy="4293235"/>
          </a:xfrm>
          <a:prstGeom prst="rect">
            <a:avLst/>
          </a:prstGeom>
        </p:spPr>
        <p:txBody>
          <a:bodyPr vert="horz" wrap="square" lIns="0" tIns="12065" rIns="0" bIns="0" rtlCol="0">
            <a:spAutoFit/>
          </a:bodyPr>
          <a:lstStyle/>
          <a:p>
            <a:pPr marL="469900" marR="5080" indent="-457200">
              <a:lnSpc>
                <a:spcPct val="100000"/>
              </a:lnSpc>
              <a:spcBef>
                <a:spcPts val="95"/>
              </a:spcBef>
              <a:buFont typeface="Wingdings"/>
              <a:buChar char=""/>
              <a:tabLst>
                <a:tab pos="469900" algn="l"/>
              </a:tabLst>
            </a:pPr>
            <a:r>
              <a:rPr sz="2800" dirty="0">
                <a:latin typeface="Arial MT"/>
                <a:cs typeface="Arial MT"/>
              </a:rPr>
              <a:t>Introduction</a:t>
            </a:r>
            <a:r>
              <a:rPr sz="2800" spc="-90" dirty="0">
                <a:latin typeface="Arial MT"/>
                <a:cs typeface="Arial MT"/>
              </a:rPr>
              <a:t> </a:t>
            </a:r>
            <a:r>
              <a:rPr sz="2800" dirty="0">
                <a:latin typeface="Arial MT"/>
                <a:cs typeface="Arial MT"/>
              </a:rPr>
              <a:t>to</a:t>
            </a:r>
            <a:r>
              <a:rPr sz="2800" spc="-85" dirty="0">
                <a:latin typeface="Arial MT"/>
                <a:cs typeface="Arial MT"/>
              </a:rPr>
              <a:t> </a:t>
            </a:r>
            <a:r>
              <a:rPr sz="2800" dirty="0">
                <a:latin typeface="Arial MT"/>
                <a:cs typeface="Arial MT"/>
              </a:rPr>
              <a:t>Parallel</a:t>
            </a:r>
            <a:r>
              <a:rPr sz="2800" spc="-70" dirty="0">
                <a:latin typeface="Arial MT"/>
                <a:cs typeface="Arial MT"/>
              </a:rPr>
              <a:t> </a:t>
            </a:r>
            <a:r>
              <a:rPr sz="2800" dirty="0">
                <a:latin typeface="Arial MT"/>
                <a:cs typeface="Arial MT"/>
              </a:rPr>
              <a:t>Computing</a:t>
            </a:r>
            <a:r>
              <a:rPr sz="2800" spc="-70" dirty="0">
                <a:latin typeface="Arial MT"/>
                <a:cs typeface="Arial MT"/>
              </a:rPr>
              <a:t> </a:t>
            </a:r>
            <a:r>
              <a:rPr sz="2800" dirty="0">
                <a:latin typeface="Arial MT"/>
                <a:cs typeface="Arial MT"/>
              </a:rPr>
              <a:t>/</a:t>
            </a:r>
            <a:r>
              <a:rPr sz="2800" spc="-85" dirty="0">
                <a:latin typeface="Arial MT"/>
                <a:cs typeface="Arial MT"/>
              </a:rPr>
              <a:t> </a:t>
            </a:r>
            <a:r>
              <a:rPr sz="2800" spc="-20" dirty="0">
                <a:latin typeface="Arial MT"/>
                <a:cs typeface="Arial MT"/>
              </a:rPr>
              <a:t>High </a:t>
            </a:r>
            <a:r>
              <a:rPr sz="2800" dirty="0">
                <a:latin typeface="Arial MT"/>
                <a:cs typeface="Arial MT"/>
              </a:rPr>
              <a:t>Performance</a:t>
            </a:r>
            <a:r>
              <a:rPr sz="2800" spc="-150" dirty="0">
                <a:latin typeface="Arial MT"/>
                <a:cs typeface="Arial MT"/>
              </a:rPr>
              <a:t> </a:t>
            </a:r>
            <a:r>
              <a:rPr sz="2800" dirty="0">
                <a:latin typeface="Arial MT"/>
                <a:cs typeface="Arial MT"/>
              </a:rPr>
              <a:t>Computing</a:t>
            </a:r>
            <a:r>
              <a:rPr sz="2800" spc="-140" dirty="0">
                <a:latin typeface="Arial MT"/>
                <a:cs typeface="Arial MT"/>
              </a:rPr>
              <a:t> </a:t>
            </a:r>
            <a:r>
              <a:rPr sz="2800" spc="-10" dirty="0">
                <a:latin typeface="Arial MT"/>
                <a:cs typeface="Arial MT"/>
              </a:rPr>
              <a:t>(HPC)</a:t>
            </a:r>
            <a:endParaRPr sz="2800">
              <a:latin typeface="Arial MT"/>
              <a:cs typeface="Arial MT"/>
            </a:endParaRPr>
          </a:p>
          <a:p>
            <a:pPr>
              <a:lnSpc>
                <a:spcPct val="100000"/>
              </a:lnSpc>
              <a:spcBef>
                <a:spcPts val="140"/>
              </a:spcBef>
              <a:buFont typeface="Wingdings"/>
              <a:buChar char=""/>
            </a:pPr>
            <a:endParaRPr sz="2800">
              <a:latin typeface="Arial MT"/>
              <a:cs typeface="Arial MT"/>
            </a:endParaRPr>
          </a:p>
          <a:p>
            <a:pPr marL="469265" indent="-456565">
              <a:lnSpc>
                <a:spcPct val="100000"/>
              </a:lnSpc>
              <a:spcBef>
                <a:spcPts val="5"/>
              </a:spcBef>
              <a:buFont typeface="Wingdings"/>
              <a:buChar char=""/>
              <a:tabLst>
                <a:tab pos="469265" algn="l"/>
              </a:tabLst>
            </a:pPr>
            <a:r>
              <a:rPr sz="2800" dirty="0">
                <a:latin typeface="Arial MT"/>
                <a:cs typeface="Arial MT"/>
              </a:rPr>
              <a:t>Concepts</a:t>
            </a:r>
            <a:r>
              <a:rPr sz="2800" spc="-80" dirty="0">
                <a:latin typeface="Arial MT"/>
                <a:cs typeface="Arial MT"/>
              </a:rPr>
              <a:t> </a:t>
            </a:r>
            <a:r>
              <a:rPr sz="2800" dirty="0">
                <a:latin typeface="Arial MT"/>
                <a:cs typeface="Arial MT"/>
              </a:rPr>
              <a:t>and</a:t>
            </a:r>
            <a:r>
              <a:rPr sz="2800" spc="-80" dirty="0">
                <a:latin typeface="Arial MT"/>
                <a:cs typeface="Arial MT"/>
              </a:rPr>
              <a:t> </a:t>
            </a:r>
            <a:r>
              <a:rPr sz="2800" spc="-10" dirty="0">
                <a:latin typeface="Arial MT"/>
                <a:cs typeface="Arial MT"/>
              </a:rPr>
              <a:t>terminology</a:t>
            </a:r>
            <a:endParaRPr sz="2800">
              <a:latin typeface="Arial MT"/>
              <a:cs typeface="Arial MT"/>
            </a:endParaRPr>
          </a:p>
          <a:p>
            <a:pPr>
              <a:lnSpc>
                <a:spcPct val="100000"/>
              </a:lnSpc>
              <a:spcBef>
                <a:spcPts val="135"/>
              </a:spcBef>
              <a:buFont typeface="Wingdings"/>
              <a:buChar char=""/>
            </a:pPr>
            <a:endParaRPr sz="2800">
              <a:latin typeface="Arial MT"/>
              <a:cs typeface="Arial MT"/>
            </a:endParaRPr>
          </a:p>
          <a:p>
            <a:pPr marL="568325" indent="-555625">
              <a:lnSpc>
                <a:spcPct val="100000"/>
              </a:lnSpc>
              <a:spcBef>
                <a:spcPts val="5"/>
              </a:spcBef>
              <a:buFont typeface="Wingdings"/>
              <a:buChar char=""/>
              <a:tabLst>
                <a:tab pos="568325" algn="l"/>
              </a:tabLst>
            </a:pPr>
            <a:r>
              <a:rPr sz="2800" dirty="0">
                <a:latin typeface="Arial MT"/>
                <a:cs typeface="Arial MT"/>
              </a:rPr>
              <a:t>Parallel</a:t>
            </a:r>
            <a:r>
              <a:rPr sz="2800" spc="-145" dirty="0">
                <a:latin typeface="Arial MT"/>
                <a:cs typeface="Arial MT"/>
              </a:rPr>
              <a:t> </a:t>
            </a:r>
            <a:r>
              <a:rPr sz="2800" dirty="0">
                <a:latin typeface="Arial MT"/>
                <a:cs typeface="Arial MT"/>
              </a:rPr>
              <a:t>programming</a:t>
            </a:r>
            <a:r>
              <a:rPr sz="2800" spc="-100" dirty="0">
                <a:latin typeface="Arial MT"/>
                <a:cs typeface="Arial MT"/>
              </a:rPr>
              <a:t> </a:t>
            </a:r>
            <a:r>
              <a:rPr sz="2800" spc="-10" dirty="0">
                <a:latin typeface="Arial MT"/>
                <a:cs typeface="Arial MT"/>
              </a:rPr>
              <a:t>models</a:t>
            </a:r>
            <a:endParaRPr sz="2800">
              <a:latin typeface="Arial MT"/>
              <a:cs typeface="Arial MT"/>
            </a:endParaRPr>
          </a:p>
          <a:p>
            <a:pPr>
              <a:lnSpc>
                <a:spcPct val="100000"/>
              </a:lnSpc>
              <a:spcBef>
                <a:spcPts val="140"/>
              </a:spcBef>
              <a:buFont typeface="Wingdings"/>
              <a:buChar char=""/>
            </a:pPr>
            <a:endParaRPr sz="2800">
              <a:latin typeface="Arial MT"/>
              <a:cs typeface="Arial MT"/>
            </a:endParaRPr>
          </a:p>
          <a:p>
            <a:pPr marL="469265" indent="-456565">
              <a:lnSpc>
                <a:spcPct val="100000"/>
              </a:lnSpc>
              <a:buFont typeface="Wingdings"/>
              <a:buChar char=""/>
              <a:tabLst>
                <a:tab pos="469265" algn="l"/>
              </a:tabLst>
            </a:pPr>
            <a:r>
              <a:rPr sz="2800" dirty="0">
                <a:latin typeface="Arial MT"/>
                <a:cs typeface="Arial MT"/>
              </a:rPr>
              <a:t>Parallelizing</a:t>
            </a:r>
            <a:r>
              <a:rPr sz="2800" spc="-95" dirty="0">
                <a:latin typeface="Arial MT"/>
                <a:cs typeface="Arial MT"/>
              </a:rPr>
              <a:t> </a:t>
            </a:r>
            <a:r>
              <a:rPr sz="2800" dirty="0">
                <a:latin typeface="Arial MT"/>
                <a:cs typeface="Arial MT"/>
              </a:rPr>
              <a:t>your</a:t>
            </a:r>
            <a:r>
              <a:rPr sz="2800" spc="-105" dirty="0">
                <a:latin typeface="Arial MT"/>
                <a:cs typeface="Arial MT"/>
              </a:rPr>
              <a:t> </a:t>
            </a:r>
            <a:r>
              <a:rPr sz="2800" spc="-10" dirty="0">
                <a:latin typeface="Arial MT"/>
                <a:cs typeface="Arial MT"/>
              </a:rPr>
              <a:t>programs</a:t>
            </a:r>
            <a:endParaRPr sz="2800">
              <a:latin typeface="Arial MT"/>
              <a:cs typeface="Arial MT"/>
            </a:endParaRPr>
          </a:p>
          <a:p>
            <a:pPr>
              <a:lnSpc>
                <a:spcPct val="100000"/>
              </a:lnSpc>
              <a:spcBef>
                <a:spcPts val="145"/>
              </a:spcBef>
              <a:buFont typeface="Wingdings"/>
              <a:buChar char=""/>
            </a:pPr>
            <a:endParaRPr sz="2800">
              <a:latin typeface="Arial MT"/>
              <a:cs typeface="Arial MT"/>
            </a:endParaRPr>
          </a:p>
          <a:p>
            <a:pPr marL="469265" indent="-456565">
              <a:lnSpc>
                <a:spcPct val="100000"/>
              </a:lnSpc>
              <a:buFont typeface="Wingdings"/>
              <a:buChar char=""/>
              <a:tabLst>
                <a:tab pos="469265" algn="l"/>
              </a:tabLst>
            </a:pPr>
            <a:r>
              <a:rPr sz="2800" dirty="0">
                <a:latin typeface="Arial MT"/>
                <a:cs typeface="Arial MT"/>
              </a:rPr>
              <a:t>Parallel</a:t>
            </a:r>
            <a:r>
              <a:rPr sz="2800" spc="-105" dirty="0">
                <a:latin typeface="Arial MT"/>
                <a:cs typeface="Arial MT"/>
              </a:rPr>
              <a:t> </a:t>
            </a:r>
            <a:r>
              <a:rPr sz="2800" spc="-10" dirty="0">
                <a:latin typeface="Arial MT"/>
                <a:cs typeface="Arial MT"/>
              </a:rPr>
              <a:t>examples</a:t>
            </a:r>
            <a:endParaRPr sz="2800">
              <a:latin typeface="Arial MT"/>
              <a:cs typeface="Arial MT"/>
            </a:endParaRPr>
          </a:p>
        </p:txBody>
      </p:sp>
      <p:sp>
        <p:nvSpPr>
          <p:cNvPr id="5" name="Slide Number Placeholder 4"/>
          <p:cNvSpPr>
            <a:spLocks noGrp="1"/>
          </p:cNvSpPr>
          <p:nvPr>
            <p:ph type="sldNum" sz="quarter" idx="7"/>
          </p:nvPr>
        </p:nvSpPr>
        <p:spPr/>
        <p:txBody>
          <a:bodyPr/>
          <a:lstStyle/>
          <a:p>
            <a:pPr marL="155575">
              <a:lnSpc>
                <a:spcPts val="2090"/>
              </a:lnSpc>
            </a:pPr>
            <a:fld id="{81D60167-4931-47E6-BA6A-407CBD079E47}" type="slidenum">
              <a:rPr lang="en-US" spc="-50"/>
              <a:pPr marL="155575">
                <a:lnSpc>
                  <a:spcPts val="2090"/>
                </a:lnSpc>
              </a:pPr>
              <a:t>4</a:t>
            </a:fld>
            <a:endParaRPr lang="en-US" spc="-50" dirty="0"/>
          </a:p>
        </p:txBody>
      </p:sp>
      <p:sp>
        <p:nvSpPr>
          <p:cNvPr id="7" name="Footer Placeholder 6"/>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dirty="0"/>
              <a:t>When input comes from a client to the main computer, the </a:t>
            </a:r>
            <a:r>
              <a:rPr lang="en-US" sz="2200" b="1" dirty="0">
                <a:solidFill>
                  <a:srgbClr val="0000FF"/>
                </a:solidFill>
              </a:rPr>
              <a:t>master CPU divides the task into simple jobs and sends it to the slave note to do it when the jobs are done by the slave nodes</a:t>
            </a:r>
            <a:r>
              <a:rPr lang="en-US" sz="2200" dirty="0"/>
              <a:t>, they send it back to the master node, and then it shows the result to the main computer.</a:t>
            </a:r>
          </a:p>
          <a:p>
            <a:pPr algn="just" fontAlgn="base">
              <a:buNone/>
            </a:pPr>
            <a:r>
              <a:rPr lang="en-US" sz="2200" b="1" dirty="0">
                <a:solidFill>
                  <a:srgbClr val="FF0000"/>
                </a:solidFill>
              </a:rPr>
              <a:t>Advantages of Cluster Computing</a:t>
            </a:r>
          </a:p>
          <a:p>
            <a:pPr algn="just" fontAlgn="base"/>
            <a:r>
              <a:rPr lang="en-US" sz="2200" dirty="0"/>
              <a:t>High Performance</a:t>
            </a:r>
          </a:p>
          <a:p>
            <a:pPr algn="just" fontAlgn="base"/>
            <a:r>
              <a:rPr lang="en-US" sz="2200" dirty="0"/>
              <a:t>Easy to manage</a:t>
            </a:r>
          </a:p>
          <a:p>
            <a:pPr algn="just" fontAlgn="base"/>
            <a:r>
              <a:rPr lang="en-US" sz="2200" dirty="0"/>
              <a:t>Scalable</a:t>
            </a:r>
          </a:p>
          <a:p>
            <a:pPr algn="just" fontAlgn="base"/>
            <a:r>
              <a:rPr lang="en-US" sz="2200" dirty="0"/>
              <a:t>Expandability</a:t>
            </a:r>
          </a:p>
          <a:p>
            <a:pPr algn="just" fontAlgn="base"/>
            <a:r>
              <a:rPr lang="en-US" sz="2200" dirty="0"/>
              <a:t>Availability</a:t>
            </a:r>
          </a:p>
          <a:p>
            <a:pPr algn="just" fontAlgn="base"/>
            <a:r>
              <a:rPr lang="en-US" sz="2200" dirty="0"/>
              <a:t>Flexibility</a:t>
            </a:r>
          </a:p>
          <a:p>
            <a:pPr algn="just" fontAlgn="base"/>
            <a:r>
              <a:rPr lang="en-US" sz="2200" dirty="0"/>
              <a:t>Cost-effectiveness </a:t>
            </a:r>
          </a:p>
          <a:p>
            <a:pPr algn="just" fontAlgn="base"/>
            <a:r>
              <a:rPr lang="en-US" sz="2200" dirty="0"/>
              <a:t>Distributed applications </a:t>
            </a:r>
          </a:p>
        </p:txBody>
      </p:sp>
      <p:sp>
        <p:nvSpPr>
          <p:cNvPr id="4" name="Slide Number Placeholder 3"/>
          <p:cNvSpPr>
            <a:spLocks noGrp="1"/>
          </p:cNvSpPr>
          <p:nvPr>
            <p:ph type="sldNum" sz="quarter" idx="12"/>
          </p:nvPr>
        </p:nvSpPr>
        <p:spPr/>
        <p:txBody>
          <a:bodyPr/>
          <a:lstStyle/>
          <a:p>
            <a:fld id="{B6F15528-21DE-4FAA-801E-634DDDAF4B2B}" type="slidenum">
              <a:rPr lang="en-US"/>
              <a:pPr/>
              <a:t>30</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200" b="1" dirty="0">
                <a:solidFill>
                  <a:srgbClr val="FF0000"/>
                </a:solidFill>
              </a:rPr>
              <a:t>Disadvantages of Cluster Computing</a:t>
            </a:r>
          </a:p>
          <a:p>
            <a:pPr algn="just" fontAlgn="base"/>
            <a:r>
              <a:rPr lang="en-US" sz="2200" dirty="0"/>
              <a:t>High cost.</a:t>
            </a:r>
          </a:p>
          <a:p>
            <a:pPr algn="just" fontAlgn="base"/>
            <a:r>
              <a:rPr lang="en-US" sz="2200" dirty="0"/>
              <a:t>The problem is finding the fault.</a:t>
            </a:r>
          </a:p>
          <a:p>
            <a:pPr algn="just" fontAlgn="base"/>
            <a:r>
              <a:rPr lang="en-US" sz="2200" dirty="0"/>
              <a:t>More space is needed.</a:t>
            </a:r>
          </a:p>
          <a:p>
            <a:pPr algn="just" fontAlgn="base"/>
            <a:r>
              <a:rPr lang="en-US" sz="2200" dirty="0"/>
              <a:t>The increased infrastructure is needed.</a:t>
            </a:r>
          </a:p>
          <a:p>
            <a:pPr algn="just" fontAlgn="base"/>
            <a:r>
              <a:rPr lang="en-US" sz="2200" dirty="0"/>
              <a:t>In distributed systems, it is challenging to provide adequate security because both the nodes and the connections must be protected.</a:t>
            </a:r>
          </a:p>
          <a:p>
            <a:pPr algn="just" fontAlgn="base">
              <a:buNone/>
            </a:pPr>
            <a:r>
              <a:rPr lang="en-US" sz="2200" b="1" dirty="0">
                <a:solidFill>
                  <a:srgbClr val="FF0000"/>
                </a:solidFill>
              </a:rPr>
              <a:t>Applications of Cluster Computing</a:t>
            </a:r>
          </a:p>
          <a:p>
            <a:pPr algn="just" fontAlgn="base"/>
            <a:r>
              <a:rPr lang="en-US" sz="2200" dirty="0"/>
              <a:t>In many web applications functionalities such as Security, Search Engines, Database servers, web servers, proxy, and email.</a:t>
            </a:r>
          </a:p>
          <a:p>
            <a:pPr algn="just" fontAlgn="base"/>
            <a:r>
              <a:rPr lang="en-US" sz="2200" dirty="0"/>
              <a:t>It is flexible to allocate work as small data tasks for processing.</a:t>
            </a:r>
          </a:p>
          <a:p>
            <a:pPr algn="just" fontAlgn="base"/>
            <a:r>
              <a:rPr lang="en-US" sz="2200" dirty="0"/>
              <a:t>Assist and help to solve complex computational problems.</a:t>
            </a:r>
          </a:p>
          <a:p>
            <a:pPr algn="just" fontAlgn="base"/>
            <a:r>
              <a:rPr lang="en-US" sz="2200" dirty="0"/>
              <a:t>Cluster computing can be used in weather modeling.</a:t>
            </a:r>
          </a:p>
          <a:p>
            <a:pPr algn="just" fontAlgn="base"/>
            <a:r>
              <a:rPr lang="en-US" sz="2200" dirty="0"/>
              <a:t>Earthquake, Nuclear, Simulation, and tornado forecast.</a:t>
            </a: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31</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0000FF"/>
                </a:solidFill>
              </a:rPr>
              <a:t>Grid Computing:</a:t>
            </a:r>
            <a:r>
              <a:rPr lang="en-US" sz="2400" b="1" dirty="0"/>
              <a:t> </a:t>
            </a:r>
            <a:r>
              <a:rPr lang="en-US" sz="2400" dirty="0"/>
              <a:t>In </a:t>
            </a:r>
            <a:r>
              <a:rPr lang="en-US" sz="2400" u="sng" dirty="0"/>
              <a:t>grid computing,</a:t>
            </a:r>
            <a:r>
              <a:rPr lang="en-US" sz="2400" dirty="0"/>
              <a:t> the subgroup consists of distributed systems, which are often set up as a network of computer systems, each system can belong to a different administrative domain and can </a:t>
            </a:r>
            <a:r>
              <a:rPr lang="en-US" sz="2400" b="1" dirty="0">
                <a:solidFill>
                  <a:srgbClr val="FF0000"/>
                </a:solidFill>
              </a:rPr>
              <a:t>differ greatly in terms of hardware, software, and implementation network technology.</a:t>
            </a:r>
            <a:endParaRPr lang="en-US" sz="24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32</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34818" name="Picture 2" descr="Grid Computing"/>
          <p:cNvPicPr>
            <a:picLocks noChangeAspect="1" noChangeArrowheads="1"/>
          </p:cNvPicPr>
          <p:nvPr/>
        </p:nvPicPr>
        <p:blipFill>
          <a:blip r:embed="Re26402321e124a35" cstate="print"/>
          <a:srcRect/>
          <a:stretch>
            <a:fillRect/>
          </a:stretch>
        </p:blipFill>
        <p:spPr bwMode="auto">
          <a:xfrm>
            <a:off x="304800" y="2667000"/>
            <a:ext cx="8382000" cy="4191000"/>
          </a:xfrm>
          <a:prstGeom prst="rect">
            <a:avLst/>
          </a:prstGeom>
          <a:noFill/>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dirty="0"/>
              <a:t>The different department has different computer with different OS to make the control node present which helps different computer with different OS to communicate with each other and transfer messages to work.</a:t>
            </a:r>
          </a:p>
          <a:p>
            <a:pPr algn="just" fontAlgn="base"/>
            <a:r>
              <a:rPr lang="en-US" sz="2200" b="1" dirty="0">
                <a:solidFill>
                  <a:srgbClr val="FF0000"/>
                </a:solidFill>
              </a:rPr>
              <a:t>Advantages of Grid Computing</a:t>
            </a:r>
          </a:p>
          <a:p>
            <a:pPr lvl="1" algn="just" fontAlgn="base"/>
            <a:r>
              <a:rPr lang="en-US" sz="2000" dirty="0"/>
              <a:t>Can solve bigger and more complex problems in a shorter time frame. Easier collaboration with other organizations and better use of existing equipment.</a:t>
            </a:r>
          </a:p>
          <a:p>
            <a:pPr lvl="1" algn="just" fontAlgn="base"/>
            <a:r>
              <a:rPr lang="en-US" sz="2000" dirty="0"/>
              <a:t>Existing hardware is used to the fullest.</a:t>
            </a:r>
          </a:p>
          <a:p>
            <a:pPr lvl="1" algn="just" fontAlgn="base"/>
            <a:r>
              <a:rPr lang="en-US" sz="2000" dirty="0"/>
              <a:t>Collaboration with organizations made easier</a:t>
            </a:r>
          </a:p>
          <a:p>
            <a:pPr algn="just" fontAlgn="base"/>
            <a:r>
              <a:rPr lang="en-US" sz="2200" b="1" dirty="0">
                <a:solidFill>
                  <a:srgbClr val="FF0000"/>
                </a:solidFill>
              </a:rPr>
              <a:t>Disadvantages of Grid Computing</a:t>
            </a:r>
          </a:p>
          <a:p>
            <a:pPr lvl="1" algn="just" fontAlgn="base"/>
            <a:r>
              <a:rPr lang="en-US" sz="1800" dirty="0"/>
              <a:t>Grid software and standards continue to evolve.</a:t>
            </a:r>
          </a:p>
          <a:p>
            <a:pPr lvl="1" algn="just" fontAlgn="base"/>
            <a:r>
              <a:rPr lang="en-US" sz="1800" dirty="0"/>
              <a:t>Getting started learning curve.</a:t>
            </a:r>
          </a:p>
          <a:p>
            <a:pPr lvl="1" algn="just" fontAlgn="base"/>
            <a:r>
              <a:rPr lang="en-US" sz="1800" dirty="0"/>
              <a:t>Non-interactive job submission.</a:t>
            </a:r>
          </a:p>
          <a:p>
            <a:pPr lvl="1" algn="just" fontAlgn="base"/>
            <a:r>
              <a:rPr lang="en-US" sz="1800" dirty="0"/>
              <a:t>You may need a fast connection between computer resources.</a:t>
            </a:r>
          </a:p>
          <a:p>
            <a:pPr lvl="1" algn="just" fontAlgn="base"/>
            <a:r>
              <a:rPr lang="en-US" sz="1800" dirty="0"/>
              <a:t>Licensing on many servers can be prohibitive for some applications.</a:t>
            </a:r>
          </a:p>
        </p:txBody>
      </p:sp>
      <p:sp>
        <p:nvSpPr>
          <p:cNvPr id="4" name="Slide Number Placeholder 3"/>
          <p:cNvSpPr>
            <a:spLocks noGrp="1"/>
          </p:cNvSpPr>
          <p:nvPr>
            <p:ph type="sldNum" sz="quarter" idx="12"/>
          </p:nvPr>
        </p:nvSpPr>
        <p:spPr/>
        <p:txBody>
          <a:bodyPr/>
          <a:lstStyle/>
          <a:p>
            <a:fld id="{B6F15528-21DE-4FAA-801E-634DDDAF4B2B}" type="slidenum">
              <a:rPr lang="en-US"/>
              <a:pPr/>
              <a:t>33</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Applications of Grid Computing  </a:t>
            </a:r>
          </a:p>
          <a:p>
            <a:pPr algn="just" fontAlgn="base"/>
            <a:r>
              <a:rPr lang="en-US" sz="2200" dirty="0"/>
              <a:t>Organizations that develop grid standards and practices for the guild line.</a:t>
            </a:r>
          </a:p>
          <a:p>
            <a:pPr algn="just" fontAlgn="base"/>
            <a:r>
              <a:rPr lang="en-US" sz="2200" dirty="0"/>
              <a:t>Works as a middleware solution for connecting different businesses.</a:t>
            </a:r>
          </a:p>
          <a:p>
            <a:pPr algn="just" fontAlgn="base"/>
            <a:r>
              <a:rPr lang="en-US" sz="2200" dirty="0"/>
              <a:t>It is a solution-based solution that can meet computing, data, and network needs.</a:t>
            </a: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34</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400" b="1" dirty="0">
                <a:solidFill>
                  <a:srgbClr val="FF0000"/>
                </a:solidFill>
              </a:rPr>
              <a:t>2. 	Distributed Information System</a:t>
            </a:r>
          </a:p>
          <a:p>
            <a:pPr algn="just" fontAlgn="base"/>
            <a:r>
              <a:rPr lang="en-US" sz="2400" b="1" dirty="0"/>
              <a:t>Distributed transaction processing: </a:t>
            </a:r>
            <a:r>
              <a:rPr lang="en-US" sz="2400" dirty="0"/>
              <a:t>It works across different servers using multiple communication models. The four characteristics (</a:t>
            </a:r>
            <a:r>
              <a:rPr lang="en-US" sz="2400" b="1" dirty="0">
                <a:solidFill>
                  <a:srgbClr val="0000FF"/>
                </a:solidFill>
              </a:rPr>
              <a:t>ACID properties</a:t>
            </a:r>
            <a:r>
              <a:rPr lang="en-US" sz="2400" dirty="0"/>
              <a:t>) that transactions have:</a:t>
            </a:r>
          </a:p>
          <a:p>
            <a:pPr lvl="1" algn="just" fontAlgn="base"/>
            <a:r>
              <a:rPr lang="en-US" sz="2400" b="1" dirty="0"/>
              <a:t>Atomic: </a:t>
            </a:r>
            <a:r>
              <a:rPr lang="en-US" sz="2400" dirty="0"/>
              <a:t>the transaction taking place must be indivisible to the others.</a:t>
            </a:r>
          </a:p>
          <a:p>
            <a:pPr lvl="1" algn="just" fontAlgn="base"/>
            <a:r>
              <a:rPr lang="en-US" sz="2400" b="1" dirty="0"/>
              <a:t>Consistent:</a:t>
            </a:r>
            <a:r>
              <a:rPr lang="en-US" sz="2400" dirty="0"/>
              <a:t>  The transaction should be consistent after the transaction has been done.</a:t>
            </a:r>
          </a:p>
          <a:p>
            <a:pPr lvl="1" algn="just" fontAlgn="base"/>
            <a:r>
              <a:rPr lang="en-US" sz="2400" b="1" dirty="0"/>
              <a:t>Isolated:</a:t>
            </a:r>
            <a:r>
              <a:rPr lang="en-US" sz="2400" dirty="0"/>
              <a:t> A transaction must not interfere with another transaction.</a:t>
            </a:r>
          </a:p>
          <a:p>
            <a:pPr lvl="1" algn="just" fontAlgn="base"/>
            <a:r>
              <a:rPr lang="en-US" sz="2400" b="1" dirty="0"/>
              <a:t>Durable: </a:t>
            </a:r>
            <a:r>
              <a:rPr lang="en-US" sz="2400" dirty="0"/>
              <a:t>Once an engaged transaction, the changes are permanent. Transactions are often constructed as several sub-transactions, jointly forming a nested transaction.</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35</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400" b="1" dirty="0">
                <a:solidFill>
                  <a:srgbClr val="FF0000"/>
                </a:solidFill>
              </a:rPr>
              <a:t>2. 	Distributed Information System</a:t>
            </a:r>
          </a:p>
        </p:txBody>
      </p:sp>
      <p:sp>
        <p:nvSpPr>
          <p:cNvPr id="4" name="Slide Number Placeholder 3"/>
          <p:cNvSpPr>
            <a:spLocks noGrp="1"/>
          </p:cNvSpPr>
          <p:nvPr>
            <p:ph type="sldNum" sz="quarter" idx="12"/>
          </p:nvPr>
        </p:nvSpPr>
        <p:spPr/>
        <p:txBody>
          <a:bodyPr/>
          <a:lstStyle/>
          <a:p>
            <a:fld id="{B6F15528-21DE-4FAA-801E-634DDDAF4B2B}" type="slidenum">
              <a:rPr lang="en-US"/>
              <a:pPr/>
              <a:t>36</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40962" name="Picture 2" descr="Nested Transaction"/>
          <p:cNvPicPr>
            <a:picLocks noChangeAspect="1" noChangeArrowheads="1"/>
          </p:cNvPicPr>
          <p:nvPr/>
        </p:nvPicPr>
        <p:blipFill>
          <a:blip r:embed="R60ddf43ef07f4235" cstate="print"/>
          <a:srcRect l="20909" t="7273" r="21818" b="5455"/>
          <a:stretch>
            <a:fillRect/>
          </a:stretch>
        </p:blipFill>
        <p:spPr bwMode="auto">
          <a:xfrm>
            <a:off x="1676400" y="1219200"/>
            <a:ext cx="4800600" cy="3657600"/>
          </a:xfrm>
          <a:prstGeom prst="rect">
            <a:avLst/>
          </a:prstGeom>
          <a:noFill/>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dirty="0"/>
              <a:t>Each database can perform its query containing data retrieval from two different databases to give one single result</a:t>
            </a:r>
          </a:p>
          <a:p>
            <a:pPr algn="just" fontAlgn="base"/>
            <a:r>
              <a:rPr lang="en-US" sz="2400" dirty="0"/>
              <a:t>In the company’s middleware systems, the component that manages distributed (or nested) transactions has formed the application integration core at the server or database. </a:t>
            </a:r>
          </a:p>
          <a:p>
            <a:pPr algn="just" fontAlgn="base"/>
            <a:r>
              <a:rPr lang="en-US" sz="2400" dirty="0"/>
              <a:t>This was referred to as the Transaction Processing Monitor(TP Monitor). </a:t>
            </a:r>
          </a:p>
          <a:p>
            <a:pPr algn="just" fontAlgn="base"/>
            <a:r>
              <a:rPr lang="en-US" sz="2400" dirty="0"/>
              <a:t>Its main task was to allow an application to access multiple servers/databases by providing a transactional programming model. </a:t>
            </a:r>
          </a:p>
          <a:p>
            <a:pPr algn="just" fontAlgn="base"/>
            <a:r>
              <a:rPr lang="en-US" sz="2400" dirty="0"/>
              <a:t>Many requests are sent to the database to get the result, to ensure each request gets successfully executed and deliver result to each request, this work is handled by the TP Monitor.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37</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4" name="Slide Number Placeholder 3"/>
          <p:cNvSpPr>
            <a:spLocks noGrp="1"/>
          </p:cNvSpPr>
          <p:nvPr>
            <p:ph type="sldNum" sz="quarter" idx="12"/>
          </p:nvPr>
        </p:nvSpPr>
        <p:spPr/>
        <p:txBody>
          <a:bodyPr/>
          <a:lstStyle/>
          <a:p>
            <a:fld id="{B6F15528-21DE-4FAA-801E-634DDDAF4B2B}" type="slidenum">
              <a:rPr lang="en-US"/>
              <a:pPr/>
              <a:t>38</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49154" name="Picture 2" descr="Distributed Transaction Processing"/>
          <p:cNvPicPr>
            <a:picLocks noChangeAspect="1" noChangeArrowheads="1"/>
          </p:cNvPicPr>
          <p:nvPr/>
        </p:nvPicPr>
        <p:blipFill>
          <a:blip r:embed="R7c91597fb9b64f6a" cstate="print"/>
          <a:srcRect/>
          <a:stretch>
            <a:fillRect/>
          </a:stretch>
        </p:blipFill>
        <p:spPr bwMode="auto">
          <a:xfrm>
            <a:off x="304800" y="1066800"/>
            <a:ext cx="8534400" cy="4267200"/>
          </a:xfrm>
          <a:prstGeom prst="rect">
            <a:avLst/>
          </a:prstGeom>
          <a:noFill/>
        </p:spPr>
      </p:pic>
      <p:sp>
        <p:nvSpPr>
          <p:cNvPr id="8" name="Rectangle 7"/>
          <p:cNvSpPr/>
          <p:nvPr/>
        </p:nvSpPr>
        <p:spPr>
          <a:xfrm>
            <a:off x="1752600" y="5334000"/>
            <a:ext cx="3491661" cy="369332"/>
          </a:xfrm>
          <a:prstGeom prst="rect">
            <a:avLst/>
          </a:prstGeom>
        </p:spPr>
        <p:txBody>
          <a:bodyPr wrap="none">
            <a:spAutoFit/>
          </a:bodyPr>
          <a:lstStyle/>
          <a:p>
            <a:r>
              <a:rPr lang="en-US" b="1" i="1" dirty="0">
                <a:solidFill>
                  <a:srgbClr val="FF0000"/>
                </a:solidFill>
              </a:rPr>
              <a:t>Distributed Transaction Processing</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Enterprise Application Integration:</a:t>
            </a:r>
            <a:r>
              <a:rPr lang="en-US" sz="2200" b="1" dirty="0"/>
              <a:t> </a:t>
            </a:r>
            <a:r>
              <a:rPr lang="en-US" sz="2200" dirty="0"/>
              <a:t>Enterprise Application Integration (EAI) is the process of bringing different businesses together. The databases and workflows associated with business applications ensure that the business uses information consistently and that changes in data done by one business application are reflected correctly in another’s. Many organizations collect different data from different plate forms in the internal systems and then they use those data are used in the Trading system /physical medium.</a:t>
            </a:r>
          </a:p>
          <a:p>
            <a:pPr algn="just" fontAlgn="base">
              <a:buNone/>
            </a:pP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39</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53250" name="Picture 2" descr="Enterprise Application Integration"/>
          <p:cNvPicPr>
            <a:picLocks noChangeAspect="1" noChangeArrowheads="1"/>
          </p:cNvPicPr>
          <p:nvPr/>
        </p:nvPicPr>
        <p:blipFill>
          <a:blip r:embed="Rb4138ae80e634748" cstate="print"/>
          <a:srcRect/>
          <a:stretch>
            <a:fillRect/>
          </a:stretch>
        </p:blipFill>
        <p:spPr bwMode="auto">
          <a:xfrm>
            <a:off x="1752600" y="3581400"/>
            <a:ext cx="5257800" cy="26289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9346" rIns="0" bIns="0" rtlCol="0">
            <a:spAutoFit/>
          </a:bodyPr>
          <a:lstStyle/>
          <a:p>
            <a:pPr marL="88900">
              <a:lnSpc>
                <a:spcPct val="100000"/>
              </a:lnSpc>
              <a:spcBef>
                <a:spcPts val="100"/>
              </a:spcBef>
            </a:pPr>
            <a:r>
              <a:rPr sz="3500" u="sng" dirty="0">
                <a:solidFill>
                  <a:srgbClr val="333399"/>
                </a:solidFill>
                <a:uFill>
                  <a:solidFill>
                    <a:srgbClr val="333399"/>
                  </a:solidFill>
                </a:uFill>
              </a:rPr>
              <a:t>What</a:t>
            </a:r>
            <a:r>
              <a:rPr sz="3500" u="sng" spc="-70" dirty="0">
                <a:solidFill>
                  <a:srgbClr val="333399"/>
                </a:solidFill>
                <a:uFill>
                  <a:solidFill>
                    <a:srgbClr val="333399"/>
                  </a:solidFill>
                </a:uFill>
              </a:rPr>
              <a:t> </a:t>
            </a:r>
            <a:r>
              <a:rPr sz="3500" u="sng" dirty="0">
                <a:solidFill>
                  <a:srgbClr val="333399"/>
                </a:solidFill>
                <a:uFill>
                  <a:solidFill>
                    <a:srgbClr val="333399"/>
                  </a:solidFill>
                </a:uFill>
              </a:rPr>
              <a:t>is</a:t>
            </a:r>
            <a:r>
              <a:rPr sz="3500" u="sng" spc="-50" dirty="0">
                <a:solidFill>
                  <a:srgbClr val="333399"/>
                </a:solidFill>
                <a:uFill>
                  <a:solidFill>
                    <a:srgbClr val="333399"/>
                  </a:solidFill>
                </a:uFill>
              </a:rPr>
              <a:t> </a:t>
            </a:r>
            <a:r>
              <a:rPr sz="3500" u="sng" dirty="0">
                <a:solidFill>
                  <a:srgbClr val="333399"/>
                </a:solidFill>
                <a:uFill>
                  <a:solidFill>
                    <a:srgbClr val="333399"/>
                  </a:solidFill>
                </a:uFill>
              </a:rPr>
              <a:t>High</a:t>
            </a:r>
            <a:r>
              <a:rPr sz="3500" u="sng" spc="-65" dirty="0">
                <a:solidFill>
                  <a:srgbClr val="333399"/>
                </a:solidFill>
                <a:uFill>
                  <a:solidFill>
                    <a:srgbClr val="333399"/>
                  </a:solidFill>
                </a:uFill>
              </a:rPr>
              <a:t> </a:t>
            </a:r>
            <a:r>
              <a:rPr sz="3500" u="sng" spc="-10" dirty="0">
                <a:solidFill>
                  <a:srgbClr val="333399"/>
                </a:solidFill>
                <a:uFill>
                  <a:solidFill>
                    <a:srgbClr val="333399"/>
                  </a:solidFill>
                </a:uFill>
              </a:rPr>
              <a:t>Performance</a:t>
            </a:r>
            <a:r>
              <a:rPr sz="3500" u="sng" spc="-55" dirty="0">
                <a:solidFill>
                  <a:srgbClr val="333399"/>
                </a:solidFill>
                <a:uFill>
                  <a:solidFill>
                    <a:srgbClr val="333399"/>
                  </a:solidFill>
                </a:uFill>
              </a:rPr>
              <a:t> </a:t>
            </a:r>
            <a:r>
              <a:rPr sz="3500" u="sng" spc="-10" dirty="0">
                <a:solidFill>
                  <a:srgbClr val="333399"/>
                </a:solidFill>
                <a:uFill>
                  <a:solidFill>
                    <a:srgbClr val="333399"/>
                  </a:solidFill>
                </a:uFill>
              </a:rPr>
              <a:t>Computing</a:t>
            </a:r>
            <a:r>
              <a:rPr sz="3500" u="none" spc="-10" dirty="0">
                <a:solidFill>
                  <a:srgbClr val="333399"/>
                </a:solidFill>
              </a:rPr>
              <a:t>?</a:t>
            </a:r>
            <a:endParaRPr sz="3500"/>
          </a:p>
        </p:txBody>
      </p:sp>
      <p:sp>
        <p:nvSpPr>
          <p:cNvPr id="4" name="Slide Number Placeholder 3"/>
          <p:cNvSpPr>
            <a:spLocks noGrp="1"/>
          </p:cNvSpPr>
          <p:nvPr>
            <p:ph type="sldNum" sz="quarter" idx="7"/>
          </p:nvPr>
        </p:nvSpPr>
        <p:spPr/>
        <p:txBody>
          <a:bodyPr/>
          <a:lstStyle/>
          <a:p>
            <a:pPr marL="155575">
              <a:lnSpc>
                <a:spcPts val="2090"/>
              </a:lnSpc>
            </a:pPr>
            <a:fld id="{81D60167-4931-47E6-BA6A-407CBD079E47}" type="slidenum">
              <a:rPr lang="en-US" spc="-50"/>
              <a:pPr marL="155575">
                <a:lnSpc>
                  <a:spcPts val="2090"/>
                </a:lnSpc>
              </a:pPr>
              <a:t>5</a:t>
            </a:fld>
            <a:endParaRPr lang="en-US" spc="-50" dirty="0"/>
          </a:p>
        </p:txBody>
      </p:sp>
      <p:sp>
        <p:nvSpPr>
          <p:cNvPr id="6" name="Footer Placeholder 5"/>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200" b="1" dirty="0">
                <a:solidFill>
                  <a:srgbClr val="FF0000"/>
                </a:solidFill>
              </a:rPr>
              <a:t>RPC: </a:t>
            </a:r>
            <a:r>
              <a:rPr lang="en-US" sz="2200" dirty="0"/>
              <a:t>Remote Procedure Calls (RPC), a software element that sends a request to every other software element with the aid of using creating a nearby method name and retrieving the data Which is now known as remote method invocation (RMI). </a:t>
            </a:r>
          </a:p>
          <a:p>
            <a:pPr algn="just" fontAlgn="base"/>
            <a:r>
              <a:rPr lang="en-US" sz="2200" dirty="0"/>
              <a:t>An app can have a different database for managing different data and then they can communicate with each other on different platforms. </a:t>
            </a:r>
          </a:p>
          <a:p>
            <a:pPr algn="just" fontAlgn="base"/>
            <a:r>
              <a:rPr lang="en-US" sz="2200" dirty="0"/>
              <a:t>Suppose, if you login into your android device and watch your video on YouTube then you go to your laptop and open YouTube you can see the same video is in your watch list. </a:t>
            </a:r>
          </a:p>
          <a:p>
            <a:pPr algn="just" fontAlgn="base"/>
            <a:r>
              <a:rPr lang="en-US" sz="2200" dirty="0"/>
              <a:t>RPC and RMI have the disadvantage that the sender and receiver must be running at the time of communication.</a:t>
            </a:r>
          </a:p>
          <a:p>
            <a:pPr algn="just" fontAlgn="base">
              <a:buNone/>
            </a:pPr>
            <a:r>
              <a:rPr lang="en-US" sz="2200" b="1" dirty="0">
                <a:solidFill>
                  <a:srgbClr val="FF0000"/>
                </a:solidFill>
              </a:rPr>
              <a:t/>
            </a:r>
            <a:br>
              <a:rPr lang="en-US" sz="2200" b="1" dirty="0">
                <a:solidFill>
                  <a:srgbClr val="FF0000"/>
                </a:solidFill>
              </a:rPr>
            </a:b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40</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fontAlgn="base"/>
            <a:r>
              <a:rPr lang="en-US" sz="2200" b="1" dirty="0">
                <a:solidFill>
                  <a:srgbClr val="FF0000"/>
                </a:solidFill>
              </a:rPr>
              <a:t>RPC: </a:t>
            </a:r>
            <a:br>
              <a:rPr lang="en-US" sz="2200" b="1" dirty="0">
                <a:solidFill>
                  <a:srgbClr val="FF0000"/>
                </a:solidFill>
              </a:rPr>
            </a:b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41</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55298" name="Picture 2" descr="Remote Procedure Calls"/>
          <p:cNvPicPr>
            <a:picLocks noChangeAspect="1" noChangeArrowheads="1"/>
          </p:cNvPicPr>
          <p:nvPr/>
        </p:nvPicPr>
        <p:blipFill>
          <a:blip r:embed="R7f51329c7e1749fc" cstate="print"/>
          <a:srcRect l="14400" r="16000"/>
          <a:stretch>
            <a:fillRect/>
          </a:stretch>
        </p:blipFill>
        <p:spPr bwMode="auto">
          <a:xfrm>
            <a:off x="1752600" y="609600"/>
            <a:ext cx="5867400" cy="3943145"/>
          </a:xfrm>
          <a:prstGeom prst="rect">
            <a:avLst/>
          </a:prstGeom>
          <a:noFill/>
        </p:spPr>
      </p:pic>
      <p:sp>
        <p:nvSpPr>
          <p:cNvPr id="7" name="Rectangle 6"/>
          <p:cNvSpPr/>
          <p:nvPr/>
        </p:nvSpPr>
        <p:spPr>
          <a:xfrm>
            <a:off x="381000" y="4572000"/>
            <a:ext cx="8382000" cy="1754326"/>
          </a:xfrm>
          <a:prstGeom prst="rect">
            <a:avLst/>
          </a:prstGeom>
        </p:spPr>
        <p:txBody>
          <a:bodyPr wrap="square">
            <a:spAutoFit/>
          </a:bodyPr>
          <a:lstStyle/>
          <a:p>
            <a:pPr algn="just" fontAlgn="base"/>
            <a:r>
              <a:rPr lang="en-US" b="1" dirty="0">
                <a:solidFill>
                  <a:srgbClr val="0000FF"/>
                </a:solidFill>
              </a:rPr>
              <a:t>Purposes</a:t>
            </a:r>
          </a:p>
          <a:p>
            <a:pPr algn="just" fontAlgn="base"/>
            <a:r>
              <a:rPr lang="en-US" dirty="0"/>
              <a:t>Targets the application rules and implements them in the EAI system so that even if one of the lines of business applications is replaced by the application of another vendor.</a:t>
            </a:r>
          </a:p>
          <a:p>
            <a:pPr algn="just" fontAlgn="base"/>
            <a:r>
              <a:rPr lang="en-US" dirty="0"/>
              <a:t>An EAI system can use a group of applications as a front end, provide only one, consistent access interface to those applications, and protect users from learning how to use different software packages.</a:t>
            </a:r>
            <a:endParaRPr lang="en-US"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buNone/>
            </a:pPr>
            <a:r>
              <a:rPr lang="en-US" sz="2400" b="1" dirty="0">
                <a:solidFill>
                  <a:srgbClr val="0000FF"/>
                </a:solidFill>
              </a:rPr>
              <a:t>3. 	Distributed Pervasive System</a:t>
            </a:r>
          </a:p>
          <a:p>
            <a:pPr algn="just" fontAlgn="base"/>
            <a:r>
              <a:rPr lang="en-US" sz="2400" u="sng" dirty="0"/>
              <a:t>Pervasive Computing</a:t>
            </a:r>
            <a:r>
              <a:rPr lang="en-US" sz="2400" dirty="0"/>
              <a:t> is also abbreviated as ubiquitous (Changed and removed) computing and it is the new step towards integrating everyday objects with microprocessors so that this information can communicate. </a:t>
            </a:r>
          </a:p>
          <a:p>
            <a:pPr algn="just" fontAlgn="base"/>
            <a:r>
              <a:rPr lang="en-US" sz="2400" dirty="0"/>
              <a:t>A computer system available anywhere in the company or as a generally available consumer system that looks like that same everywhere with the same functionality but that operates from computing power, storage, and locations across the globe.</a:t>
            </a:r>
          </a:p>
          <a:p>
            <a:pPr algn="just" fontAlgn="base"/>
            <a:r>
              <a:rPr lang="en-US" sz="2400" b="1" dirty="0">
                <a:solidFill>
                  <a:srgbClr val="FF0000"/>
                </a:solidFill>
              </a:rPr>
              <a:t>Home system:</a:t>
            </a:r>
            <a:r>
              <a:rPr lang="en-US" sz="2400" dirty="0"/>
              <a:t> Nowadays many devices used in the home are digital so we can control them from anywhere and effectively.</a:t>
            </a:r>
          </a:p>
          <a:p>
            <a:pPr algn="just" fontAlgn="base">
              <a:buNone/>
            </a:pPr>
            <a:r>
              <a:rPr lang="en-US" sz="2200" b="1" dirty="0">
                <a:solidFill>
                  <a:srgbClr val="FF0000"/>
                </a:solidFill>
              </a:rPr>
              <a:t/>
            </a:r>
            <a:br>
              <a:rPr lang="en-US" sz="2200" b="1" dirty="0">
                <a:solidFill>
                  <a:srgbClr val="FF0000"/>
                </a:solidFill>
              </a:rPr>
            </a:b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42</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marL="457200" indent="-457200" algn="just" fontAlgn="base">
              <a:buAutoNum type="arabicPeriod" startAt="3"/>
            </a:pPr>
            <a:r>
              <a:rPr lang="en-US" sz="2400" b="1" dirty="0">
                <a:solidFill>
                  <a:srgbClr val="0000FF"/>
                </a:solidFill>
              </a:rPr>
              <a:t>Distributed Pervasive System</a:t>
            </a:r>
          </a:p>
          <a:p>
            <a:pPr marL="457200" indent="-457200" algn="just" fontAlgn="base">
              <a:buNone/>
            </a:pPr>
            <a:r>
              <a:rPr lang="en-US" sz="2400" b="1" dirty="0">
                <a:solidFill>
                  <a:srgbClr val="FF0000"/>
                </a:solidFill>
              </a:rPr>
              <a:t>	Home system:</a:t>
            </a:r>
            <a:r>
              <a:rPr lang="en-US" sz="2400" dirty="0"/>
              <a:t> Nowadays many devices used in the home are digital so we can control them from anywhere and effectively.</a:t>
            </a:r>
          </a:p>
          <a:p>
            <a:pPr algn="just" fontAlgn="base">
              <a:buNone/>
            </a:pPr>
            <a:r>
              <a:rPr lang="en-US" sz="2200" b="1" dirty="0">
                <a:solidFill>
                  <a:srgbClr val="FF0000"/>
                </a:solidFill>
              </a:rPr>
              <a:t/>
            </a:r>
            <a:br>
              <a:rPr lang="en-US" sz="2200" b="1" dirty="0">
                <a:solidFill>
                  <a:srgbClr val="FF0000"/>
                </a:solidFill>
              </a:rPr>
            </a:b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43</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59394" name="Picture 2" descr="Home Systems"/>
          <p:cNvPicPr>
            <a:picLocks noChangeAspect="1" noChangeArrowheads="1"/>
          </p:cNvPicPr>
          <p:nvPr/>
        </p:nvPicPr>
        <p:blipFill>
          <a:blip r:embed="R7b7bfcdf92a54a91" cstate="print"/>
          <a:srcRect/>
          <a:stretch>
            <a:fillRect/>
          </a:stretch>
        </p:blipFill>
        <p:spPr bwMode="auto">
          <a:xfrm>
            <a:off x="838200" y="2057400"/>
            <a:ext cx="7086600" cy="3543300"/>
          </a:xfrm>
          <a:prstGeom prst="rect">
            <a:avLst/>
          </a:prstGeom>
          <a:noFill/>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Electronic Health System: </a:t>
            </a:r>
            <a:r>
              <a:rPr lang="en-US" sz="2400" dirty="0"/>
              <a:t>Nowadays smart medical wearable devices are also present through which we can monitor our health regularly.</a:t>
            </a:r>
          </a:p>
          <a:p>
            <a:pPr marL="457200" indent="-457200" algn="just" fontAlgn="base">
              <a:buNone/>
            </a:pPr>
            <a:endParaRPr lang="en-US" sz="2400" dirty="0"/>
          </a:p>
          <a:p>
            <a:pPr algn="just" fontAlgn="base">
              <a:buNone/>
            </a:pPr>
            <a:r>
              <a:rPr lang="en-US" sz="2200" b="1" dirty="0">
                <a:solidFill>
                  <a:srgbClr val="FF0000"/>
                </a:solidFill>
              </a:rPr>
              <a:t/>
            </a:r>
            <a:br>
              <a:rPr lang="en-US" sz="2200" b="1" dirty="0">
                <a:solidFill>
                  <a:srgbClr val="FF0000"/>
                </a:solidFill>
              </a:rPr>
            </a:b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44</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63490" name="Picture 2" descr="Electronic Health System"/>
          <p:cNvPicPr>
            <a:picLocks noChangeAspect="1" noChangeArrowheads="1"/>
          </p:cNvPicPr>
          <p:nvPr/>
        </p:nvPicPr>
        <p:blipFill>
          <a:blip r:embed="Rd99408dd5f184def" cstate="print"/>
          <a:srcRect/>
          <a:stretch>
            <a:fillRect/>
          </a:stretch>
        </p:blipFill>
        <p:spPr bwMode="auto">
          <a:xfrm>
            <a:off x="533400" y="2133600"/>
            <a:ext cx="8077200" cy="4038600"/>
          </a:xfrm>
          <a:prstGeom prst="rect">
            <a:avLst/>
          </a:prstGeom>
          <a:noFill/>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Sensor Network (</a:t>
            </a:r>
            <a:r>
              <a:rPr lang="en-US" sz="2400" b="1" dirty="0" err="1">
                <a:solidFill>
                  <a:srgbClr val="FF0000"/>
                </a:solidFill>
              </a:rPr>
              <a:t>IoT</a:t>
            </a:r>
            <a:r>
              <a:rPr lang="en-US" sz="2400" b="1" dirty="0">
                <a:solidFill>
                  <a:srgbClr val="FF0000"/>
                </a:solidFill>
              </a:rPr>
              <a:t> devices): </a:t>
            </a:r>
            <a:r>
              <a:rPr lang="en-US" sz="2400" dirty="0"/>
              <a:t>Internet devices only send data to the client to act according to the data send to the device.</a:t>
            </a:r>
          </a:p>
          <a:p>
            <a:pPr marL="457200" indent="-457200" algn="just" fontAlgn="base">
              <a:buNone/>
            </a:pPr>
            <a:endParaRPr lang="en-US" sz="2400" dirty="0"/>
          </a:p>
          <a:p>
            <a:pPr algn="just" fontAlgn="base">
              <a:buNone/>
            </a:pPr>
            <a:r>
              <a:rPr lang="en-US" sz="2200" b="1" dirty="0">
                <a:solidFill>
                  <a:srgbClr val="FF0000"/>
                </a:solidFill>
              </a:rPr>
              <a:t/>
            </a:r>
            <a:br>
              <a:rPr lang="en-US" sz="2200" b="1" dirty="0">
                <a:solidFill>
                  <a:srgbClr val="FF0000"/>
                </a:solidFill>
              </a:rPr>
            </a:b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45</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65538" name="Picture 2" descr="Sensor Network"/>
          <p:cNvPicPr>
            <a:picLocks noChangeAspect="1" noChangeArrowheads="1"/>
          </p:cNvPicPr>
          <p:nvPr/>
        </p:nvPicPr>
        <p:blipFill>
          <a:blip r:embed="R13c6b317b1e94e19" cstate="print"/>
          <a:srcRect/>
          <a:stretch>
            <a:fillRect/>
          </a:stretch>
        </p:blipFill>
        <p:spPr bwMode="auto">
          <a:xfrm>
            <a:off x="685800" y="1524000"/>
            <a:ext cx="7620000" cy="3810000"/>
          </a:xfrm>
          <a:prstGeom prst="rect">
            <a:avLst/>
          </a:prstGeom>
          <a:noFill/>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Ways of Distributed Systems</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fontAlgn="base"/>
            <a:r>
              <a:rPr lang="en-US" sz="2400" dirty="0"/>
              <a:t>Before sensory devices only send and send data to the client but now, they can store and process the data to manage it efficiently.</a:t>
            </a:r>
          </a:p>
          <a:p>
            <a:pPr marL="457200" indent="-457200" algn="just" fontAlgn="base">
              <a:buNone/>
            </a:pPr>
            <a:endParaRPr lang="en-US" sz="2400" dirty="0"/>
          </a:p>
          <a:p>
            <a:pPr algn="just" fontAlgn="base">
              <a:buNone/>
            </a:pPr>
            <a:r>
              <a:rPr lang="en-US" sz="2200" b="1" dirty="0">
                <a:solidFill>
                  <a:srgbClr val="FF0000"/>
                </a:solidFill>
              </a:rPr>
              <a:t/>
            </a:r>
            <a:br>
              <a:rPr lang="en-US" sz="2200" b="1" dirty="0">
                <a:solidFill>
                  <a:srgbClr val="FF0000"/>
                </a:solidFill>
              </a:rPr>
            </a:b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a:pPr/>
              <a:t>46</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67586" name="Picture 2" descr="Sensor Network"/>
          <p:cNvPicPr>
            <a:picLocks noChangeAspect="1" noChangeArrowheads="1"/>
          </p:cNvPicPr>
          <p:nvPr/>
        </p:nvPicPr>
        <p:blipFill>
          <a:blip r:embed="Rd06797af8cd34e8a" cstate="print"/>
          <a:srcRect/>
          <a:stretch>
            <a:fillRect/>
          </a:stretch>
        </p:blipFill>
        <p:spPr bwMode="auto">
          <a:xfrm>
            <a:off x="304800" y="1752600"/>
            <a:ext cx="8610600" cy="4305300"/>
          </a:xfrm>
          <a:prstGeom prst="rect">
            <a:avLst/>
          </a:prstGeom>
          <a:noFill/>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3">
            <a:schemeClr val="accent1"/>
          </a:fillRef>
          <a:effectRef idx="2">
            <a:schemeClr val="accent1"/>
          </a:effectRef>
          <a:fontRef idx="minor">
            <a:schemeClr val="lt1"/>
          </a:fontRef>
        </p:style>
        <p:txBody>
          <a:bodyPr>
            <a:noAutofit/>
          </a:bodyPr>
          <a:lstStyle/>
          <a:p>
            <a:r>
              <a:rPr lang="en-US" sz="2400" b="1" dirty="0">
                <a:solidFill>
                  <a:schemeClr val="bg1"/>
                </a:solidFill>
              </a:rPr>
              <a:t>Distributed Systems Hardware  &amp; Software Concept</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0000FF"/>
                </a:solidFill>
              </a:rPr>
              <a:t>Hardware in Distributed Systems </a:t>
            </a:r>
            <a:r>
              <a:rPr lang="en-US" sz="2400" dirty="0"/>
              <a:t>can be organized in several different ways:</a:t>
            </a:r>
          </a:p>
          <a:p>
            <a:pPr lvl="1" algn="just" fontAlgn="base"/>
            <a:r>
              <a:rPr lang="en-US" sz="2000" dirty="0"/>
              <a:t>Shared Memory (Multiprocessors , which have a single address space).</a:t>
            </a:r>
          </a:p>
          <a:p>
            <a:pPr lvl="1" algn="just" fontAlgn="base"/>
            <a:r>
              <a:rPr lang="en-US" sz="2000" dirty="0"/>
              <a:t>Private Memory (Multicomputer, each CPU has a direct connection to its local memory).</a:t>
            </a:r>
          </a:p>
        </p:txBody>
      </p:sp>
      <p:sp>
        <p:nvSpPr>
          <p:cNvPr id="4" name="Slide Number Placeholder 3"/>
          <p:cNvSpPr>
            <a:spLocks noGrp="1"/>
          </p:cNvSpPr>
          <p:nvPr>
            <p:ph type="sldNum" sz="quarter" idx="12"/>
          </p:nvPr>
        </p:nvSpPr>
        <p:spPr/>
        <p:txBody>
          <a:bodyPr/>
          <a:lstStyle/>
          <a:p>
            <a:fld id="{B6F15528-21DE-4FAA-801E-634DDDAF4B2B}" type="slidenum">
              <a:rPr lang="en-US"/>
              <a:pPr/>
              <a:t>47</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23554" name="Picture 2" descr="https://i0.wp.com/2.bp.blogspot.com/-AJSxpZ-GOhg/WDxCXCiK9nI/AAAAAAAACb8/a21ILCesme4jmu3WpustiAF_MtuaHJvoACLcB/s400/hns.png?resize=400%2C285&amp;ssl=1"/>
          <p:cNvPicPr>
            <a:picLocks noChangeAspect="1" noChangeArrowheads="1"/>
          </p:cNvPicPr>
          <p:nvPr/>
        </p:nvPicPr>
        <p:blipFill>
          <a:blip r:embed="R5320173417224134" cstate="print"/>
          <a:srcRect/>
          <a:stretch>
            <a:fillRect/>
          </a:stretch>
        </p:blipFill>
        <p:spPr bwMode="auto">
          <a:xfrm>
            <a:off x="1143000" y="2514600"/>
            <a:ext cx="5867400" cy="4180524"/>
          </a:xfrm>
          <a:prstGeom prst="rect">
            <a:avLst/>
          </a:prstGeom>
          <a:noFill/>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3">
            <a:schemeClr val="accent1"/>
          </a:fillRef>
          <a:effectRef idx="2">
            <a:schemeClr val="accent1"/>
          </a:effectRef>
          <a:fontRef idx="minor">
            <a:schemeClr val="lt1"/>
          </a:fontRef>
        </p:style>
        <p:txBody>
          <a:bodyPr>
            <a:noAutofit/>
          </a:bodyPr>
          <a:lstStyle/>
          <a:p>
            <a:r>
              <a:rPr lang="en-US" sz="2400" b="1" dirty="0">
                <a:solidFill>
                  <a:schemeClr val="bg1"/>
                </a:solidFill>
              </a:rPr>
              <a:t>Distributed Systems Hardware  &amp; Software Concept</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r>
              <a:rPr lang="en-US" sz="2400" b="1" dirty="0">
                <a:solidFill>
                  <a:srgbClr val="0000FF"/>
                </a:solidFill>
              </a:rPr>
              <a:t>Multiprocessors – Bus Based</a:t>
            </a:r>
            <a:endParaRPr lang="en-US" sz="2400" dirty="0">
              <a:solidFill>
                <a:srgbClr val="0000FF"/>
              </a:solidFill>
            </a:endParaRPr>
          </a:p>
          <a:p>
            <a:r>
              <a:rPr lang="en-US" sz="2400" dirty="0"/>
              <a:t>Have limited scalability</a:t>
            </a:r>
          </a:p>
          <a:p>
            <a:r>
              <a:rPr lang="en-US" sz="2400" dirty="0"/>
              <a:t>Cache Memory help avoid bus overloading.</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48</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123906" name="Picture 2" descr="https://i0.wp.com/1.bp.blogspot.com/-H1n2JrNpcDA/WDxCt7ehkvI/AAAAAAAACcA/FdsLSOVNsbch8oPZ4dvZs6V14i8Crhk6QCLcB/s400/bus.PNG?resize=400%2C125&amp;ssl=1"/>
          <p:cNvPicPr>
            <a:picLocks noChangeAspect="1" noChangeArrowheads="1"/>
          </p:cNvPicPr>
          <p:nvPr/>
        </p:nvPicPr>
        <p:blipFill>
          <a:blip r:embed="Rb4bfe009f5b8450e" cstate="print"/>
          <a:srcRect/>
          <a:stretch>
            <a:fillRect/>
          </a:stretch>
        </p:blipFill>
        <p:spPr bwMode="auto">
          <a:xfrm>
            <a:off x="1600200" y="2286000"/>
            <a:ext cx="5563810" cy="1752600"/>
          </a:xfrm>
          <a:prstGeom prst="rect">
            <a:avLst/>
          </a:prstGeom>
          <a:noFill/>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3">
            <a:schemeClr val="accent1"/>
          </a:fillRef>
          <a:effectRef idx="2">
            <a:schemeClr val="accent1"/>
          </a:effectRef>
          <a:fontRef idx="minor">
            <a:schemeClr val="lt1"/>
          </a:fontRef>
        </p:style>
        <p:txBody>
          <a:bodyPr>
            <a:noAutofit/>
          </a:bodyPr>
          <a:lstStyle/>
          <a:p>
            <a:r>
              <a:rPr lang="en-US" sz="2400" b="1" dirty="0">
                <a:solidFill>
                  <a:schemeClr val="bg1"/>
                </a:solidFill>
              </a:rPr>
              <a:t>Distributed Systems Hardware  &amp; Software Concept</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r>
              <a:rPr lang="en-US" sz="2400" b="1" dirty="0">
                <a:solidFill>
                  <a:srgbClr val="0000FF"/>
                </a:solidFill>
              </a:rPr>
              <a:t>Multiprocessors – Switch Based</a:t>
            </a:r>
            <a:endParaRPr lang="en-US" sz="2400" dirty="0">
              <a:solidFill>
                <a:srgbClr val="0000FF"/>
              </a:solidFill>
            </a:endParaRPr>
          </a:p>
          <a:p>
            <a:r>
              <a:rPr lang="en-US" sz="2400" dirty="0"/>
              <a:t>Different CPUs can access different memories simultaneously</a:t>
            </a:r>
          </a:p>
          <a:p>
            <a:r>
              <a:rPr lang="en-US" sz="2400" dirty="0"/>
              <a:t>The number of switches limits the number of CPUs that can access memory simultaneously</a:t>
            </a:r>
          </a:p>
          <a:p>
            <a:pPr>
              <a:buNone/>
            </a:pPr>
            <a:r>
              <a:rPr lang="en-US" sz="2400" dirty="0"/>
              <a:t>		a) A crossbar switch</a:t>
            </a:r>
          </a:p>
          <a:p>
            <a:pPr>
              <a:buNone/>
            </a:pPr>
            <a:r>
              <a:rPr lang="en-US" sz="2400" dirty="0"/>
              <a:t>		b) An omega switching network</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49</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pic>
        <p:nvPicPr>
          <p:cNvPr id="126978" name="Picture 2" descr="https://i0.wp.com/4.bp.blogspot.com/-n-LJ4NEtx4k/WDxDDvTZUgI/AAAAAAAACcE/PhXbrqdB4SoH83G6K1qSH9iG_GhYnv8KwCLcB/s400/cross.PNG?resize=400%2C206&amp;ssl=1"/>
          <p:cNvPicPr>
            <a:picLocks noChangeAspect="1" noChangeArrowheads="1"/>
          </p:cNvPicPr>
          <p:nvPr/>
        </p:nvPicPr>
        <p:blipFill>
          <a:blip r:embed="R686aa058314b413b" cstate="print"/>
          <a:srcRect/>
          <a:stretch>
            <a:fillRect/>
          </a:stretch>
        </p:blipFill>
        <p:spPr bwMode="auto">
          <a:xfrm>
            <a:off x="1143000" y="3276600"/>
            <a:ext cx="6626084" cy="34290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90d95d431464416c" cstate="print"/>
          <a:stretch>
            <a:fillRect/>
          </a:stretch>
        </p:blipFill>
        <p:spPr>
          <a:xfrm>
            <a:off x="1342516" y="1085425"/>
            <a:ext cx="6319393" cy="4258988"/>
          </a:xfrm>
          <a:prstGeom prst="rect">
            <a:avLst/>
          </a:prstGeom>
        </p:spPr>
      </p:pic>
      <p:sp>
        <p:nvSpPr>
          <p:cNvPr id="3" name="object 3"/>
          <p:cNvSpPr txBox="1">
            <a:spLocks noGrp="1"/>
          </p:cNvSpPr>
          <p:nvPr>
            <p:ph type="title"/>
          </p:nvPr>
        </p:nvSpPr>
        <p:spPr>
          <a:prstGeom prst="rect">
            <a:avLst/>
          </a:prstGeom>
        </p:spPr>
        <p:txBody>
          <a:bodyPr vert="horz" wrap="square" lIns="0" tIns="109346" rIns="0" bIns="0" rtlCol="0">
            <a:spAutoFit/>
          </a:bodyPr>
          <a:lstStyle/>
          <a:p>
            <a:pPr marL="88900">
              <a:lnSpc>
                <a:spcPct val="100000"/>
              </a:lnSpc>
              <a:spcBef>
                <a:spcPts val="100"/>
              </a:spcBef>
            </a:pPr>
            <a:r>
              <a:rPr sz="3500" u="sng" dirty="0">
                <a:solidFill>
                  <a:srgbClr val="333399"/>
                </a:solidFill>
                <a:uFill>
                  <a:solidFill>
                    <a:srgbClr val="333399"/>
                  </a:solidFill>
                </a:uFill>
              </a:rPr>
              <a:t>What</a:t>
            </a:r>
            <a:r>
              <a:rPr sz="3500" u="sng" spc="-70" dirty="0">
                <a:solidFill>
                  <a:srgbClr val="333399"/>
                </a:solidFill>
                <a:uFill>
                  <a:solidFill>
                    <a:srgbClr val="333399"/>
                  </a:solidFill>
                </a:uFill>
              </a:rPr>
              <a:t> </a:t>
            </a:r>
            <a:r>
              <a:rPr sz="3500" u="sng" dirty="0">
                <a:solidFill>
                  <a:srgbClr val="333399"/>
                </a:solidFill>
                <a:uFill>
                  <a:solidFill>
                    <a:srgbClr val="333399"/>
                  </a:solidFill>
                </a:uFill>
              </a:rPr>
              <a:t>is</a:t>
            </a:r>
            <a:r>
              <a:rPr sz="3500" u="sng" spc="-50" dirty="0">
                <a:solidFill>
                  <a:srgbClr val="333399"/>
                </a:solidFill>
                <a:uFill>
                  <a:solidFill>
                    <a:srgbClr val="333399"/>
                  </a:solidFill>
                </a:uFill>
              </a:rPr>
              <a:t> </a:t>
            </a:r>
            <a:r>
              <a:rPr sz="3500" u="sng" dirty="0">
                <a:solidFill>
                  <a:srgbClr val="333399"/>
                </a:solidFill>
                <a:uFill>
                  <a:solidFill>
                    <a:srgbClr val="333399"/>
                  </a:solidFill>
                </a:uFill>
              </a:rPr>
              <a:t>High</a:t>
            </a:r>
            <a:r>
              <a:rPr sz="3500" u="sng" spc="-65" dirty="0">
                <a:solidFill>
                  <a:srgbClr val="333399"/>
                </a:solidFill>
                <a:uFill>
                  <a:solidFill>
                    <a:srgbClr val="333399"/>
                  </a:solidFill>
                </a:uFill>
              </a:rPr>
              <a:t> </a:t>
            </a:r>
            <a:r>
              <a:rPr sz="3500" u="sng" spc="-10" dirty="0">
                <a:solidFill>
                  <a:srgbClr val="333399"/>
                </a:solidFill>
                <a:uFill>
                  <a:solidFill>
                    <a:srgbClr val="333399"/>
                  </a:solidFill>
                </a:uFill>
              </a:rPr>
              <a:t>Performance</a:t>
            </a:r>
            <a:r>
              <a:rPr sz="3500" u="sng" spc="-55" dirty="0">
                <a:solidFill>
                  <a:srgbClr val="333399"/>
                </a:solidFill>
                <a:uFill>
                  <a:solidFill>
                    <a:srgbClr val="333399"/>
                  </a:solidFill>
                </a:uFill>
              </a:rPr>
              <a:t> </a:t>
            </a:r>
            <a:r>
              <a:rPr sz="3500" u="sng" spc="-10" dirty="0">
                <a:solidFill>
                  <a:srgbClr val="333399"/>
                </a:solidFill>
                <a:uFill>
                  <a:solidFill>
                    <a:srgbClr val="333399"/>
                  </a:solidFill>
                </a:uFill>
              </a:rPr>
              <a:t>Computing</a:t>
            </a:r>
            <a:r>
              <a:rPr sz="3500" u="none" spc="-10" dirty="0">
                <a:solidFill>
                  <a:srgbClr val="333399"/>
                </a:solidFill>
              </a:rPr>
              <a:t>?</a:t>
            </a:r>
            <a:endParaRPr sz="3500"/>
          </a:p>
        </p:txBody>
      </p:sp>
      <p:sp>
        <p:nvSpPr>
          <p:cNvPr id="5" name="Slide Number Placeholder 4"/>
          <p:cNvSpPr>
            <a:spLocks noGrp="1"/>
          </p:cNvSpPr>
          <p:nvPr>
            <p:ph type="sldNum" sz="quarter" idx="7"/>
          </p:nvPr>
        </p:nvSpPr>
        <p:spPr/>
        <p:txBody>
          <a:bodyPr/>
          <a:lstStyle/>
          <a:p>
            <a:pPr marL="155575">
              <a:lnSpc>
                <a:spcPts val="2090"/>
              </a:lnSpc>
            </a:pPr>
            <a:fld id="{81D60167-4931-47E6-BA6A-407CBD079E47}" type="slidenum">
              <a:rPr lang="en-US" spc="-50"/>
              <a:pPr marL="155575">
                <a:lnSpc>
                  <a:spcPts val="2090"/>
                </a:lnSpc>
              </a:pPr>
              <a:t>6</a:t>
            </a:fld>
            <a:endParaRPr lang="en-US" spc="-50" dirty="0"/>
          </a:p>
        </p:txBody>
      </p:sp>
      <p:sp>
        <p:nvSpPr>
          <p:cNvPr id="7" name="Footer Placeholder 6"/>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3">
            <a:schemeClr val="accent1"/>
          </a:fillRef>
          <a:effectRef idx="2">
            <a:schemeClr val="accent1"/>
          </a:effectRef>
          <a:fontRef idx="minor">
            <a:schemeClr val="lt1"/>
          </a:fontRef>
        </p:style>
        <p:txBody>
          <a:bodyPr>
            <a:noAutofit/>
          </a:bodyPr>
          <a:lstStyle/>
          <a:p>
            <a:r>
              <a:rPr lang="en-US" sz="2400" b="1" dirty="0">
                <a:solidFill>
                  <a:schemeClr val="bg1"/>
                </a:solidFill>
              </a:rPr>
              <a:t>Distributed Systems Hardware  &amp; Software Concept</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0000FF"/>
                </a:solidFill>
              </a:rPr>
              <a:t>Multicomputer :-</a:t>
            </a:r>
            <a:endParaRPr lang="en-US" sz="2400" dirty="0">
              <a:solidFill>
                <a:srgbClr val="0000FF"/>
              </a:solidFill>
            </a:endParaRPr>
          </a:p>
          <a:p>
            <a:pPr algn="just">
              <a:buNone/>
            </a:pPr>
            <a:r>
              <a:rPr lang="en-US" sz="2400" b="1" dirty="0">
                <a:solidFill>
                  <a:srgbClr val="FF0000"/>
                </a:solidFill>
              </a:rPr>
              <a:t>Homogeneous:</a:t>
            </a:r>
            <a:endParaRPr lang="en-US" sz="2400" dirty="0">
              <a:solidFill>
                <a:srgbClr val="FF0000"/>
              </a:solidFill>
            </a:endParaRPr>
          </a:p>
          <a:p>
            <a:pPr marL="623888" lvl="1" indent="-277813" algn="just"/>
            <a:r>
              <a:rPr lang="en-US" sz="2000" b="1" dirty="0"/>
              <a:t>All CPUs and memory are identical;</a:t>
            </a:r>
          </a:p>
          <a:p>
            <a:pPr marL="623888" lvl="1" indent="-277813" algn="just"/>
            <a:r>
              <a:rPr lang="en-US" sz="2000" dirty="0"/>
              <a:t>Connected through a broadcast shared multi access network (like Ethernet) in bus based systems;</a:t>
            </a:r>
          </a:p>
          <a:p>
            <a:pPr marL="623888" lvl="1" indent="-277813" algn="just"/>
            <a:r>
              <a:rPr lang="en-US" sz="2000" dirty="0"/>
              <a:t>Messages routed through an interconnection network in switch-based multicomputer (e.g., grids, hypercube</a:t>
            </a:r>
            <a:r>
              <a:rPr lang="en-US" sz="2000" dirty="0"/>
              <a:t>…).</a:t>
            </a:r>
          </a:p>
          <a:p>
            <a:pPr marL="623888" lvl="1" indent="-623888" algn="just">
              <a:buNone/>
            </a:pPr>
            <a:r>
              <a:rPr lang="en-US" sz="2400" b="1" dirty="0">
                <a:solidFill>
                  <a:srgbClr val="FF0000"/>
                </a:solidFill>
              </a:rPr>
              <a:t>Heterogeneous</a:t>
            </a:r>
            <a:r>
              <a:rPr lang="en-US" sz="2400" b="1" dirty="0">
                <a:solidFill>
                  <a:srgbClr val="FF0000"/>
                </a:solidFill>
              </a:rPr>
              <a:t>:</a:t>
            </a:r>
            <a:endParaRPr lang="en-US" sz="2400" dirty="0">
              <a:solidFill>
                <a:srgbClr val="FF0000"/>
              </a:solidFill>
            </a:endParaRPr>
          </a:p>
          <a:p>
            <a:pPr marL="623888" lvl="1" indent="-277813" algn="just"/>
            <a:r>
              <a:rPr lang="en-US" sz="2000" dirty="0"/>
              <a:t>The most usual topology;</a:t>
            </a:r>
          </a:p>
          <a:p>
            <a:pPr marL="623888" lvl="1" indent="-277813" algn="just"/>
            <a:r>
              <a:rPr lang="en-US" sz="2000" dirty="0"/>
              <a:t>Computers may vary widely with respect to </a:t>
            </a:r>
            <a:r>
              <a:rPr lang="en-US" sz="2000" b="1" dirty="0"/>
              <a:t>processor type, memory size, I/O bandwidth;</a:t>
            </a:r>
          </a:p>
          <a:p>
            <a:pPr marL="623888" lvl="1" indent="-277813" algn="just"/>
            <a:r>
              <a:rPr lang="en-US" sz="2000" dirty="0"/>
              <a:t>Connections are also diverse (a single multicomputer can simultaneously use LANs, Wide Area ATM, and frame relay networks);</a:t>
            </a:r>
          </a:p>
          <a:p>
            <a:pPr marL="623888" lvl="1" indent="-277813" algn="just"/>
            <a:r>
              <a:rPr lang="en-US" sz="2000" dirty="0"/>
              <a:t>Sophisticated software is needed to build applications due to the inherent heterogeneity;</a:t>
            </a:r>
          </a:p>
          <a:p>
            <a:pPr marL="623888" lvl="1" indent="-277813" algn="just"/>
            <a:r>
              <a:rPr lang="en-US" sz="2000" dirty="0"/>
              <a:t>Examples: </a:t>
            </a:r>
            <a:r>
              <a:rPr lang="en-US" sz="2000" dirty="0" err="1"/>
              <a:t>SETI@home</a:t>
            </a:r>
            <a:r>
              <a:rPr lang="en-US" sz="2000" dirty="0"/>
              <a:t>, </a:t>
            </a:r>
            <a:r>
              <a:rPr lang="en-US" sz="2000" dirty="0" err="1"/>
              <a:t>WWW,etc</a:t>
            </a:r>
            <a:r>
              <a:rPr lang="en-US" sz="2000" dirty="0"/>
              <a:t>.</a:t>
            </a:r>
            <a:endParaRPr lang="en-US" sz="2000" dirty="0"/>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50</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3">
            <a:schemeClr val="accent1"/>
          </a:fillRef>
          <a:effectRef idx="2">
            <a:schemeClr val="accent1"/>
          </a:effectRef>
          <a:fontRef idx="minor">
            <a:schemeClr val="lt1"/>
          </a:fontRef>
        </p:style>
        <p:txBody>
          <a:bodyPr>
            <a:noAutofit/>
          </a:bodyPr>
          <a:lstStyle/>
          <a:p>
            <a:r>
              <a:rPr lang="en-US" sz="2400" b="1" dirty="0">
                <a:solidFill>
                  <a:schemeClr val="bg1"/>
                </a:solidFill>
              </a:rPr>
              <a:t>Distributed Systems Hardware  &amp; Software Concept</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a:r>
              <a:rPr lang="en-US" sz="2400" b="1" dirty="0">
                <a:solidFill>
                  <a:srgbClr val="FF0000"/>
                </a:solidFill>
              </a:rPr>
              <a:t>Software Concepts :-</a:t>
            </a:r>
            <a:endParaRPr lang="en-US" sz="2400" dirty="0">
              <a:solidFill>
                <a:srgbClr val="FF0000"/>
              </a:solidFill>
            </a:endParaRPr>
          </a:p>
          <a:p>
            <a:pPr algn="just"/>
            <a:r>
              <a:rPr lang="en-US" sz="2400" b="1" dirty="0">
                <a:solidFill>
                  <a:srgbClr val="0000FF"/>
                </a:solidFill>
              </a:rPr>
              <a:t>Uniprocessor Operating Systems</a:t>
            </a:r>
            <a:endParaRPr lang="en-US" sz="2400" dirty="0">
              <a:solidFill>
                <a:srgbClr val="0000FF"/>
              </a:solidFill>
            </a:endParaRPr>
          </a:p>
          <a:p>
            <a:pPr algn="just"/>
            <a:r>
              <a:rPr lang="en-US" sz="2400" dirty="0"/>
              <a:t>An OS acts as a resource manager or an arbitrator : </a:t>
            </a:r>
            <a:r>
              <a:rPr lang="en-US" sz="2400" b="1" dirty="0"/>
              <a:t>Manages CPU, I/O devices, memory</a:t>
            </a:r>
          </a:p>
          <a:p>
            <a:pPr algn="just"/>
            <a:r>
              <a:rPr lang="en-US" sz="2400" dirty="0"/>
              <a:t>OS provides a virtual interface that is easier to use than hardware</a:t>
            </a:r>
          </a:p>
          <a:p>
            <a:pPr algn="just"/>
            <a:r>
              <a:rPr lang="en-US" sz="2400" dirty="0"/>
              <a:t>Structure of </a:t>
            </a:r>
            <a:r>
              <a:rPr lang="en-US" sz="2400" dirty="0"/>
              <a:t>Uniprocessor </a:t>
            </a:r>
            <a:r>
              <a:rPr lang="en-US" sz="2400" dirty="0"/>
              <a:t>operating systems: Monolithic (e.g., MS-DOS, early UNIX)</a:t>
            </a:r>
          </a:p>
          <a:p>
            <a:pPr algn="just"/>
            <a:r>
              <a:rPr lang="en-US" sz="2400" dirty="0"/>
              <a:t>One large kernel that handles everything: Layered design</a:t>
            </a:r>
          </a:p>
          <a:p>
            <a:pPr algn="just"/>
            <a:r>
              <a:rPr lang="en-US" sz="2400" dirty="0"/>
              <a:t>Functionality is decomposed into N layers</a:t>
            </a:r>
          </a:p>
          <a:p>
            <a:pPr algn="just"/>
            <a:r>
              <a:rPr lang="en-US" sz="2400" dirty="0"/>
              <a:t>Each layer uses services of layer N-1 and implements new service(s) for layer N+1</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51</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Design Issues of Distributed System</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dirty="0"/>
              <a:t>Distributed System is a collection of autonomous computer systems that are physically separated but are connected by a </a:t>
            </a:r>
            <a:r>
              <a:rPr lang="en-US" sz="2400" b="1" dirty="0">
                <a:solidFill>
                  <a:srgbClr val="FF0000"/>
                </a:solidFill>
              </a:rPr>
              <a:t>centralized computer network that is equipped with distributed system software. </a:t>
            </a:r>
          </a:p>
          <a:p>
            <a:pPr algn="just" fontAlgn="base"/>
            <a:r>
              <a:rPr lang="en-US" sz="2400" dirty="0"/>
              <a:t>These are used in numerous applications, such as </a:t>
            </a:r>
            <a:r>
              <a:rPr lang="en-US" sz="2400" b="1" dirty="0"/>
              <a:t>online gaming, web applications, and cloud computing. </a:t>
            </a:r>
          </a:p>
          <a:p>
            <a:pPr algn="just" fontAlgn="base"/>
            <a:r>
              <a:rPr lang="en-US" sz="2400" dirty="0"/>
              <a:t>However, creating a distributed system is not simple, and there are a number of design considerations to take into account. </a:t>
            </a:r>
          </a:p>
        </p:txBody>
      </p:sp>
      <p:sp>
        <p:nvSpPr>
          <p:cNvPr id="4" name="Slide Number Placeholder 3"/>
          <p:cNvSpPr>
            <a:spLocks noGrp="1"/>
          </p:cNvSpPr>
          <p:nvPr>
            <p:ph type="sldNum" sz="quarter" idx="12"/>
          </p:nvPr>
        </p:nvSpPr>
        <p:spPr/>
        <p:txBody>
          <a:bodyPr/>
          <a:lstStyle/>
          <a:p>
            <a:fld id="{B6F15528-21DE-4FAA-801E-634DDDAF4B2B}" type="slidenum">
              <a:rPr lang="en-US"/>
              <a:pPr/>
              <a:t>52</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Design Issues of Distributed System</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Heterogeneity</a:t>
            </a:r>
            <a:r>
              <a:rPr lang="en-US" sz="2400" dirty="0">
                <a:solidFill>
                  <a:srgbClr val="FF0000"/>
                </a:solidFill>
              </a:rPr>
              <a:t>: </a:t>
            </a:r>
            <a:r>
              <a:rPr lang="en-US" sz="2400" dirty="0"/>
              <a:t>Heterogeneity is applied to the network, </a:t>
            </a:r>
            <a:r>
              <a:rPr lang="en-US" sz="2400" b="1" dirty="0"/>
              <a:t>computer hardware, operating system, and implementation of different developers. </a:t>
            </a:r>
          </a:p>
          <a:p>
            <a:pPr algn="just" fontAlgn="base"/>
            <a:r>
              <a:rPr lang="en-US" sz="2400" dirty="0"/>
              <a:t>A key component of the heterogeneous distributed system client-server environment is middleware. Middleware is a set of services that enables applications and end-user to interact with each other across a heterogeneous distributed system.</a:t>
            </a:r>
          </a:p>
          <a:p>
            <a:pPr algn="just" fontAlgn="base"/>
            <a:r>
              <a:rPr lang="en-US" sz="2400" b="1" dirty="0">
                <a:solidFill>
                  <a:srgbClr val="FF0000"/>
                </a:solidFill>
              </a:rPr>
              <a:t>Openness</a:t>
            </a:r>
            <a:r>
              <a:rPr lang="en-US" sz="2400" dirty="0">
                <a:solidFill>
                  <a:srgbClr val="FF0000"/>
                </a:solidFill>
              </a:rPr>
              <a:t>: </a:t>
            </a:r>
            <a:r>
              <a:rPr lang="en-US" sz="2400" dirty="0"/>
              <a:t>The openness of the distributed system is determined primarily by the degree to which </a:t>
            </a:r>
            <a:r>
              <a:rPr lang="en-US" sz="2400" b="1" dirty="0"/>
              <a:t>new resource-sharing services can be made available to the users. </a:t>
            </a:r>
          </a:p>
          <a:p>
            <a:pPr algn="just" fontAlgn="base"/>
            <a:r>
              <a:rPr lang="en-US" sz="2400" dirty="0"/>
              <a:t>Open systems are characterized by the fact that their key interfaces are published. It is based on a uniform communication mechanism and published interface for access to shared resources. It can be constructed from heterogeneous hardware and software.</a:t>
            </a:r>
          </a:p>
        </p:txBody>
      </p:sp>
      <p:sp>
        <p:nvSpPr>
          <p:cNvPr id="4" name="Slide Number Placeholder 3"/>
          <p:cNvSpPr>
            <a:spLocks noGrp="1"/>
          </p:cNvSpPr>
          <p:nvPr>
            <p:ph type="sldNum" sz="quarter" idx="12"/>
          </p:nvPr>
        </p:nvSpPr>
        <p:spPr/>
        <p:txBody>
          <a:bodyPr/>
          <a:lstStyle/>
          <a:p>
            <a:fld id="{B6F15528-21DE-4FAA-801E-634DDDAF4B2B}" type="slidenum">
              <a:rPr lang="en-US"/>
              <a:pPr/>
              <a:t>53</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Design Issues of Distributed System</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Scalability</a:t>
            </a:r>
            <a:r>
              <a:rPr lang="en-US" sz="2400" dirty="0">
                <a:solidFill>
                  <a:srgbClr val="FF0000"/>
                </a:solidFill>
              </a:rPr>
              <a:t>: </a:t>
            </a:r>
            <a:r>
              <a:rPr lang="en-US" sz="2400" dirty="0"/>
              <a:t>The scalability of the system should remain efficient even with a significant increase in the number of users and resources connected. </a:t>
            </a:r>
          </a:p>
          <a:p>
            <a:pPr algn="just" fontAlgn="base"/>
            <a:r>
              <a:rPr lang="en-US" sz="2400" dirty="0"/>
              <a:t>It shouldn’t matter if a </a:t>
            </a:r>
            <a:r>
              <a:rPr lang="en-US" sz="2400" b="1" dirty="0"/>
              <a:t>program has 10 or 100 nodes; performance shouldn’t vary. </a:t>
            </a:r>
          </a:p>
          <a:p>
            <a:pPr algn="just" fontAlgn="base"/>
            <a:r>
              <a:rPr lang="en-US" sz="2400" dirty="0"/>
              <a:t>A distributed system’s scaling requires consideration of a number of elements, including size, geography, and management.</a:t>
            </a:r>
          </a:p>
          <a:p>
            <a:pPr algn="just" fontAlgn="base"/>
            <a:r>
              <a:rPr lang="en-US" sz="2400" b="1" dirty="0">
                <a:solidFill>
                  <a:srgbClr val="FF0000"/>
                </a:solidFill>
              </a:rPr>
              <a:t>Security</a:t>
            </a:r>
            <a:r>
              <a:rPr lang="en-US" sz="2400" dirty="0">
                <a:solidFill>
                  <a:srgbClr val="FF0000"/>
                </a:solidFill>
              </a:rPr>
              <a:t>: </a:t>
            </a:r>
            <a:r>
              <a:rPr lang="en-US" sz="2400" dirty="0"/>
              <a:t>The security of an information system has three components </a:t>
            </a:r>
            <a:r>
              <a:rPr lang="en-US" sz="2400" b="1" dirty="0"/>
              <a:t>Confidentially, integrity, and availability. </a:t>
            </a:r>
          </a:p>
          <a:p>
            <a:pPr algn="just" fontAlgn="base"/>
            <a:r>
              <a:rPr lang="en-US" sz="2400" dirty="0"/>
              <a:t>Encryption protects shared resources and keeps sensitive information secrets when transmitted.</a:t>
            </a:r>
          </a:p>
        </p:txBody>
      </p:sp>
      <p:sp>
        <p:nvSpPr>
          <p:cNvPr id="4" name="Slide Number Placeholder 3"/>
          <p:cNvSpPr>
            <a:spLocks noGrp="1"/>
          </p:cNvSpPr>
          <p:nvPr>
            <p:ph type="sldNum" sz="quarter" idx="12"/>
          </p:nvPr>
        </p:nvSpPr>
        <p:spPr/>
        <p:txBody>
          <a:bodyPr/>
          <a:lstStyle/>
          <a:p>
            <a:fld id="{B6F15528-21DE-4FAA-801E-634DDDAF4B2B}" type="slidenum">
              <a:rPr lang="en-US"/>
              <a:pPr/>
              <a:t>54</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Design Issues of Distributed System</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Failure Handling</a:t>
            </a:r>
            <a:r>
              <a:rPr lang="en-US" sz="2400" dirty="0">
                <a:solidFill>
                  <a:srgbClr val="FF0000"/>
                </a:solidFill>
              </a:rPr>
              <a:t>: </a:t>
            </a:r>
            <a:r>
              <a:rPr lang="en-US" sz="2400" dirty="0"/>
              <a:t>When some faults occur in hardware and the software program, it may produce incorrect results or they may stop before they have completed the intended computation so corrective measures should to implemented to handle this case. </a:t>
            </a:r>
          </a:p>
          <a:p>
            <a:pPr algn="just" fontAlgn="base"/>
            <a:r>
              <a:rPr lang="en-US" sz="2400" dirty="0"/>
              <a:t>Failure handling is difficult in distributed systems because the failure is partial </a:t>
            </a:r>
            <a:r>
              <a:rPr lang="en-US" sz="2400" dirty="0" err="1"/>
              <a:t>ie</a:t>
            </a:r>
            <a:r>
              <a:rPr lang="en-US" sz="2400" dirty="0"/>
              <a:t>, </a:t>
            </a:r>
            <a:r>
              <a:rPr lang="en-US" sz="2400" b="1" dirty="0"/>
              <a:t>some components fail while others continue to function.</a:t>
            </a:r>
          </a:p>
          <a:p>
            <a:pPr algn="just" fontAlgn="base"/>
            <a:r>
              <a:rPr lang="en-US" sz="2400" b="1" dirty="0">
                <a:solidFill>
                  <a:srgbClr val="FF0000"/>
                </a:solidFill>
              </a:rPr>
              <a:t>Concurrency</a:t>
            </a:r>
            <a:r>
              <a:rPr lang="en-US" sz="2400" dirty="0">
                <a:solidFill>
                  <a:srgbClr val="FF0000"/>
                </a:solidFill>
              </a:rPr>
              <a:t>: </a:t>
            </a:r>
            <a:r>
              <a:rPr lang="en-US" sz="2400" dirty="0"/>
              <a:t>There is a possibility that several clients will attempt to access a shared resource at the same time. </a:t>
            </a:r>
            <a:r>
              <a:rPr lang="en-US" sz="2400" b="1" dirty="0"/>
              <a:t>Multiple users make requests on the same resources, i.e. read, write, and update. </a:t>
            </a:r>
          </a:p>
          <a:p>
            <a:pPr algn="just" fontAlgn="base"/>
            <a:r>
              <a:rPr lang="en-US" sz="2400" dirty="0"/>
              <a:t>Each resource must be safe in a concurrent environment. Any object that represents a shared resource in a </a:t>
            </a:r>
            <a:r>
              <a:rPr lang="en-US" sz="2400" b="1" dirty="0"/>
              <a:t>distributed system must ensure that it operates correctly in a concurrent environment.</a:t>
            </a:r>
          </a:p>
        </p:txBody>
      </p:sp>
      <p:sp>
        <p:nvSpPr>
          <p:cNvPr id="4" name="Slide Number Placeholder 3"/>
          <p:cNvSpPr>
            <a:spLocks noGrp="1"/>
          </p:cNvSpPr>
          <p:nvPr>
            <p:ph type="sldNum" sz="quarter" idx="12"/>
          </p:nvPr>
        </p:nvSpPr>
        <p:spPr/>
        <p:txBody>
          <a:bodyPr/>
          <a:lstStyle/>
          <a:p>
            <a:fld id="{B6F15528-21DE-4FAA-801E-634DDDAF4B2B}" type="slidenum">
              <a:rPr lang="en-US"/>
              <a:pPr/>
              <a:t>55</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Design Issues of Distributed System</a:t>
            </a: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Transparency</a:t>
            </a:r>
            <a:r>
              <a:rPr lang="en-US" sz="2400" dirty="0">
                <a:solidFill>
                  <a:srgbClr val="FF0000"/>
                </a:solidFill>
              </a:rPr>
              <a:t>: </a:t>
            </a:r>
            <a:r>
              <a:rPr lang="en-US" sz="2400" dirty="0"/>
              <a:t>Transparency ensures that the distributed system should be perceived as a single entity by the users or the application programmers rather than a collection of autonomous systems, which is cooperating. </a:t>
            </a:r>
          </a:p>
          <a:p>
            <a:pPr algn="just" fontAlgn="base"/>
            <a:r>
              <a:rPr lang="en-US" sz="2400" dirty="0"/>
              <a:t>The </a:t>
            </a:r>
            <a:r>
              <a:rPr lang="en-US" sz="2400" b="1" dirty="0"/>
              <a:t>user should be unaware of where the services are located and the transfer from a local machine to a remote one should be transparent.</a:t>
            </a:r>
            <a:endParaRPr lang="en-US" sz="2400" b="1" dirty="0"/>
          </a:p>
        </p:txBody>
      </p:sp>
      <p:sp>
        <p:nvSpPr>
          <p:cNvPr id="4" name="Slide Number Placeholder 3"/>
          <p:cNvSpPr>
            <a:spLocks noGrp="1"/>
          </p:cNvSpPr>
          <p:nvPr>
            <p:ph type="sldNum" sz="quarter" idx="12"/>
          </p:nvPr>
        </p:nvSpPr>
        <p:spPr/>
        <p:txBody>
          <a:bodyPr/>
          <a:lstStyle/>
          <a:p>
            <a:fld id="{B6F15528-21DE-4FAA-801E-634DDDAF4B2B}" type="slidenum">
              <a:rPr lang="en-US"/>
              <a:pPr/>
              <a:t>56</a:t>
            </a:fld>
            <a:endParaRPr lang="en-US"/>
          </a:p>
        </p:txBody>
      </p:sp>
      <p:sp>
        <p:nvSpPr>
          <p:cNvPr id="5" name="Footer Placeholder 4"/>
          <p:cNvSpPr>
            <a:spLocks noGrp="1"/>
          </p:cNvSpPr>
          <p:nvPr>
            <p:ph type="ftr" sz="quarter" idx="11"/>
          </p:nvPr>
        </p:nvSpPr>
        <p:spPr/>
        <p:txBody>
          <a:bodyPr/>
          <a:lstStyle/>
          <a:p>
            <a:r>
              <a:rPr lang="en-US"/>
              <a:t>Unit-3 Parallel algorithm design  /                     Dr Komarasamy G </a:t>
            </a:r>
            <a:endParaRPr lang="en-US"/>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sp>
        <p:nvSpPr>
          <p:cNvPr id="3" name="Subtitle 2"/>
          <p:cNvSpPr>
            <a:spLocks noGrp="1"/>
          </p:cNvSpPr>
          <p:nvPr>
            <p:ph type="subTitle" idx="1"/>
          </p:nvPr>
        </p:nvSpPr>
        <p:spPr/>
        <p:txBody>
          <a:bodyPr>
            <a:normAutofit fontScale="70000" lnSpcReduction="20000"/>
          </a:body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Associate Professor (Grade-2)</a:t>
            </a: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pic>
        <p:nvPicPr>
          <p:cNvPr id="5" name="Picture 4"/>
          <p:cNvPicPr/>
          <p:nvPr/>
        </p:nvPicPr>
        <p:blipFill>
          <a:blip r:embed="R01007ac52c7542c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2895600" y="533400"/>
            <a:ext cx="3276600" cy="1447800"/>
          </a:xfrm>
          <a:prstGeom prst="rect">
            <a:avLst/>
          </a:prstGeom>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457200"/>
          </a:xfrm>
        </p:spPr>
        <p:style>
          <a:lnRef idx="1">
            <a:schemeClr val="accent3"/>
          </a:lnRef>
          <a:fillRef idx="2">
            <a:schemeClr val="accent3"/>
          </a:fillRef>
          <a:effectRef idx="1">
            <a:schemeClr val="accent3"/>
          </a:effectRef>
          <a:fontRef idx="minor">
            <a:schemeClr val="dk1"/>
          </a:fontRef>
        </p:style>
        <p:txBody>
          <a:bodyPr>
            <a:noAutofit/>
          </a:bodyPr>
          <a:lstStyle/>
          <a:p>
            <a:r>
              <a:rPr lang="en-US" sz="2800" b="1" dirty="0">
                <a:solidFill>
                  <a:srgbClr val="0000FF"/>
                </a:solidFill>
              </a:rPr>
              <a:t>Unit-3</a:t>
            </a:r>
            <a:endParaRPr lang="en-US" sz="2800" b="1" dirty="0">
              <a:solidFill>
                <a:srgbClr val="0000FF"/>
              </a:solidFill>
            </a:endParaRPr>
          </a:p>
        </p:txBody>
      </p:sp>
      <p:sp>
        <p:nvSpPr>
          <p:cNvPr id="3" name="Content Placeholder 2"/>
          <p:cNvSpPr>
            <a:spLocks noGrp="1"/>
          </p:cNvSpPr>
          <p:nvPr>
            <p:ph idx="1"/>
          </p:nvPr>
        </p:nvSpPr>
        <p:spPr>
          <a:xfrm>
            <a:off x="381000" y="838200"/>
            <a:ext cx="8458200" cy="5257800"/>
          </a:xfrm>
        </p:spPr>
        <p:txBody>
          <a:bodyPr>
            <a:noAutofit/>
          </a:bodyPr>
          <a:lstStyle/>
          <a:p>
            <a:pPr algn="just"/>
            <a:r>
              <a:rPr lang="en-US" sz="3000" dirty="0"/>
              <a:t>Introduction to Distributed Systems – Definition, Issues, Goals, Types of distributed systems, Distributed System Models, Hardware concepts, Software Concept, Design Issues.</a:t>
            </a:r>
          </a:p>
          <a:p>
            <a:pPr algn="just"/>
            <a:r>
              <a:rPr lang="en-US" sz="3000" b="1" dirty="0">
                <a:solidFill>
                  <a:srgbClr val="FF0000"/>
                </a:solidFill>
              </a:rPr>
              <a:t>Communication – Layered Protocols, Remote Procedure Call, Remote Object Invocation, Message Oriented Communication, Stream Oriented Communication – Case Study (RPC and Java RMI).</a:t>
            </a:r>
          </a:p>
          <a:p>
            <a:pPr algn="just"/>
            <a:r>
              <a:rPr lang="en-US" sz="3000" dirty="0"/>
              <a:t>Parallel Random Access Machine (PRAM) model, PRAM architecture. </a:t>
            </a:r>
            <a:endParaRPr lang="en-US" sz="30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a:t>
            </a:fld>
            <a:endParaRPr lang="en-US" dirty="0"/>
          </a:p>
        </p:txBody>
      </p:sp>
      <p:sp>
        <p:nvSpPr>
          <p:cNvPr id="5" name="Footer Placeholder 4"/>
          <p:cNvSpPr>
            <a:spLocks noGrp="1"/>
          </p:cNvSpPr>
          <p:nvPr>
            <p:ph type="ftr" sz="quarter" idx="11"/>
          </p:nvPr>
        </p:nvSpPr>
        <p:spPr/>
        <p:txBody>
          <a:bodyPr/>
          <a:lstStyle/>
          <a:p>
            <a:r>
              <a:rPr lang="en-US"/>
              <a:t>Unit-3 /  Dr Komarasamy G </a:t>
            </a:r>
            <a:endParaRPr lang="en-US" dirty="0"/>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1076" name="Picture 4"/>
          <p:cNvPicPr>
            <a:picLocks noGrp="1" noChangeAspect="1" noChangeArrowheads="1"/>
          </p:cNvPicPr>
          <p:nvPr>
            <p:ph idx="1"/>
          </p:nvPr>
        </p:nvPicPr>
        <p:blipFill>
          <a:blip r:embed="R6914d2a9be5b4b9c" cstate="print"/>
          <a:srcRect l="28152" t="41396" r="21910" b="35513"/>
          <a:stretch>
            <a:fillRect/>
          </a:stretch>
        </p:blipFill>
        <p:spPr>
          <a:xfrm>
            <a:off x="2362200" y="2286000"/>
            <a:ext cx="4775200" cy="3657600"/>
          </a:xfrm>
          <a:noFill/>
          <a:ln/>
        </p:spPr>
      </p:pic>
      <p:sp>
        <p:nvSpPr>
          <p:cNvPr id="6" name="Footer Placeholder 3"/>
          <p:cNvSpPr>
            <a:spLocks noGrp="1"/>
          </p:cNvSpPr>
          <p:nvPr>
            <p:ph type="ftr" sz="quarter" idx="10"/>
          </p:nvPr>
        </p:nvSpPr>
        <p:spPr/>
        <p:txBody>
          <a:bodyPr/>
          <a:lstStyle/>
          <a:p>
            <a:r>
              <a:rPr lang="en-US" altLang="zh-CN"/>
              <a:t>Unit-3 /  Dr Komarasamy G </a:t>
            </a:r>
            <a:endParaRPr lang="en-US" altLang="zh-CN"/>
          </a:p>
        </p:txBody>
      </p:sp>
      <p:sp>
        <p:nvSpPr>
          <p:cNvPr id="131075" name="Rectangle 3"/>
          <p:cNvSpPr>
            <a:spLocks noGrp="1" noChangeArrowheads="1"/>
          </p:cNvSpPr>
          <p:nvPr>
            <p:ph type="body" idx="4294967295"/>
          </p:nvPr>
        </p:nvSpPr>
        <p:spPr>
          <a:xfrm>
            <a:off x="381000" y="914400"/>
            <a:ext cx="8147050" cy="5181600"/>
          </a:xfrm>
        </p:spPr>
        <p:txBody>
          <a:bodyPr/>
          <a:lstStyle/>
          <a:p>
            <a:r>
              <a:rPr lang="en-US" altLang="zh-CN" sz="2000" b="1" dirty="0">
                <a:solidFill>
                  <a:schemeClr val="tx1"/>
                </a:solidFill>
                <a:ea typeface="SimSun" pitchFamily="2" charset="-122"/>
              </a:rPr>
              <a:t>OSI</a:t>
            </a:r>
            <a:r>
              <a:rPr lang="en-US" altLang="zh-CN" sz="2000" dirty="0">
                <a:solidFill>
                  <a:schemeClr val="tx1"/>
                </a:solidFill>
                <a:ea typeface="SimSun" pitchFamily="2" charset="-122"/>
              </a:rPr>
              <a:t>: Open Systems Interconnection</a:t>
            </a:r>
          </a:p>
          <a:p>
            <a:r>
              <a:rPr lang="en-US" altLang="zh-CN" sz="2000" dirty="0">
                <a:solidFill>
                  <a:schemeClr val="tx1"/>
                </a:solidFill>
                <a:ea typeface="SimSun" pitchFamily="2" charset="-122"/>
              </a:rPr>
              <a:t>Developed by the International Organization for Standardization (ISO)</a:t>
            </a:r>
          </a:p>
          <a:p>
            <a:r>
              <a:rPr lang="en-US" altLang="zh-CN" sz="2000" dirty="0">
                <a:solidFill>
                  <a:schemeClr val="tx1"/>
                </a:solidFill>
                <a:ea typeface="SimSun" pitchFamily="2" charset="-122"/>
              </a:rPr>
              <a:t>Provides a </a:t>
            </a:r>
            <a:r>
              <a:rPr lang="en-US" altLang="zh-CN" sz="2000" b="1" dirty="0">
                <a:solidFill>
                  <a:srgbClr val="FF0000"/>
                </a:solidFill>
                <a:ea typeface="SimSun" pitchFamily="2" charset="-122"/>
              </a:rPr>
              <a:t>generic framework </a:t>
            </a:r>
            <a:r>
              <a:rPr lang="en-US" altLang="zh-CN" sz="2000" dirty="0">
                <a:solidFill>
                  <a:schemeClr val="tx1"/>
                </a:solidFill>
                <a:ea typeface="SimSun" pitchFamily="2" charset="-122"/>
              </a:rPr>
              <a:t>to discuss the layers and functionalities of communication protocols.</a:t>
            </a:r>
          </a:p>
          <a:p>
            <a:endParaRPr lang="zh-CN" altLang="en-US" dirty="0">
              <a:ea typeface="SimSun" pitchFamily="2" charset="-122"/>
            </a:endParaRPr>
          </a:p>
        </p:txBody>
      </p:sp>
      <p:sp>
        <p:nvSpPr>
          <p:cNvPr id="131078" name="Rectangle 6"/>
          <p:cNvSpPr>
            <a:spLocks noChangeArrowheads="1"/>
          </p:cNvSpPr>
          <p:nvPr/>
        </p:nvSpPr>
        <p:spPr bwMode="auto">
          <a:xfrm>
            <a:off x="1524000" y="6019800"/>
            <a:ext cx="6769100" cy="434975"/>
          </a:xfrm>
          <a:prstGeom prst="rect">
            <a:avLst/>
          </a:prstGeom>
          <a:noFill/>
          <a:ln w="9525">
            <a:noFill/>
            <a:miter lim="800000"/>
            <a:headEnd/>
            <a:tailEnd/>
          </a:ln>
          <a:effectLst/>
        </p:spPr>
        <p:txBody>
          <a:bodyPr/>
          <a:lstStyle/>
          <a:p>
            <a:pPr marL="342900" indent="-342900" algn="ctr">
              <a:spcBef>
                <a:spcPct val="20000"/>
              </a:spcBef>
            </a:pPr>
            <a:r>
              <a:rPr lang="en-US" altLang="ko-KR" b="1" dirty="0">
                <a:solidFill>
                  <a:srgbClr val="FF0000"/>
                </a:solidFill>
                <a:latin typeface="+mj-lt"/>
                <a:ea typeface="Gulim" pitchFamily="50" charset="-127"/>
              </a:rPr>
              <a:t>Layers, interfaces, and protocols in the OSI model.</a:t>
            </a:r>
          </a:p>
        </p:txBody>
      </p:sp>
      <p:sp>
        <p:nvSpPr>
          <p:cNvPr id="7" name="Slide Number Placeholder 6"/>
          <p:cNvSpPr>
            <a:spLocks noGrp="1"/>
          </p:cNvSpPr>
          <p:nvPr>
            <p:ph type="sldNum" sz="quarter" idx="12"/>
          </p:nvPr>
        </p:nvSpPr>
        <p:spPr/>
        <p:txBody>
          <a:bodyPr/>
          <a:lstStyle/>
          <a:p>
            <a:fld id="{B6F15528-21DE-4FAA-801E-634DDDAF4B2B}" type="slidenum">
              <a:rPr lang="en-US"/>
              <a:pPr/>
              <a:t>3</a:t>
            </a:fld>
            <a:endParaRPr lang="en-US"/>
          </a:p>
        </p:txBody>
      </p:sp>
      <p:sp>
        <p:nvSpPr>
          <p:cNvPr id="8" name="Title 1"/>
          <p:cNvSpPr txBox="1">
            <a:spLocks/>
          </p:cNvSpPr>
          <p:nvPr/>
        </p:nvSpPr>
        <p:spPr>
          <a:xfrm>
            <a:off x="457200" y="198438"/>
            <a:ext cx="8229600" cy="487362"/>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Autofit/>
          </a:bodyPr>
          <a:lstStyle/>
          <a:p>
            <a:pPr lvl="0" algn="ctr">
              <a:spcBef>
                <a:spcPct val="0"/>
              </a:spcBef>
            </a:pPr>
            <a:r>
              <a:rPr lang="en-US" sz="2400" b="1" dirty="0">
                <a:solidFill>
                  <a:srgbClr val="0000FF"/>
                </a:solidFill>
              </a:rPr>
              <a:t>Layered Protocols</a:t>
            </a:r>
            <a:endParaRPr kumimoji="0" lang="en-US" sz="2200" b="1" i="0" u="none" strike="noStrike" kern="1200" cap="none" spc="0" normalizeH="0" baseline="0" noProof="0" dirty="0">
              <a:ln>
                <a:noFill/>
              </a:ln>
              <a:solidFill>
                <a:srgbClr val="FF0000"/>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9346" rIns="0" bIns="0" rtlCol="0">
            <a:spAutoFit/>
          </a:bodyPr>
          <a:lstStyle/>
          <a:p>
            <a:pPr marL="88900">
              <a:lnSpc>
                <a:spcPct val="100000"/>
              </a:lnSpc>
              <a:spcBef>
                <a:spcPts val="100"/>
              </a:spcBef>
            </a:pPr>
            <a:r>
              <a:rPr sz="3500" u="sng" dirty="0">
                <a:solidFill>
                  <a:srgbClr val="333399"/>
                </a:solidFill>
                <a:uFill>
                  <a:solidFill>
                    <a:srgbClr val="333399"/>
                  </a:solidFill>
                </a:uFill>
              </a:rPr>
              <a:t>What</a:t>
            </a:r>
            <a:r>
              <a:rPr sz="3500" u="sng" spc="-70" dirty="0">
                <a:solidFill>
                  <a:srgbClr val="333399"/>
                </a:solidFill>
                <a:uFill>
                  <a:solidFill>
                    <a:srgbClr val="333399"/>
                  </a:solidFill>
                </a:uFill>
              </a:rPr>
              <a:t> </a:t>
            </a:r>
            <a:r>
              <a:rPr sz="3500" u="sng" dirty="0">
                <a:solidFill>
                  <a:srgbClr val="333399"/>
                </a:solidFill>
                <a:uFill>
                  <a:solidFill>
                    <a:srgbClr val="333399"/>
                  </a:solidFill>
                </a:uFill>
              </a:rPr>
              <a:t>is</a:t>
            </a:r>
            <a:r>
              <a:rPr sz="3500" u="sng" spc="-50" dirty="0">
                <a:solidFill>
                  <a:srgbClr val="333399"/>
                </a:solidFill>
                <a:uFill>
                  <a:solidFill>
                    <a:srgbClr val="333399"/>
                  </a:solidFill>
                </a:uFill>
              </a:rPr>
              <a:t> </a:t>
            </a:r>
            <a:r>
              <a:rPr sz="3500" u="sng" dirty="0">
                <a:solidFill>
                  <a:srgbClr val="333399"/>
                </a:solidFill>
                <a:uFill>
                  <a:solidFill>
                    <a:srgbClr val="333399"/>
                  </a:solidFill>
                </a:uFill>
              </a:rPr>
              <a:t>High</a:t>
            </a:r>
            <a:r>
              <a:rPr sz="3500" u="sng" spc="-65" dirty="0">
                <a:solidFill>
                  <a:srgbClr val="333399"/>
                </a:solidFill>
                <a:uFill>
                  <a:solidFill>
                    <a:srgbClr val="333399"/>
                  </a:solidFill>
                </a:uFill>
              </a:rPr>
              <a:t> </a:t>
            </a:r>
            <a:r>
              <a:rPr sz="3500" u="sng" spc="-10" dirty="0">
                <a:solidFill>
                  <a:srgbClr val="333399"/>
                </a:solidFill>
                <a:uFill>
                  <a:solidFill>
                    <a:srgbClr val="333399"/>
                  </a:solidFill>
                </a:uFill>
              </a:rPr>
              <a:t>Performance</a:t>
            </a:r>
            <a:r>
              <a:rPr sz="3500" u="sng" spc="-55" dirty="0">
                <a:solidFill>
                  <a:srgbClr val="333399"/>
                </a:solidFill>
                <a:uFill>
                  <a:solidFill>
                    <a:srgbClr val="333399"/>
                  </a:solidFill>
                </a:uFill>
              </a:rPr>
              <a:t> </a:t>
            </a:r>
            <a:r>
              <a:rPr sz="3500" u="sng" spc="-10" dirty="0">
                <a:solidFill>
                  <a:srgbClr val="333399"/>
                </a:solidFill>
                <a:uFill>
                  <a:solidFill>
                    <a:srgbClr val="333399"/>
                  </a:solidFill>
                </a:uFill>
              </a:rPr>
              <a:t>Computing</a:t>
            </a:r>
            <a:r>
              <a:rPr sz="3500" u="none" spc="-10" dirty="0">
                <a:solidFill>
                  <a:srgbClr val="333399"/>
                </a:solidFill>
              </a:rPr>
              <a:t>?</a:t>
            </a:r>
            <a:endParaRPr sz="3500"/>
          </a:p>
        </p:txBody>
      </p:sp>
      <p:sp>
        <p:nvSpPr>
          <p:cNvPr id="3" name="object 3"/>
          <p:cNvSpPr txBox="1"/>
          <p:nvPr/>
        </p:nvSpPr>
        <p:spPr>
          <a:xfrm>
            <a:off x="4041775" y="1616709"/>
            <a:ext cx="3808729" cy="1245870"/>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Calibri"/>
                <a:cs typeface="Calibri"/>
              </a:rPr>
              <a:t>Odyssey</a:t>
            </a:r>
            <a:r>
              <a:rPr sz="2000" spc="-45" dirty="0">
                <a:latin typeface="Calibri"/>
                <a:cs typeface="Calibri"/>
              </a:rPr>
              <a:t> </a:t>
            </a:r>
            <a:r>
              <a:rPr sz="2000" spc="-10" dirty="0">
                <a:latin typeface="Calibri"/>
                <a:cs typeface="Calibri"/>
              </a:rPr>
              <a:t>supercomputer</a:t>
            </a:r>
            <a:r>
              <a:rPr sz="2000" spc="-45" dirty="0">
                <a:latin typeface="Calibri"/>
                <a:cs typeface="Calibri"/>
              </a:rPr>
              <a:t> </a:t>
            </a:r>
            <a:r>
              <a:rPr sz="2000" dirty="0">
                <a:latin typeface="Calibri"/>
                <a:cs typeface="Calibri"/>
              </a:rPr>
              <a:t>is</a:t>
            </a:r>
            <a:r>
              <a:rPr sz="2000" spc="-30" dirty="0">
                <a:latin typeface="Calibri"/>
                <a:cs typeface="Calibri"/>
              </a:rPr>
              <a:t> </a:t>
            </a:r>
            <a:r>
              <a:rPr sz="2000" dirty="0">
                <a:latin typeface="Calibri"/>
                <a:cs typeface="Calibri"/>
              </a:rPr>
              <a:t>the</a:t>
            </a:r>
            <a:r>
              <a:rPr sz="2000" spc="-35" dirty="0">
                <a:latin typeface="Calibri"/>
                <a:cs typeface="Calibri"/>
              </a:rPr>
              <a:t> </a:t>
            </a:r>
            <a:r>
              <a:rPr sz="2000" spc="-10" dirty="0">
                <a:latin typeface="Calibri"/>
                <a:cs typeface="Calibri"/>
              </a:rPr>
              <a:t>major computational</a:t>
            </a:r>
            <a:r>
              <a:rPr sz="2000" spc="-60" dirty="0">
                <a:latin typeface="Calibri"/>
                <a:cs typeface="Calibri"/>
              </a:rPr>
              <a:t> </a:t>
            </a:r>
            <a:r>
              <a:rPr sz="2000" dirty="0">
                <a:latin typeface="Calibri"/>
                <a:cs typeface="Calibri"/>
              </a:rPr>
              <a:t>resource</a:t>
            </a:r>
            <a:r>
              <a:rPr sz="2000" spc="-40" dirty="0">
                <a:latin typeface="Calibri"/>
                <a:cs typeface="Calibri"/>
              </a:rPr>
              <a:t> </a:t>
            </a:r>
            <a:r>
              <a:rPr sz="2000" dirty="0">
                <a:latin typeface="Calibri"/>
                <a:cs typeface="Calibri"/>
              </a:rPr>
              <a:t>of</a:t>
            </a:r>
            <a:r>
              <a:rPr sz="2000" spc="-55" dirty="0">
                <a:latin typeface="Calibri"/>
                <a:cs typeface="Calibri"/>
              </a:rPr>
              <a:t> </a:t>
            </a:r>
            <a:r>
              <a:rPr sz="2000" spc="-20" dirty="0">
                <a:latin typeface="Calibri"/>
                <a:cs typeface="Calibri"/>
              </a:rPr>
              <a:t>FAS</a:t>
            </a:r>
            <a:r>
              <a:rPr sz="2000" spc="-45" dirty="0">
                <a:latin typeface="Calibri"/>
                <a:cs typeface="Calibri"/>
              </a:rPr>
              <a:t> </a:t>
            </a:r>
            <a:r>
              <a:rPr sz="2000" spc="-25" dirty="0">
                <a:latin typeface="Calibri"/>
                <a:cs typeface="Calibri"/>
              </a:rPr>
              <a:t>RC:</a:t>
            </a:r>
            <a:endParaRPr sz="2000">
              <a:latin typeface="Calibri"/>
              <a:cs typeface="Calibri"/>
            </a:endParaRPr>
          </a:p>
          <a:p>
            <a:pPr marL="299085" indent="-286385">
              <a:lnSpc>
                <a:spcPct val="100000"/>
              </a:lnSpc>
              <a:buFont typeface="Arial MT"/>
              <a:buChar char="•"/>
              <a:tabLst>
                <a:tab pos="299085" algn="l"/>
              </a:tabLst>
            </a:pPr>
            <a:r>
              <a:rPr sz="2000" dirty="0">
                <a:latin typeface="Calibri"/>
                <a:cs typeface="Calibri"/>
              </a:rPr>
              <a:t>2,140</a:t>
            </a:r>
            <a:r>
              <a:rPr sz="2000" spc="-35" dirty="0">
                <a:latin typeface="Calibri"/>
                <a:cs typeface="Calibri"/>
              </a:rPr>
              <a:t> </a:t>
            </a:r>
            <a:r>
              <a:rPr sz="2000" dirty="0">
                <a:latin typeface="Calibri"/>
                <a:cs typeface="Calibri"/>
              </a:rPr>
              <a:t>nodes</a:t>
            </a:r>
            <a:r>
              <a:rPr sz="2000" spc="-20" dirty="0">
                <a:latin typeface="Calibri"/>
                <a:cs typeface="Calibri"/>
              </a:rPr>
              <a:t> </a:t>
            </a:r>
            <a:r>
              <a:rPr sz="2000" dirty="0">
                <a:latin typeface="Calibri"/>
                <a:cs typeface="Calibri"/>
              </a:rPr>
              <a:t>/</a:t>
            </a:r>
            <a:r>
              <a:rPr sz="2000" spc="-10" dirty="0">
                <a:latin typeface="Calibri"/>
                <a:cs typeface="Calibri"/>
              </a:rPr>
              <a:t> </a:t>
            </a:r>
            <a:r>
              <a:rPr sz="2000" dirty="0">
                <a:latin typeface="Calibri"/>
                <a:cs typeface="Calibri"/>
              </a:rPr>
              <a:t>60,000</a:t>
            </a:r>
            <a:r>
              <a:rPr sz="2000" spc="-35" dirty="0">
                <a:latin typeface="Calibri"/>
                <a:cs typeface="Calibri"/>
              </a:rPr>
              <a:t> </a:t>
            </a:r>
            <a:r>
              <a:rPr sz="2000" spc="-20" dirty="0">
                <a:latin typeface="Calibri"/>
                <a:cs typeface="Calibri"/>
              </a:rPr>
              <a:t>cores</a:t>
            </a:r>
            <a:endParaRPr sz="2000">
              <a:latin typeface="Calibri"/>
              <a:cs typeface="Calibri"/>
            </a:endParaRPr>
          </a:p>
          <a:p>
            <a:pPr marL="299085" indent="-286385">
              <a:lnSpc>
                <a:spcPct val="100000"/>
              </a:lnSpc>
              <a:buFont typeface="Arial MT"/>
              <a:buChar char="•"/>
              <a:tabLst>
                <a:tab pos="299085" algn="l"/>
              </a:tabLst>
            </a:pPr>
            <a:r>
              <a:rPr sz="2000" dirty="0">
                <a:latin typeface="Calibri"/>
                <a:cs typeface="Calibri"/>
              </a:rPr>
              <a:t>14</a:t>
            </a:r>
            <a:r>
              <a:rPr sz="2000" spc="-55" dirty="0">
                <a:latin typeface="Calibri"/>
                <a:cs typeface="Calibri"/>
              </a:rPr>
              <a:t> </a:t>
            </a:r>
            <a:r>
              <a:rPr sz="2000" dirty="0">
                <a:latin typeface="Calibri"/>
                <a:cs typeface="Calibri"/>
              </a:rPr>
              <a:t>petabytes</a:t>
            </a:r>
            <a:r>
              <a:rPr sz="2000" spc="-40" dirty="0">
                <a:latin typeface="Calibri"/>
                <a:cs typeface="Calibri"/>
              </a:rPr>
              <a:t> </a:t>
            </a:r>
            <a:r>
              <a:rPr sz="2000" dirty="0">
                <a:latin typeface="Calibri"/>
                <a:cs typeface="Calibri"/>
              </a:rPr>
              <a:t>of</a:t>
            </a:r>
            <a:r>
              <a:rPr sz="2000" spc="-45" dirty="0">
                <a:latin typeface="Calibri"/>
                <a:cs typeface="Calibri"/>
              </a:rPr>
              <a:t> </a:t>
            </a:r>
            <a:r>
              <a:rPr sz="2000" spc="-10" dirty="0">
                <a:latin typeface="Calibri"/>
                <a:cs typeface="Calibri"/>
              </a:rPr>
              <a:t>storage</a:t>
            </a:r>
            <a:endParaRPr sz="2000">
              <a:latin typeface="Calibri"/>
              <a:cs typeface="Calibri"/>
            </a:endParaRPr>
          </a:p>
        </p:txBody>
      </p:sp>
      <p:pic>
        <p:nvPicPr>
          <p:cNvPr id="4" name="object 4"/>
          <p:cNvPicPr/>
          <p:nvPr/>
        </p:nvPicPr>
        <p:blipFill>
          <a:blip r:embed="Rab47d2970cf2444d" cstate="print"/>
          <a:stretch>
            <a:fillRect/>
          </a:stretch>
        </p:blipFill>
        <p:spPr>
          <a:xfrm>
            <a:off x="751268" y="1119377"/>
            <a:ext cx="2743199" cy="4094353"/>
          </a:xfrm>
          <a:prstGeom prst="rect">
            <a:avLst/>
          </a:prstGeom>
        </p:spPr>
      </p:pic>
      <p:sp>
        <p:nvSpPr>
          <p:cNvPr id="6" name="Slide Number Placeholder 5"/>
          <p:cNvSpPr>
            <a:spLocks noGrp="1"/>
          </p:cNvSpPr>
          <p:nvPr>
            <p:ph type="sldNum" sz="quarter" idx="7"/>
          </p:nvPr>
        </p:nvSpPr>
        <p:spPr/>
        <p:txBody>
          <a:bodyPr/>
          <a:lstStyle/>
          <a:p>
            <a:pPr marL="155575">
              <a:lnSpc>
                <a:spcPts val="2090"/>
              </a:lnSpc>
            </a:pPr>
            <a:fld id="{81D60167-4931-47E6-BA6A-407CBD079E47}" type="slidenum">
              <a:rPr lang="en-US" spc="-50"/>
              <a:pPr marL="155575">
                <a:lnSpc>
                  <a:spcPts val="2090"/>
                </a:lnSpc>
              </a:pPr>
              <a:t>7</a:t>
            </a:fld>
            <a:endParaRPr lang="en-US" spc="-50" dirty="0"/>
          </a:p>
        </p:txBody>
      </p:sp>
      <p:sp>
        <p:nvSpPr>
          <p:cNvPr id="8" name="Footer Placeholder 7"/>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ltLang="ko-KR" b="1" dirty="0">
                <a:solidFill>
                  <a:srgbClr val="0000FF"/>
                </a:solidFill>
                <a:ea typeface="Gulim" pitchFamily="50" charset="-127"/>
              </a:rPr>
              <a:t>OSI Model (</a:t>
            </a:r>
            <a:r>
              <a:rPr lang="en-US" altLang="ko-KR" b="1" dirty="0" err="1">
                <a:solidFill>
                  <a:srgbClr val="0000FF"/>
                </a:solidFill>
                <a:ea typeface="Gulim" pitchFamily="50" charset="-127"/>
              </a:rPr>
              <a:t>con.t</a:t>
            </a:r>
            <a:r>
              <a:rPr lang="en-US" altLang="ko-KR" b="1" dirty="0">
                <a:solidFill>
                  <a:srgbClr val="0000FF"/>
                </a:solidFill>
                <a:ea typeface="Gulim" pitchFamily="50" charset="-127"/>
              </a:rPr>
              <a:t>)</a:t>
            </a:r>
            <a:endParaRPr lang="zh-CN" altLang="en-US" b="1" dirty="0">
              <a:solidFill>
                <a:srgbClr val="0000FF"/>
              </a:solidFill>
              <a:ea typeface="Gulim" pitchFamily="50" charset="-127"/>
            </a:endParaRPr>
          </a:p>
        </p:txBody>
      </p:sp>
      <p:pic>
        <p:nvPicPr>
          <p:cNvPr id="134148" name="Picture 4"/>
          <p:cNvPicPr>
            <a:picLocks noGrp="1" noChangeAspect="1" noChangeArrowheads="1"/>
          </p:cNvPicPr>
          <p:nvPr>
            <p:ph idx="1"/>
          </p:nvPr>
        </p:nvPicPr>
        <p:blipFill>
          <a:blip r:embed="Rcdeab2491d2a4c0b" cstate="print"/>
          <a:srcRect l="27338" t="44411" r="24345" b="39275"/>
          <a:stretch>
            <a:fillRect/>
          </a:stretch>
        </p:blipFill>
        <p:spPr>
          <a:xfrm>
            <a:off x="755650" y="1268413"/>
            <a:ext cx="7632700" cy="4105275"/>
          </a:xfrm>
          <a:noFill/>
          <a:ln/>
        </p:spPr>
      </p:pic>
      <p:sp>
        <p:nvSpPr>
          <p:cNvPr id="5" name="Footer Placeholder 3"/>
          <p:cNvSpPr>
            <a:spLocks noGrp="1"/>
          </p:cNvSpPr>
          <p:nvPr>
            <p:ph type="ftr" sz="quarter" idx="10"/>
          </p:nvPr>
        </p:nvSpPr>
        <p:spPr/>
        <p:txBody>
          <a:bodyPr/>
          <a:lstStyle/>
          <a:p>
            <a:r>
              <a:rPr lang="en-US" altLang="zh-CN"/>
              <a:t>Unit-3 /  Dr Komarasamy G </a:t>
            </a:r>
            <a:endParaRPr lang="en-US" altLang="zh-CN"/>
          </a:p>
        </p:txBody>
      </p:sp>
      <p:sp>
        <p:nvSpPr>
          <p:cNvPr id="134150" name="Rectangle 6"/>
          <p:cNvSpPr>
            <a:spLocks noChangeArrowheads="1"/>
          </p:cNvSpPr>
          <p:nvPr/>
        </p:nvSpPr>
        <p:spPr bwMode="auto">
          <a:xfrm>
            <a:off x="0" y="5715000"/>
            <a:ext cx="9144000" cy="304800"/>
          </a:xfrm>
          <a:prstGeom prst="rect">
            <a:avLst/>
          </a:prstGeom>
          <a:noFill/>
          <a:ln w="9525">
            <a:noFill/>
            <a:miter lim="800000"/>
            <a:headEnd/>
            <a:tailEnd/>
          </a:ln>
          <a:effectLst/>
        </p:spPr>
        <p:txBody>
          <a:bodyPr/>
          <a:lstStyle/>
          <a:p>
            <a:pPr marL="342900" indent="-342900" algn="ctr">
              <a:spcBef>
                <a:spcPct val="20000"/>
              </a:spcBef>
            </a:pPr>
            <a:r>
              <a:rPr lang="en-US" altLang="ko-KR" b="1" dirty="0">
                <a:solidFill>
                  <a:srgbClr val="FF0000"/>
                </a:solidFill>
                <a:ea typeface="Gulim" pitchFamily="50" charset="-127"/>
              </a:rPr>
              <a:t>A typical message as it appears on the network.</a:t>
            </a:r>
          </a:p>
        </p:txBody>
      </p:sp>
      <p:sp>
        <p:nvSpPr>
          <p:cNvPr id="6" name="Slide Number Placeholder 5"/>
          <p:cNvSpPr>
            <a:spLocks noGrp="1"/>
          </p:cNvSpPr>
          <p:nvPr>
            <p:ph type="sldNum" sz="quarter" idx="12"/>
          </p:nvPr>
        </p:nvSpPr>
        <p:spPr/>
        <p:txBody>
          <a:bodyPr/>
          <a:lstStyle/>
          <a:p>
            <a:fld id="{B6F15528-21DE-4FAA-801E-634DDDAF4B2B}" type="slidenum">
              <a:rPr lang="en-US"/>
              <a:pPr/>
              <a:t>4</a:t>
            </a:fld>
            <a:endParaRPr lang="en-US"/>
          </a:p>
        </p:txBody>
      </p:sp>
    </p:spTree>
  </p:cSld>
  <p:clrMapOvr>
    <a:masterClrMapping/>
  </p:clrMapOvr>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457200" y="274638"/>
            <a:ext cx="8229600" cy="639762"/>
          </a:xfrm>
        </p:spPr>
        <p:txBody>
          <a:bodyPr>
            <a:normAutofit fontScale="90000"/>
          </a:bodyPr>
          <a:lstStyle/>
          <a:p>
            <a:r>
              <a:rPr lang="en-US" altLang="ko-KR" b="1" dirty="0">
                <a:solidFill>
                  <a:srgbClr val="0000FF"/>
                </a:solidFill>
                <a:ea typeface="Gulim" pitchFamily="50" charset="-127"/>
              </a:rPr>
              <a:t>OSI Protocol Layers</a:t>
            </a:r>
            <a:endParaRPr lang="zh-CN" altLang="en-US" b="1" dirty="0">
              <a:solidFill>
                <a:srgbClr val="0000FF"/>
              </a:solidFill>
              <a:ea typeface="Gulim" pitchFamily="50" charset="-127"/>
            </a:endParaRPr>
          </a:p>
        </p:txBody>
      </p:sp>
      <p:sp>
        <p:nvSpPr>
          <p:cNvPr id="136195" name="Rectangle 3"/>
          <p:cNvSpPr>
            <a:spLocks noGrp="1" noChangeArrowheads="1"/>
          </p:cNvSpPr>
          <p:nvPr>
            <p:ph idx="1"/>
          </p:nvPr>
        </p:nvSpPr>
        <p:spPr>
          <a:xfrm>
            <a:off x="457200" y="1371600"/>
            <a:ext cx="8229600" cy="4525963"/>
          </a:xfrm>
        </p:spPr>
        <p:txBody>
          <a:bodyPr>
            <a:normAutofit fontScale="85000" lnSpcReduction="20000"/>
          </a:bodyPr>
          <a:lstStyle/>
          <a:p>
            <a:r>
              <a:rPr lang="en-US" altLang="zh-CN" b="1" dirty="0">
                <a:solidFill>
                  <a:schemeClr val="tx1"/>
                </a:solidFill>
                <a:ea typeface="SimSun" pitchFamily="2" charset="-122"/>
              </a:rPr>
              <a:t>Physical layer</a:t>
            </a:r>
          </a:p>
          <a:p>
            <a:pPr lvl="1"/>
            <a:r>
              <a:rPr lang="en-US" altLang="zh-CN" dirty="0">
                <a:ea typeface="SimSun" pitchFamily="2" charset="-122"/>
              </a:rPr>
              <a:t>	Deals with the </a:t>
            </a:r>
            <a:r>
              <a:rPr lang="en-US" altLang="zh-CN" dirty="0">
                <a:solidFill>
                  <a:srgbClr val="CC0000"/>
                </a:solidFill>
                <a:ea typeface="SimSun" pitchFamily="2" charset="-122"/>
              </a:rPr>
              <a:t>transmission of bits</a:t>
            </a:r>
          </a:p>
          <a:p>
            <a:pPr lvl="1"/>
            <a:r>
              <a:rPr lang="en-US" altLang="zh-CN" dirty="0">
                <a:ea typeface="SimSun" pitchFamily="2" charset="-122"/>
              </a:rPr>
              <a:t>	Physical interface between data transmission device</a:t>
            </a:r>
          </a:p>
          <a:p>
            <a:pPr lvl="1"/>
            <a:r>
              <a:rPr lang="en-US" altLang="zh-CN" dirty="0">
                <a:ea typeface="SimSun" pitchFamily="2" charset="-122"/>
              </a:rPr>
              <a:t>	(e.g. computer) and transmission medium or network</a:t>
            </a:r>
          </a:p>
          <a:p>
            <a:pPr lvl="1"/>
            <a:r>
              <a:rPr lang="en-US" altLang="zh-CN" dirty="0">
                <a:ea typeface="SimSun" pitchFamily="2" charset="-122"/>
              </a:rPr>
              <a:t>	</a:t>
            </a:r>
            <a:r>
              <a:rPr lang="en-US" altLang="zh-CN" b="1" dirty="0">
                <a:ea typeface="SimSun" pitchFamily="2" charset="-122"/>
              </a:rPr>
              <a:t>Concerned with:</a:t>
            </a:r>
          </a:p>
          <a:p>
            <a:pPr lvl="2"/>
            <a:r>
              <a:rPr lang="en-US" altLang="zh-CN" dirty="0">
                <a:solidFill>
                  <a:schemeClr val="tx1"/>
                </a:solidFill>
                <a:ea typeface="SimSun" pitchFamily="2" charset="-122"/>
              </a:rPr>
              <a:t>Characteristics of transmission medium, Signal levels, Data rates</a:t>
            </a:r>
          </a:p>
          <a:p>
            <a:pPr lvl="2"/>
            <a:endParaRPr lang="en-US" altLang="zh-CN" dirty="0">
              <a:solidFill>
                <a:schemeClr val="tx1"/>
              </a:solidFill>
              <a:ea typeface="SimSun" pitchFamily="2" charset="-122"/>
            </a:endParaRPr>
          </a:p>
          <a:p>
            <a:r>
              <a:rPr lang="en-US" altLang="zh-CN" b="1" dirty="0">
                <a:solidFill>
                  <a:schemeClr val="tx1"/>
                </a:solidFill>
                <a:ea typeface="SimSun" pitchFamily="2" charset="-122"/>
              </a:rPr>
              <a:t>Data link layer:</a:t>
            </a:r>
          </a:p>
          <a:p>
            <a:pPr lvl="1"/>
            <a:r>
              <a:rPr lang="en-US" altLang="zh-CN" dirty="0">
                <a:ea typeface="SimSun" pitchFamily="2" charset="-122"/>
              </a:rPr>
              <a:t>	Deals with detecting and correcting bit transmission errors</a:t>
            </a:r>
          </a:p>
          <a:p>
            <a:pPr lvl="1"/>
            <a:r>
              <a:rPr lang="en-US" altLang="zh-CN" dirty="0">
                <a:ea typeface="SimSun" pitchFamily="2" charset="-122"/>
              </a:rPr>
              <a:t>	Bits are group into </a:t>
            </a:r>
            <a:r>
              <a:rPr lang="en-US" altLang="zh-CN" dirty="0">
                <a:solidFill>
                  <a:srgbClr val="CC0000"/>
                </a:solidFill>
                <a:ea typeface="SimSun" pitchFamily="2" charset="-122"/>
              </a:rPr>
              <a:t>frames</a:t>
            </a:r>
          </a:p>
          <a:p>
            <a:pPr lvl="1"/>
            <a:r>
              <a:rPr lang="en-US" altLang="zh-CN" dirty="0">
                <a:ea typeface="SimSun" pitchFamily="2" charset="-122"/>
              </a:rPr>
              <a:t>	</a:t>
            </a:r>
            <a:r>
              <a:rPr lang="en-US" altLang="zh-CN" dirty="0">
                <a:solidFill>
                  <a:srgbClr val="CC0000"/>
                </a:solidFill>
                <a:ea typeface="SimSun" pitchFamily="2" charset="-122"/>
              </a:rPr>
              <a:t>Checksums</a:t>
            </a:r>
            <a:r>
              <a:rPr lang="en-US" altLang="zh-CN" dirty="0">
                <a:ea typeface="SimSun" pitchFamily="2" charset="-122"/>
              </a:rPr>
              <a:t> are used for integrity</a:t>
            </a:r>
          </a:p>
          <a:p>
            <a:endParaRPr lang="zh-CN" altLang="en-US" dirty="0">
              <a:ea typeface="SimSun" pitchFamily="2" charset="-122"/>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5</a:t>
            </a:fld>
            <a:endParaRPr lang="en-US"/>
          </a:p>
        </p:txBody>
      </p:sp>
    </p:spTree>
  </p:cSld>
  <p:clrMapOvr>
    <a:masterClrMapping/>
  </p:clrMapOvr>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57200" y="274638"/>
            <a:ext cx="8229600" cy="639762"/>
          </a:xfrm>
        </p:spPr>
        <p:txBody>
          <a:bodyPr>
            <a:normAutofit fontScale="90000"/>
          </a:bodyPr>
          <a:lstStyle/>
          <a:p>
            <a:r>
              <a:rPr lang="en-US" altLang="ko-KR" b="1" dirty="0">
                <a:solidFill>
                  <a:srgbClr val="0000FF"/>
                </a:solidFill>
                <a:ea typeface="Gulim" pitchFamily="50" charset="-127"/>
              </a:rPr>
              <a:t>OSI Protocol Layers (</a:t>
            </a:r>
            <a:r>
              <a:rPr lang="en-US" altLang="ko-KR" b="1" dirty="0" err="1">
                <a:solidFill>
                  <a:srgbClr val="0000FF"/>
                </a:solidFill>
                <a:ea typeface="Gulim" pitchFamily="50" charset="-127"/>
              </a:rPr>
              <a:t>con.t</a:t>
            </a:r>
            <a:r>
              <a:rPr lang="en-US" altLang="ko-KR" b="1" dirty="0">
                <a:solidFill>
                  <a:srgbClr val="0000FF"/>
                </a:solidFill>
                <a:ea typeface="Gulim" pitchFamily="50" charset="-127"/>
              </a:rPr>
              <a:t>)</a:t>
            </a:r>
            <a:endParaRPr lang="zh-CN" altLang="en-US" b="1" dirty="0">
              <a:solidFill>
                <a:srgbClr val="0000FF"/>
              </a:solidFill>
              <a:ea typeface="Gulim" pitchFamily="50" charset="-127"/>
            </a:endParaRPr>
          </a:p>
        </p:txBody>
      </p:sp>
      <p:pic>
        <p:nvPicPr>
          <p:cNvPr id="137220" name="Picture 4"/>
          <p:cNvPicPr>
            <a:picLocks noGrp="1" noChangeAspect="1" noChangeArrowheads="1"/>
          </p:cNvPicPr>
          <p:nvPr>
            <p:ph idx="1"/>
          </p:nvPr>
        </p:nvPicPr>
        <p:blipFill>
          <a:blip r:embed="Rb1d3b56746124af8" cstate="print"/>
          <a:srcRect l="18727" t="40129" r="13587" b="33824"/>
          <a:stretch>
            <a:fillRect/>
          </a:stretch>
        </p:blipFill>
        <p:spPr>
          <a:xfrm>
            <a:off x="1143000" y="1981200"/>
            <a:ext cx="7697231" cy="4419600"/>
          </a:xfrm>
          <a:noFill/>
          <a:ln/>
        </p:spPr>
      </p:pic>
      <p:sp>
        <p:nvSpPr>
          <p:cNvPr id="5" name="Footer Placeholder 3"/>
          <p:cNvSpPr>
            <a:spLocks noGrp="1"/>
          </p:cNvSpPr>
          <p:nvPr>
            <p:ph type="ftr" sz="quarter" idx="10"/>
          </p:nvPr>
        </p:nvSpPr>
        <p:spPr/>
        <p:txBody>
          <a:bodyPr/>
          <a:lstStyle/>
          <a:p>
            <a:r>
              <a:rPr lang="en-US" altLang="zh-CN"/>
              <a:t>Unit-3 /  Dr Komarasamy G </a:t>
            </a:r>
            <a:endParaRPr lang="en-US" altLang="zh-CN"/>
          </a:p>
        </p:txBody>
      </p:sp>
      <p:sp>
        <p:nvSpPr>
          <p:cNvPr id="137219" name="Rectangle 3"/>
          <p:cNvSpPr>
            <a:spLocks noGrp="1" noChangeArrowheads="1"/>
          </p:cNvSpPr>
          <p:nvPr>
            <p:ph type="body" idx="4294967295"/>
          </p:nvPr>
        </p:nvSpPr>
        <p:spPr>
          <a:xfrm>
            <a:off x="381000" y="990600"/>
            <a:ext cx="8458200" cy="5181600"/>
          </a:xfrm>
        </p:spPr>
        <p:txBody>
          <a:bodyPr>
            <a:normAutofit/>
          </a:bodyPr>
          <a:lstStyle/>
          <a:p>
            <a:r>
              <a:rPr lang="en-US" altLang="ko-KR" sz="2800" b="1" dirty="0">
                <a:solidFill>
                  <a:srgbClr val="FF0000"/>
                </a:solidFill>
                <a:ea typeface="Gulim" pitchFamily="50" charset="-127"/>
              </a:rPr>
              <a:t>Discussion between a receiver and a sender in the data link layer.</a:t>
            </a:r>
            <a:endParaRPr lang="zh-CN" altLang="en-US" sz="2800" b="1" dirty="0">
              <a:solidFill>
                <a:srgbClr val="FF0000"/>
              </a:solidFill>
              <a:ea typeface="Gulim" pitchFamily="50" charset="-127"/>
            </a:endParaRPr>
          </a:p>
        </p:txBody>
      </p:sp>
      <p:sp>
        <p:nvSpPr>
          <p:cNvPr id="6" name="Slide Number Placeholder 5"/>
          <p:cNvSpPr>
            <a:spLocks noGrp="1"/>
          </p:cNvSpPr>
          <p:nvPr>
            <p:ph type="sldNum" sz="quarter" idx="12"/>
          </p:nvPr>
        </p:nvSpPr>
        <p:spPr/>
        <p:txBody>
          <a:bodyPr/>
          <a:lstStyle/>
          <a:p>
            <a:fld id="{B6F15528-21DE-4FAA-801E-634DDDAF4B2B}" type="slidenum">
              <a:rPr lang="en-US"/>
              <a:pPr/>
              <a:t>6</a:t>
            </a:fld>
            <a:endParaRPr lang="en-US"/>
          </a:p>
        </p:txBody>
      </p:sp>
    </p:spTree>
  </p:cSld>
  <p:clrMapOvr>
    <a:masterClrMapping/>
  </p:clrMapOvr>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457200" y="274638"/>
            <a:ext cx="8229600" cy="639762"/>
          </a:xfrm>
        </p:spPr>
        <p:txBody>
          <a:bodyPr>
            <a:normAutofit fontScale="90000"/>
          </a:bodyPr>
          <a:lstStyle/>
          <a:p>
            <a:r>
              <a:rPr lang="en-US" altLang="ko-KR" b="1" dirty="0">
                <a:solidFill>
                  <a:srgbClr val="FF0000"/>
                </a:solidFill>
                <a:ea typeface="Gulim" pitchFamily="50" charset="-127"/>
              </a:rPr>
              <a:t>OSI Protocol Layers (</a:t>
            </a:r>
            <a:r>
              <a:rPr lang="en-US" altLang="ko-KR" b="1" dirty="0" err="1">
                <a:solidFill>
                  <a:srgbClr val="FF0000"/>
                </a:solidFill>
                <a:ea typeface="Gulim" pitchFamily="50" charset="-127"/>
              </a:rPr>
              <a:t>con.t</a:t>
            </a:r>
            <a:r>
              <a:rPr lang="en-US" altLang="ko-KR" b="1" dirty="0">
                <a:solidFill>
                  <a:srgbClr val="FF0000"/>
                </a:solidFill>
                <a:ea typeface="Gulim" pitchFamily="50" charset="-127"/>
              </a:rPr>
              <a:t>)</a:t>
            </a:r>
            <a:endParaRPr lang="zh-CN" altLang="en-US" b="1" dirty="0">
              <a:solidFill>
                <a:srgbClr val="FF0000"/>
              </a:solidFill>
              <a:ea typeface="Gulim" pitchFamily="50" charset="-127"/>
            </a:endParaRPr>
          </a:p>
        </p:txBody>
      </p:sp>
      <p:sp>
        <p:nvSpPr>
          <p:cNvPr id="140291" name="Rectangle 3"/>
          <p:cNvSpPr>
            <a:spLocks noGrp="1" noChangeArrowheads="1"/>
          </p:cNvSpPr>
          <p:nvPr>
            <p:ph idx="1"/>
          </p:nvPr>
        </p:nvSpPr>
        <p:spPr>
          <a:xfrm>
            <a:off x="457200" y="1219200"/>
            <a:ext cx="8229600" cy="4525963"/>
          </a:xfrm>
        </p:spPr>
        <p:txBody>
          <a:bodyPr>
            <a:noAutofit/>
          </a:bodyPr>
          <a:lstStyle/>
          <a:p>
            <a:r>
              <a:rPr lang="en-US" altLang="zh-CN" sz="2200" b="1" dirty="0">
                <a:solidFill>
                  <a:srgbClr val="000000"/>
                </a:solidFill>
                <a:ea typeface="SimSun" pitchFamily="2" charset="-122"/>
              </a:rPr>
              <a:t>Network layer:</a:t>
            </a:r>
          </a:p>
          <a:p>
            <a:pPr lvl="1"/>
            <a:r>
              <a:rPr lang="en-US" altLang="zh-CN" sz="2200" dirty="0">
                <a:solidFill>
                  <a:srgbClr val="000000"/>
                </a:solidFill>
                <a:ea typeface="SimSun" pitchFamily="2" charset="-122"/>
              </a:rPr>
              <a:t>	Performs multi-hop </a:t>
            </a:r>
            <a:r>
              <a:rPr lang="en-US" altLang="zh-CN" sz="2200" dirty="0">
                <a:solidFill>
                  <a:srgbClr val="CC0000"/>
                </a:solidFill>
                <a:ea typeface="SimSun" pitchFamily="2" charset="-122"/>
              </a:rPr>
              <a:t>routing</a:t>
            </a:r>
            <a:r>
              <a:rPr lang="en-US" altLang="zh-CN" sz="2200" dirty="0">
                <a:solidFill>
                  <a:srgbClr val="000000"/>
                </a:solidFill>
                <a:ea typeface="SimSun" pitchFamily="2" charset="-122"/>
              </a:rPr>
              <a:t> across multiple networks</a:t>
            </a:r>
          </a:p>
          <a:p>
            <a:pPr lvl="1"/>
            <a:r>
              <a:rPr lang="en-US" altLang="zh-CN" sz="2200" dirty="0">
                <a:solidFill>
                  <a:srgbClr val="000000"/>
                </a:solidFill>
                <a:ea typeface="SimSun" pitchFamily="2" charset="-122"/>
              </a:rPr>
              <a:t>	Implemented in end systems and </a:t>
            </a:r>
            <a:r>
              <a:rPr lang="en-US" altLang="zh-CN" sz="2200" dirty="0">
                <a:solidFill>
                  <a:srgbClr val="000000"/>
                </a:solidFill>
                <a:ea typeface="SimSun" pitchFamily="2" charset="-122"/>
              </a:rPr>
              <a:t>router</a:t>
            </a:r>
            <a:endParaRPr lang="en-US" altLang="zh-CN" sz="2200" dirty="0">
              <a:solidFill>
                <a:srgbClr val="000000"/>
              </a:solidFill>
              <a:ea typeface="SimSun" pitchFamily="2" charset="-122"/>
            </a:endParaRPr>
          </a:p>
          <a:p>
            <a:r>
              <a:rPr lang="en-US" altLang="zh-CN" sz="2200" b="1" dirty="0">
                <a:solidFill>
                  <a:srgbClr val="000000"/>
                </a:solidFill>
                <a:ea typeface="SimSun" pitchFamily="2" charset="-122"/>
              </a:rPr>
              <a:t>Transport layer:</a:t>
            </a:r>
          </a:p>
          <a:p>
            <a:pPr lvl="1"/>
            <a:r>
              <a:rPr lang="en-US" altLang="zh-CN" sz="2200" dirty="0">
                <a:solidFill>
                  <a:srgbClr val="000000"/>
                </a:solidFill>
                <a:ea typeface="SimSun" pitchFamily="2" charset="-122"/>
              </a:rPr>
              <a:t>	Packing of data</a:t>
            </a:r>
          </a:p>
          <a:p>
            <a:pPr lvl="1"/>
            <a:r>
              <a:rPr lang="en-US" altLang="zh-CN" sz="2200" dirty="0">
                <a:solidFill>
                  <a:srgbClr val="000000"/>
                </a:solidFill>
                <a:ea typeface="SimSun" pitchFamily="2" charset="-122"/>
              </a:rPr>
              <a:t>	Reliable delivery of data (breaks message into pieces small enough, assign each one a sequence number and then send them)</a:t>
            </a:r>
          </a:p>
          <a:p>
            <a:pPr lvl="1"/>
            <a:r>
              <a:rPr lang="en-US" altLang="zh-CN" sz="2200" dirty="0">
                <a:solidFill>
                  <a:srgbClr val="000000"/>
                </a:solidFill>
                <a:ea typeface="SimSun" pitchFamily="2" charset="-122"/>
              </a:rPr>
              <a:t>	Ordering of delivery</a:t>
            </a:r>
          </a:p>
          <a:p>
            <a:pPr lvl="1"/>
            <a:r>
              <a:rPr lang="en-US" altLang="zh-CN" sz="2200" b="1" dirty="0">
                <a:solidFill>
                  <a:srgbClr val="000000"/>
                </a:solidFill>
                <a:ea typeface="SimSun" pitchFamily="2" charset="-122"/>
              </a:rPr>
              <a:t>Examples:</a:t>
            </a:r>
          </a:p>
          <a:p>
            <a:pPr lvl="2"/>
            <a:r>
              <a:rPr lang="en-US" altLang="zh-CN" sz="2200" dirty="0">
                <a:solidFill>
                  <a:srgbClr val="000000"/>
                </a:solidFill>
                <a:ea typeface="SimSun" pitchFamily="2" charset="-122"/>
              </a:rPr>
              <a:t> TCP (connection-oriented)</a:t>
            </a:r>
          </a:p>
          <a:p>
            <a:pPr lvl="2"/>
            <a:r>
              <a:rPr lang="en-US" altLang="zh-CN" sz="2200" dirty="0">
                <a:solidFill>
                  <a:srgbClr val="000000"/>
                </a:solidFill>
                <a:ea typeface="SimSun" pitchFamily="2" charset="-122"/>
              </a:rPr>
              <a:t> UDP (connectionless)</a:t>
            </a:r>
          </a:p>
          <a:p>
            <a:pPr lvl="2"/>
            <a:r>
              <a:rPr lang="en-US" altLang="zh-CN" sz="2200" dirty="0">
                <a:solidFill>
                  <a:srgbClr val="000000"/>
                </a:solidFill>
                <a:ea typeface="SimSun" pitchFamily="2" charset="-122"/>
              </a:rPr>
              <a:t> RTP (Real-time Transport Protocol)</a:t>
            </a:r>
          </a:p>
          <a:p>
            <a:endParaRPr lang="zh-CN" altLang="en-US" sz="2200" dirty="0">
              <a:ea typeface="SimSun" pitchFamily="2" charset="-122"/>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7</a:t>
            </a:fld>
            <a:endParaRPr lang="en-US"/>
          </a:p>
        </p:txBody>
      </p:sp>
    </p:spTree>
  </p:cSld>
  <p:clrMapOvr>
    <a:masterClrMapping/>
  </p:clrMapOvr>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normAutofit fontScale="90000"/>
          </a:bodyPr>
          <a:lstStyle/>
          <a:p>
            <a:r>
              <a:rPr lang="en-US" altLang="ko-KR" b="1" dirty="0">
                <a:solidFill>
                  <a:srgbClr val="FF0000"/>
                </a:solidFill>
                <a:ea typeface="Gulim" pitchFamily="50" charset="-127"/>
              </a:rPr>
              <a:t>OSI Protocol Layers (</a:t>
            </a:r>
            <a:r>
              <a:rPr lang="en-US" altLang="ko-KR" b="1" dirty="0" err="1">
                <a:solidFill>
                  <a:srgbClr val="FF0000"/>
                </a:solidFill>
                <a:ea typeface="Gulim" pitchFamily="50" charset="-127"/>
              </a:rPr>
              <a:t>con.t</a:t>
            </a:r>
            <a:r>
              <a:rPr lang="en-US" altLang="ko-KR" b="1" dirty="0">
                <a:solidFill>
                  <a:srgbClr val="FF0000"/>
                </a:solidFill>
                <a:ea typeface="Gulim" pitchFamily="50" charset="-127"/>
              </a:rPr>
              <a:t>)</a:t>
            </a:r>
            <a:endParaRPr lang="zh-CN" altLang="en-US" b="1" dirty="0">
              <a:solidFill>
                <a:srgbClr val="FF0000"/>
              </a:solidFill>
              <a:ea typeface="Gulim" pitchFamily="50" charset="-127"/>
            </a:endParaRPr>
          </a:p>
        </p:txBody>
      </p:sp>
      <p:sp>
        <p:nvSpPr>
          <p:cNvPr id="141315" name="Rectangle 3"/>
          <p:cNvSpPr>
            <a:spLocks noGrp="1" noChangeArrowheads="1"/>
          </p:cNvSpPr>
          <p:nvPr>
            <p:ph type="body" sz="half" idx="1"/>
          </p:nvPr>
        </p:nvSpPr>
        <p:spPr/>
        <p:txBody>
          <a:bodyPr/>
          <a:lstStyle/>
          <a:p>
            <a:pPr>
              <a:buClr>
                <a:schemeClr val="accent2"/>
              </a:buClr>
              <a:buFontTx/>
              <a:buNone/>
            </a:pPr>
            <a:r>
              <a:rPr lang="en-US" altLang="zh-CN" sz="2000" b="1" dirty="0">
                <a:solidFill>
                  <a:schemeClr val="tx1"/>
                </a:solidFill>
                <a:ea typeface="SimSun" pitchFamily="2" charset="-122"/>
              </a:rPr>
              <a:t>Client-Server TCP protocol</a:t>
            </a:r>
          </a:p>
          <a:p>
            <a:endParaRPr lang="zh-CN" altLang="en-US" sz="2000" dirty="0">
              <a:ea typeface="SimSun" pitchFamily="2" charset="-122"/>
            </a:endParaRPr>
          </a:p>
        </p:txBody>
      </p:sp>
      <p:pic>
        <p:nvPicPr>
          <p:cNvPr id="141316" name="Picture 4"/>
          <p:cNvPicPr>
            <a:picLocks noGrp="1" noChangeAspect="1" noChangeArrowheads="1"/>
          </p:cNvPicPr>
          <p:nvPr>
            <p:ph sz="half" idx="2"/>
          </p:nvPr>
        </p:nvPicPr>
        <p:blipFill>
          <a:blip r:embed="R21de336e4c284a83" cstate="print"/>
          <a:srcRect l="20096" t="38066" r="17104" b="30815"/>
          <a:stretch>
            <a:fillRect/>
          </a:stretch>
        </p:blipFill>
        <p:spPr>
          <a:xfrm>
            <a:off x="1338263" y="1484313"/>
            <a:ext cx="6618287" cy="4256087"/>
          </a:xfrm>
          <a:noFill/>
          <a:ln/>
        </p:spPr>
      </p:pic>
      <p:sp>
        <p:nvSpPr>
          <p:cNvPr id="6" name="Footer Placeholder 4"/>
          <p:cNvSpPr>
            <a:spLocks noGrp="1"/>
          </p:cNvSpPr>
          <p:nvPr>
            <p:ph type="ftr" sz="quarter" idx="10"/>
          </p:nvPr>
        </p:nvSpPr>
        <p:spPr/>
        <p:txBody>
          <a:bodyPr/>
          <a:lstStyle/>
          <a:p>
            <a:r>
              <a:rPr lang="en-US" altLang="zh-CN"/>
              <a:t>Unit-3 /  Dr Komarasamy G </a:t>
            </a:r>
            <a:endParaRPr lang="en-US" altLang="zh-CN"/>
          </a:p>
        </p:txBody>
      </p:sp>
      <p:sp>
        <p:nvSpPr>
          <p:cNvPr id="141318" name="Rectangle 6"/>
          <p:cNvSpPr>
            <a:spLocks noChangeArrowheads="1"/>
          </p:cNvSpPr>
          <p:nvPr/>
        </p:nvSpPr>
        <p:spPr bwMode="auto">
          <a:xfrm>
            <a:off x="996950" y="5862638"/>
            <a:ext cx="7407275" cy="647700"/>
          </a:xfrm>
          <a:prstGeom prst="rect">
            <a:avLst/>
          </a:prstGeom>
          <a:noFill/>
          <a:ln w="9525">
            <a:noFill/>
            <a:miter lim="800000"/>
            <a:headEnd/>
            <a:tailEnd/>
          </a:ln>
          <a:effectLst/>
        </p:spPr>
        <p:txBody>
          <a:bodyPr/>
          <a:lstStyle/>
          <a:p>
            <a:pPr marL="609600" indent="-609600" algn="ctr">
              <a:spcBef>
                <a:spcPct val="20000"/>
              </a:spcBef>
            </a:pPr>
            <a:r>
              <a:rPr lang="ko-KR" altLang="en-US" sz="2400" b="1" dirty="0">
                <a:solidFill>
                  <a:srgbClr val="FF0000"/>
                </a:solidFill>
                <a:ea typeface="Gulim" pitchFamily="50" charset="-127"/>
              </a:rPr>
              <a:t>(</a:t>
            </a:r>
            <a:r>
              <a:rPr lang="en-US" altLang="ko-KR" sz="2400" b="1" dirty="0">
                <a:solidFill>
                  <a:srgbClr val="FF0000"/>
                </a:solidFill>
                <a:ea typeface="Gulim" pitchFamily="50" charset="-127"/>
              </a:rPr>
              <a:t>a) Normal operation of TCP. (b) Transactional TCP.</a:t>
            </a:r>
          </a:p>
        </p:txBody>
      </p:sp>
      <p:sp>
        <p:nvSpPr>
          <p:cNvPr id="7" name="Slide Number Placeholder 6"/>
          <p:cNvSpPr>
            <a:spLocks noGrp="1"/>
          </p:cNvSpPr>
          <p:nvPr>
            <p:ph type="sldNum" sz="quarter" idx="11"/>
          </p:nvPr>
        </p:nvSpPr>
        <p:spPr/>
        <p:txBody>
          <a:bodyPr/>
          <a:lstStyle/>
          <a:p>
            <a:r>
              <a:rPr lang="en-US" altLang="zh-CN"/>
              <a:t>(</a:t>
            </a:r>
            <a:fld id="{28D8E3EC-F9ED-4648-A41F-56080934B3CF}" type="slidenum">
              <a:rPr lang="en-US" altLang="zh-CN" b="1"/>
              <a:pPr/>
              <a:t>8</a:t>
            </a:fld>
            <a:r>
              <a:rPr lang="en-US" altLang="zh-CN"/>
              <a:t>)</a:t>
            </a:r>
            <a:endParaRPr lang="en-US" altLang="zh-CN"/>
          </a:p>
        </p:txBody>
      </p:sp>
    </p:spTree>
  </p:cSld>
  <p:clrMapOvr>
    <a:masterClrMapping/>
  </p:clrMapOvr>
  <p:transition>
    <p:fade/>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ltLang="ko-KR" b="1" dirty="0">
                <a:solidFill>
                  <a:srgbClr val="FF0000"/>
                </a:solidFill>
                <a:ea typeface="Gulim" pitchFamily="50" charset="-127"/>
              </a:rPr>
              <a:t>OSI Protocol Layers (</a:t>
            </a:r>
            <a:r>
              <a:rPr lang="en-US" altLang="ko-KR" b="1" dirty="0" err="1">
                <a:solidFill>
                  <a:srgbClr val="FF0000"/>
                </a:solidFill>
                <a:ea typeface="Gulim" pitchFamily="50" charset="-127"/>
              </a:rPr>
              <a:t>con.t</a:t>
            </a:r>
            <a:r>
              <a:rPr lang="en-US" altLang="ko-KR" b="1" dirty="0">
                <a:solidFill>
                  <a:srgbClr val="FF0000"/>
                </a:solidFill>
                <a:ea typeface="Gulim" pitchFamily="50" charset="-127"/>
              </a:rPr>
              <a:t>)</a:t>
            </a:r>
            <a:endParaRPr lang="zh-CN" altLang="en-US" b="1" dirty="0">
              <a:solidFill>
                <a:srgbClr val="FF0000"/>
              </a:solidFill>
              <a:ea typeface="Gulim" pitchFamily="50" charset="-127"/>
            </a:endParaRPr>
          </a:p>
        </p:txBody>
      </p:sp>
      <p:sp>
        <p:nvSpPr>
          <p:cNvPr id="143363" name="Rectangle 3"/>
          <p:cNvSpPr>
            <a:spLocks noGrp="1" noChangeArrowheads="1"/>
          </p:cNvSpPr>
          <p:nvPr>
            <p:ph idx="1"/>
          </p:nvPr>
        </p:nvSpPr>
        <p:spPr>
          <a:xfrm>
            <a:off x="381000" y="1447800"/>
            <a:ext cx="8229600" cy="4525963"/>
          </a:xfrm>
        </p:spPr>
        <p:txBody>
          <a:bodyPr>
            <a:noAutofit/>
          </a:bodyPr>
          <a:lstStyle/>
          <a:p>
            <a:pPr marL="457200" indent="-457200" algn="just"/>
            <a:r>
              <a:rPr lang="en-US" altLang="zh-CN" sz="2400" b="1" dirty="0">
                <a:solidFill>
                  <a:schemeClr val="tx1"/>
                </a:solidFill>
                <a:ea typeface="SimSun" pitchFamily="2" charset="-122"/>
              </a:rPr>
              <a:t>Session layer</a:t>
            </a:r>
          </a:p>
          <a:p>
            <a:pPr marL="838200" lvl="1" indent="-381000" algn="just"/>
            <a:r>
              <a:rPr lang="en-US" altLang="zh-CN" sz="2400" dirty="0">
                <a:ea typeface="SimSun" pitchFamily="2" charset="-122"/>
              </a:rPr>
              <a:t>Provide </a:t>
            </a:r>
            <a:r>
              <a:rPr lang="en-US" altLang="zh-CN" sz="2400" dirty="0">
                <a:solidFill>
                  <a:srgbClr val="CC0000"/>
                </a:solidFill>
                <a:ea typeface="SimSun" pitchFamily="2" charset="-122"/>
              </a:rPr>
              <a:t>dialog control</a:t>
            </a:r>
            <a:r>
              <a:rPr lang="en-US" altLang="zh-CN" sz="2400" dirty="0">
                <a:ea typeface="SimSun" pitchFamily="2" charset="-122"/>
              </a:rPr>
              <a:t> to keep track of which party is talking and it provides synchronization </a:t>
            </a:r>
            <a:r>
              <a:rPr lang="en-US" altLang="zh-CN" sz="2400" dirty="0">
                <a:ea typeface="SimSun" pitchFamily="2" charset="-122"/>
              </a:rPr>
              <a:t>facilities</a:t>
            </a:r>
            <a:endParaRPr lang="en-US" altLang="zh-CN" sz="2400" dirty="0">
              <a:ea typeface="SimSun" pitchFamily="2" charset="-122"/>
            </a:endParaRPr>
          </a:p>
          <a:p>
            <a:pPr marL="457200" indent="-457200" algn="just"/>
            <a:r>
              <a:rPr lang="en-US" altLang="zh-CN" sz="2400" b="1" dirty="0">
                <a:solidFill>
                  <a:schemeClr val="tx1"/>
                </a:solidFill>
                <a:ea typeface="SimSun" pitchFamily="2" charset="-122"/>
              </a:rPr>
              <a:t>Presentation layer</a:t>
            </a:r>
          </a:p>
          <a:p>
            <a:pPr marL="838200" lvl="1" indent="-381000" algn="just"/>
            <a:r>
              <a:rPr lang="en-US" altLang="zh-CN" sz="2400" dirty="0">
                <a:ea typeface="SimSun" pitchFamily="2" charset="-122"/>
              </a:rPr>
              <a:t>Deals with non-uniform </a:t>
            </a:r>
            <a:r>
              <a:rPr lang="en-US" altLang="zh-CN" sz="2400" dirty="0">
                <a:solidFill>
                  <a:srgbClr val="CC0000"/>
                </a:solidFill>
                <a:ea typeface="SimSun" pitchFamily="2" charset="-122"/>
              </a:rPr>
              <a:t>data representation</a:t>
            </a:r>
            <a:r>
              <a:rPr lang="en-US" altLang="zh-CN" sz="2400" dirty="0">
                <a:ea typeface="SimSun" pitchFamily="2" charset="-122"/>
              </a:rPr>
              <a:t> and with </a:t>
            </a:r>
            <a:r>
              <a:rPr lang="en-US" altLang="zh-CN" sz="2400" dirty="0">
                <a:solidFill>
                  <a:srgbClr val="CC0000"/>
                </a:solidFill>
                <a:ea typeface="SimSun" pitchFamily="2" charset="-122"/>
              </a:rPr>
              <a:t>compression</a:t>
            </a:r>
            <a:r>
              <a:rPr lang="en-US" altLang="zh-CN" sz="2400" dirty="0">
                <a:ea typeface="SimSun" pitchFamily="2" charset="-122"/>
              </a:rPr>
              <a:t>  and </a:t>
            </a:r>
            <a:r>
              <a:rPr lang="en-US" altLang="zh-CN" sz="2400" dirty="0">
                <a:solidFill>
                  <a:srgbClr val="CC0000"/>
                </a:solidFill>
                <a:ea typeface="SimSun" pitchFamily="2" charset="-122"/>
              </a:rPr>
              <a:t>encryption</a:t>
            </a:r>
            <a:endParaRPr lang="en-US" altLang="zh-CN" sz="2400" dirty="0">
              <a:solidFill>
                <a:srgbClr val="CC0000"/>
              </a:solidFill>
              <a:ea typeface="SimSun" pitchFamily="2" charset="-122"/>
            </a:endParaRPr>
          </a:p>
          <a:p>
            <a:pPr marL="457200" indent="-457200" algn="just"/>
            <a:r>
              <a:rPr lang="en-US" altLang="zh-CN" sz="2400" b="1" dirty="0">
                <a:solidFill>
                  <a:schemeClr val="tx1"/>
                </a:solidFill>
                <a:ea typeface="SimSun" pitchFamily="2" charset="-122"/>
              </a:rPr>
              <a:t>Application layer</a:t>
            </a:r>
          </a:p>
          <a:p>
            <a:pPr marL="838200" lvl="1" indent="-381000" algn="just"/>
            <a:r>
              <a:rPr lang="en-US" altLang="zh-CN" sz="2400" dirty="0">
                <a:ea typeface="SimSun" pitchFamily="2" charset="-122"/>
              </a:rPr>
              <a:t>Support for user applications</a:t>
            </a:r>
          </a:p>
          <a:p>
            <a:pPr marL="838200" lvl="1" indent="-381000" algn="just"/>
            <a:r>
              <a:rPr lang="en-US" altLang="zh-CN" sz="2400" dirty="0">
                <a:ea typeface="SimSun" pitchFamily="2" charset="-122"/>
              </a:rPr>
              <a:t>e.g. HTTP, SMPT, FTP</a:t>
            </a:r>
          </a:p>
          <a:p>
            <a:pPr marL="457200" indent="-457200" algn="just"/>
            <a:endParaRPr lang="zh-CN" altLang="en-US" sz="2400" dirty="0">
              <a:ea typeface="SimSun" pitchFamily="2" charset="-122"/>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9</a:t>
            </a:fld>
            <a:endParaRPr lang="en-US"/>
          </a:p>
        </p:txBody>
      </p:sp>
    </p:spTree>
  </p:cSld>
  <p:clrMapOvr>
    <a:masterClrMapping/>
  </p:clrMapOvr>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457200" y="76200"/>
            <a:ext cx="8229600" cy="411162"/>
          </a:xfrm>
        </p:spPr>
        <p:txBody>
          <a:bodyPr>
            <a:normAutofit fontScale="90000"/>
          </a:bodyPr>
          <a:lstStyle/>
          <a:p>
            <a:r>
              <a:rPr lang="en-US" altLang="ko-KR" b="1" dirty="0">
                <a:solidFill>
                  <a:srgbClr val="FF0000"/>
                </a:solidFill>
                <a:ea typeface="Gulim" pitchFamily="50" charset="-127"/>
              </a:rPr>
              <a:t>Middleware Protocols</a:t>
            </a:r>
            <a:endParaRPr lang="zh-CN" altLang="en-US" b="1" dirty="0">
              <a:solidFill>
                <a:srgbClr val="FF0000"/>
              </a:solidFill>
              <a:ea typeface="Gulim" pitchFamily="50" charset="-127"/>
            </a:endParaRPr>
          </a:p>
        </p:txBody>
      </p:sp>
      <p:pic>
        <p:nvPicPr>
          <p:cNvPr id="144388" name="Picture 4"/>
          <p:cNvPicPr>
            <a:picLocks noGrp="1" noChangeAspect="1" noChangeArrowheads="1"/>
          </p:cNvPicPr>
          <p:nvPr>
            <p:ph idx="1"/>
          </p:nvPr>
        </p:nvPicPr>
        <p:blipFill>
          <a:blip r:embed="R1e836dcf458c4df3" cstate="print"/>
          <a:srcRect l="28220" t="42186" r="24345" b="36909"/>
          <a:stretch>
            <a:fillRect/>
          </a:stretch>
        </p:blipFill>
        <p:spPr>
          <a:xfrm>
            <a:off x="2209800" y="1981200"/>
            <a:ext cx="4419599" cy="3886200"/>
          </a:xfrm>
          <a:noFill/>
          <a:ln/>
        </p:spPr>
      </p:pic>
      <p:sp>
        <p:nvSpPr>
          <p:cNvPr id="6" name="Footer Placeholder 3"/>
          <p:cNvSpPr>
            <a:spLocks noGrp="1"/>
          </p:cNvSpPr>
          <p:nvPr>
            <p:ph type="ftr" sz="quarter" idx="10"/>
          </p:nvPr>
        </p:nvSpPr>
        <p:spPr/>
        <p:txBody>
          <a:bodyPr/>
          <a:lstStyle/>
          <a:p>
            <a:r>
              <a:rPr lang="en-US" altLang="zh-CN"/>
              <a:t>Unit-3 /  Dr Komarasamy G </a:t>
            </a:r>
            <a:endParaRPr lang="en-US" altLang="zh-CN"/>
          </a:p>
        </p:txBody>
      </p:sp>
      <p:sp>
        <p:nvSpPr>
          <p:cNvPr id="144387" name="Rectangle 3"/>
          <p:cNvSpPr>
            <a:spLocks noGrp="1" noChangeArrowheads="1"/>
          </p:cNvSpPr>
          <p:nvPr>
            <p:ph type="body" idx="4294967295"/>
          </p:nvPr>
        </p:nvSpPr>
        <p:spPr>
          <a:xfrm>
            <a:off x="228600" y="609600"/>
            <a:ext cx="8915400" cy="5181600"/>
          </a:xfrm>
        </p:spPr>
        <p:txBody>
          <a:bodyPr>
            <a:normAutofit/>
          </a:bodyPr>
          <a:lstStyle/>
          <a:p>
            <a:r>
              <a:rPr lang="en-US" altLang="zh-CN" sz="2200" b="1" dirty="0">
                <a:solidFill>
                  <a:schemeClr val="tx1"/>
                </a:solidFill>
                <a:ea typeface="SimSun" pitchFamily="2" charset="-122"/>
              </a:rPr>
              <a:t>Support </a:t>
            </a:r>
            <a:r>
              <a:rPr lang="en-US" altLang="zh-CN" sz="2200" b="1" dirty="0">
                <a:solidFill>
                  <a:srgbClr val="CC0000"/>
                </a:solidFill>
                <a:ea typeface="SimSun" pitchFamily="2" charset="-122"/>
              </a:rPr>
              <a:t>high-level communication</a:t>
            </a:r>
            <a:r>
              <a:rPr lang="en-US" altLang="zh-CN" sz="2200" b="1" dirty="0">
                <a:solidFill>
                  <a:schemeClr val="tx1"/>
                </a:solidFill>
                <a:ea typeface="SimSun" pitchFamily="2" charset="-122"/>
              </a:rPr>
              <a:t> services</a:t>
            </a:r>
          </a:p>
          <a:p>
            <a:r>
              <a:rPr lang="en-US" altLang="zh-CN" sz="2200" b="1" dirty="0">
                <a:solidFill>
                  <a:schemeClr val="tx1"/>
                </a:solidFill>
                <a:ea typeface="SimSun" pitchFamily="2" charset="-122"/>
              </a:rPr>
              <a:t>The session and presentation layers are merged into the middleware layer,</a:t>
            </a:r>
          </a:p>
          <a:p>
            <a:r>
              <a:rPr lang="en-US" altLang="zh-CN" sz="2200" b="1" dirty="0">
                <a:solidFill>
                  <a:schemeClr val="tx1"/>
                </a:solidFill>
                <a:ea typeface="SimSun" pitchFamily="2" charset="-122"/>
              </a:rPr>
              <a:t>Ex: Microsoft ODBC (Open Database Connectivity), OLE DB…</a:t>
            </a:r>
          </a:p>
          <a:p>
            <a:endParaRPr lang="zh-CN" altLang="en-US" sz="2200" b="1" dirty="0">
              <a:ea typeface="SimSun" pitchFamily="2" charset="-122"/>
            </a:endParaRPr>
          </a:p>
        </p:txBody>
      </p:sp>
      <p:sp>
        <p:nvSpPr>
          <p:cNvPr id="144390" name="Rectangle 6"/>
          <p:cNvSpPr>
            <a:spLocks noChangeArrowheads="1"/>
          </p:cNvSpPr>
          <p:nvPr/>
        </p:nvSpPr>
        <p:spPr bwMode="auto">
          <a:xfrm>
            <a:off x="0" y="5867400"/>
            <a:ext cx="9144000" cy="419100"/>
          </a:xfrm>
          <a:prstGeom prst="rect">
            <a:avLst/>
          </a:prstGeom>
          <a:noFill/>
          <a:ln w="9525">
            <a:noFill/>
            <a:miter lim="800000"/>
            <a:headEnd/>
            <a:tailEnd/>
          </a:ln>
          <a:effectLst/>
        </p:spPr>
        <p:txBody>
          <a:bodyPr/>
          <a:lstStyle/>
          <a:p>
            <a:pPr marL="342900" indent="-342900" algn="ctr">
              <a:spcBef>
                <a:spcPct val="20000"/>
              </a:spcBef>
            </a:pPr>
            <a:r>
              <a:rPr lang="en-US" altLang="ko-KR" sz="2000" b="1" dirty="0">
                <a:solidFill>
                  <a:srgbClr val="FF0000"/>
                </a:solidFill>
                <a:latin typeface="+mj-lt"/>
                <a:ea typeface="Gulim" pitchFamily="50" charset="-127"/>
              </a:rPr>
              <a:t>An adapted reference model for networked communication.</a:t>
            </a:r>
          </a:p>
        </p:txBody>
      </p:sp>
      <p:sp>
        <p:nvSpPr>
          <p:cNvPr id="7" name="Slide Number Placeholder 6"/>
          <p:cNvSpPr>
            <a:spLocks noGrp="1"/>
          </p:cNvSpPr>
          <p:nvPr>
            <p:ph type="sldNum" sz="quarter" idx="12"/>
          </p:nvPr>
        </p:nvSpPr>
        <p:spPr/>
        <p:txBody>
          <a:bodyPr/>
          <a:lstStyle/>
          <a:p>
            <a:fld id="{B6F15528-21DE-4FAA-801E-634DDDAF4B2B}" type="slidenum">
              <a:rPr lang="en-US"/>
              <a:pPr/>
              <a:t>10</a:t>
            </a:fld>
            <a:endParaRPr lang="en-US"/>
          </a:p>
        </p:txBody>
      </p:sp>
    </p:spTree>
  </p:cSld>
  <p:clrMapOvr>
    <a:masterClrMapping/>
  </p:clrMapOv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457200" y="152400"/>
            <a:ext cx="8229600" cy="563562"/>
          </a:xfrm>
        </p:spPr>
        <p:txBody>
          <a:bodyPr>
            <a:noAutofit/>
          </a:bodyPr>
          <a:lstStyle/>
          <a:p>
            <a:r>
              <a:rPr lang="en-US" altLang="ko-KR" sz="3600" b="1" dirty="0">
                <a:solidFill>
                  <a:srgbClr val="FF0000"/>
                </a:solidFill>
                <a:ea typeface="Gulim" pitchFamily="50" charset="-127"/>
              </a:rPr>
              <a:t>Remote </a:t>
            </a:r>
            <a:r>
              <a:rPr lang="en-US" altLang="ko-KR" sz="3200" b="1" dirty="0">
                <a:solidFill>
                  <a:srgbClr val="FF0000"/>
                </a:solidFill>
                <a:ea typeface="Gulim" pitchFamily="50" charset="-127"/>
              </a:rPr>
              <a:t>Procedure</a:t>
            </a:r>
            <a:r>
              <a:rPr lang="en-US" altLang="ko-KR" sz="3600" b="1" dirty="0">
                <a:solidFill>
                  <a:srgbClr val="FF0000"/>
                </a:solidFill>
                <a:ea typeface="Gulim" pitchFamily="50" charset="-127"/>
              </a:rPr>
              <a:t> call</a:t>
            </a:r>
            <a:endParaRPr lang="zh-CN" altLang="en-US" sz="3600" b="1" dirty="0">
              <a:solidFill>
                <a:srgbClr val="FF0000"/>
              </a:solidFill>
              <a:ea typeface="Gulim" pitchFamily="50" charset="-127"/>
            </a:endParaRPr>
          </a:p>
        </p:txBody>
      </p:sp>
      <p:pic>
        <p:nvPicPr>
          <p:cNvPr id="147461" name="Picture 5"/>
          <p:cNvPicPr>
            <a:picLocks noGrp="1" noChangeAspect="1" noChangeArrowheads="1"/>
          </p:cNvPicPr>
          <p:nvPr>
            <p:ph idx="1"/>
          </p:nvPr>
        </p:nvPicPr>
        <p:blipFill>
          <a:blip r:embed="R53134ba320ad4423" cstate="print"/>
          <a:srcRect l="33660" t="45588" r="31456" b="39706"/>
          <a:stretch>
            <a:fillRect/>
          </a:stretch>
        </p:blipFill>
        <p:spPr>
          <a:xfrm>
            <a:off x="3657600" y="3200400"/>
            <a:ext cx="5109882" cy="3048000"/>
          </a:xfrm>
          <a:noFill/>
          <a:ln/>
        </p:spPr>
      </p:pic>
      <p:sp>
        <p:nvSpPr>
          <p:cNvPr id="6" name="Footer Placeholder 3"/>
          <p:cNvSpPr>
            <a:spLocks noGrp="1"/>
          </p:cNvSpPr>
          <p:nvPr>
            <p:ph type="ftr" sz="quarter" idx="10"/>
          </p:nvPr>
        </p:nvSpPr>
        <p:spPr/>
        <p:txBody>
          <a:bodyPr/>
          <a:lstStyle/>
          <a:p>
            <a:r>
              <a:rPr lang="en-US" altLang="zh-CN"/>
              <a:t>Unit-3 /  Dr Komarasamy G </a:t>
            </a:r>
            <a:endParaRPr lang="en-US" altLang="zh-CN"/>
          </a:p>
        </p:txBody>
      </p:sp>
      <p:sp>
        <p:nvSpPr>
          <p:cNvPr id="147459" name="Rectangle 3"/>
          <p:cNvSpPr>
            <a:spLocks noGrp="1" noChangeArrowheads="1"/>
          </p:cNvSpPr>
          <p:nvPr>
            <p:ph type="body" idx="4294967295"/>
          </p:nvPr>
        </p:nvSpPr>
        <p:spPr>
          <a:xfrm>
            <a:off x="304800" y="914400"/>
            <a:ext cx="8458200" cy="5181600"/>
          </a:xfrm>
        </p:spPr>
        <p:txBody>
          <a:bodyPr>
            <a:normAutofit/>
          </a:bodyPr>
          <a:lstStyle/>
          <a:p>
            <a:pPr algn="just"/>
            <a:r>
              <a:rPr lang="en-US" altLang="zh-CN" sz="2800" b="1" dirty="0">
                <a:solidFill>
                  <a:schemeClr val="tx1"/>
                </a:solidFill>
                <a:ea typeface="SimSun" pitchFamily="2" charset="-122"/>
              </a:rPr>
              <a:t>Basic idea: </a:t>
            </a:r>
            <a:r>
              <a:rPr lang="en-US" altLang="zh-CN" sz="2800" dirty="0">
                <a:solidFill>
                  <a:schemeClr val="tx1"/>
                </a:solidFill>
                <a:ea typeface="SimSun" pitchFamily="2" charset="-122"/>
              </a:rPr>
              <a:t>To execute a procedure at a remote site and ship the results back.</a:t>
            </a:r>
          </a:p>
          <a:p>
            <a:pPr algn="just"/>
            <a:r>
              <a:rPr lang="en-US" altLang="zh-CN" sz="2800" b="1" dirty="0">
                <a:solidFill>
                  <a:schemeClr val="tx1"/>
                </a:solidFill>
                <a:ea typeface="SimSun" pitchFamily="2" charset="-122"/>
              </a:rPr>
              <a:t>Goal</a:t>
            </a:r>
            <a:r>
              <a:rPr lang="en-US" altLang="zh-CN" sz="2800" dirty="0">
                <a:solidFill>
                  <a:schemeClr val="tx1"/>
                </a:solidFill>
                <a:ea typeface="SimSun" pitchFamily="2" charset="-122"/>
              </a:rPr>
              <a:t>: </a:t>
            </a:r>
            <a:r>
              <a:rPr lang="en-US" altLang="zh-CN" sz="2800" dirty="0">
                <a:solidFill>
                  <a:schemeClr val="tx1"/>
                </a:solidFill>
                <a:ea typeface="SimSun" pitchFamily="2" charset="-122"/>
              </a:rPr>
              <a:t>To </a:t>
            </a:r>
            <a:r>
              <a:rPr lang="en-US" altLang="zh-CN" sz="2800" dirty="0">
                <a:solidFill>
                  <a:schemeClr val="tx1"/>
                </a:solidFill>
                <a:ea typeface="SimSun" pitchFamily="2" charset="-122"/>
              </a:rPr>
              <a:t>make this operation as distribution transparent as possible (i.e., the remote procedure call should look like a local one to the calling procedure).</a:t>
            </a:r>
            <a:endParaRPr lang="zh-CN" altLang="en-US" sz="2800" dirty="0">
              <a:ea typeface="SimSun" pitchFamily="2" charset="-122"/>
            </a:endParaRPr>
          </a:p>
        </p:txBody>
      </p:sp>
      <p:sp>
        <p:nvSpPr>
          <p:cNvPr id="147460" name="Rectangle 4"/>
          <p:cNvSpPr>
            <a:spLocks noChangeArrowheads="1"/>
          </p:cNvSpPr>
          <p:nvPr/>
        </p:nvSpPr>
        <p:spPr bwMode="auto">
          <a:xfrm>
            <a:off x="609600" y="3733800"/>
            <a:ext cx="2971800" cy="1015663"/>
          </a:xfrm>
          <a:prstGeom prst="rect">
            <a:avLst/>
          </a:prstGeom>
          <a:noFill/>
          <a:ln w="9525">
            <a:noFill/>
            <a:miter lim="800000"/>
            <a:headEnd/>
            <a:tailEnd/>
          </a:ln>
          <a:effectLst/>
        </p:spPr>
        <p:txBody>
          <a:bodyPr wrap="square">
            <a:spAutoFit/>
          </a:bodyPr>
          <a:lstStyle/>
          <a:p>
            <a:pPr>
              <a:spcBef>
                <a:spcPct val="50000"/>
              </a:spcBef>
            </a:pPr>
            <a:r>
              <a:rPr lang="en-US" altLang="zh-CN" sz="2400" b="1" dirty="0">
                <a:latin typeface="+mj-lt"/>
                <a:ea typeface="SimSun" pitchFamily="2" charset="-122"/>
              </a:rPr>
              <a:t>Example:</a:t>
            </a:r>
          </a:p>
          <a:p>
            <a:pPr>
              <a:spcBef>
                <a:spcPct val="50000"/>
              </a:spcBef>
            </a:pPr>
            <a:r>
              <a:rPr lang="en-US" altLang="zh-CN" sz="2400" dirty="0">
                <a:latin typeface="+mj-lt"/>
                <a:ea typeface="SimSun" pitchFamily="2" charset="-122"/>
              </a:rPr>
              <a:t>read(</a:t>
            </a:r>
            <a:r>
              <a:rPr lang="en-US" altLang="zh-CN" sz="2400" dirty="0" err="1">
                <a:latin typeface="+mj-lt"/>
                <a:ea typeface="SimSun" pitchFamily="2" charset="-122"/>
              </a:rPr>
              <a:t>fd</a:t>
            </a:r>
            <a:r>
              <a:rPr lang="en-US" altLang="zh-CN" sz="2400" dirty="0">
                <a:latin typeface="+mj-lt"/>
                <a:ea typeface="SimSun" pitchFamily="2" charset="-122"/>
              </a:rPr>
              <a:t>, </a:t>
            </a:r>
            <a:r>
              <a:rPr lang="en-US" altLang="zh-CN" sz="2400" dirty="0" err="1">
                <a:latin typeface="+mj-lt"/>
                <a:ea typeface="SimSun" pitchFamily="2" charset="-122"/>
              </a:rPr>
              <a:t>buf</a:t>
            </a:r>
            <a:r>
              <a:rPr lang="en-US" altLang="zh-CN" sz="2400" dirty="0">
                <a:latin typeface="+mj-lt"/>
                <a:ea typeface="SimSun" pitchFamily="2" charset="-122"/>
              </a:rPr>
              <a:t>, </a:t>
            </a:r>
            <a:r>
              <a:rPr lang="en-US" altLang="zh-CN" sz="2400" dirty="0" err="1">
                <a:latin typeface="+mj-lt"/>
                <a:ea typeface="SimSun" pitchFamily="2" charset="-122"/>
              </a:rPr>
              <a:t>nbytes</a:t>
            </a:r>
            <a:r>
              <a:rPr lang="en-US" altLang="zh-CN" sz="2400" dirty="0">
                <a:latin typeface="+mj-lt"/>
                <a:ea typeface="SimSun" pitchFamily="2" charset="-122"/>
              </a:rPr>
              <a:t>)</a:t>
            </a:r>
          </a:p>
        </p:txBody>
      </p:sp>
      <p:sp>
        <p:nvSpPr>
          <p:cNvPr id="7" name="Slide Number Placeholder 6"/>
          <p:cNvSpPr>
            <a:spLocks noGrp="1"/>
          </p:cNvSpPr>
          <p:nvPr>
            <p:ph type="sldNum" sz="quarter" idx="12"/>
          </p:nvPr>
        </p:nvSpPr>
        <p:spPr/>
        <p:txBody>
          <a:bodyPr/>
          <a:lstStyle/>
          <a:p>
            <a:fld id="{B6F15528-21DE-4FAA-801E-634DDDAF4B2B}" type="slidenum">
              <a:rPr lang="en-US"/>
              <a:pPr/>
              <a:t>11</a:t>
            </a:fld>
            <a:endParaRPr lang="en-US"/>
          </a:p>
        </p:txBody>
      </p:sp>
    </p:spTree>
  </p:cSld>
  <p:clrMapOvr>
    <a:masterClrMapping/>
  </p:clrMapOvr>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457200" y="274638"/>
            <a:ext cx="8229600" cy="639762"/>
          </a:xfrm>
        </p:spPr>
        <p:txBody>
          <a:bodyPr>
            <a:noAutofit/>
          </a:bodyPr>
          <a:lstStyle/>
          <a:p>
            <a:r>
              <a:rPr lang="en-US" altLang="ko-KR" sz="3200" b="1" dirty="0">
                <a:solidFill>
                  <a:srgbClr val="FF0000"/>
                </a:solidFill>
                <a:ea typeface="Gulim" pitchFamily="50" charset="-127"/>
              </a:rPr>
              <a:t>Client and Server Stubs</a:t>
            </a:r>
            <a:endParaRPr lang="zh-CN" altLang="en-US" sz="3200" b="1" dirty="0">
              <a:solidFill>
                <a:srgbClr val="FF0000"/>
              </a:solidFill>
              <a:ea typeface="Gulim" pitchFamily="50" charset="-127"/>
            </a:endParaRPr>
          </a:p>
        </p:txBody>
      </p:sp>
      <p:sp>
        <p:nvSpPr>
          <p:cNvPr id="152579" name="Rectangle 3"/>
          <p:cNvSpPr>
            <a:spLocks noGrp="1" noChangeArrowheads="1"/>
          </p:cNvSpPr>
          <p:nvPr>
            <p:ph idx="1"/>
          </p:nvPr>
        </p:nvSpPr>
        <p:spPr>
          <a:xfrm>
            <a:off x="533400" y="1219200"/>
            <a:ext cx="8229600" cy="4525963"/>
          </a:xfrm>
        </p:spPr>
        <p:txBody>
          <a:bodyPr/>
          <a:lstStyle/>
          <a:p>
            <a:pPr marL="0" indent="0" algn="just">
              <a:spcBef>
                <a:spcPct val="0"/>
              </a:spcBef>
              <a:buFontTx/>
              <a:buNone/>
            </a:pPr>
            <a:r>
              <a:rPr lang="en-US" altLang="zh-CN" b="1" dirty="0">
                <a:solidFill>
                  <a:schemeClr val="tx1"/>
                </a:solidFill>
                <a:ea typeface="SimSun" pitchFamily="2" charset="-122"/>
              </a:rPr>
              <a:t>Definition</a:t>
            </a:r>
            <a:r>
              <a:rPr lang="en-US" altLang="zh-CN" dirty="0">
                <a:solidFill>
                  <a:schemeClr val="tx1"/>
                </a:solidFill>
                <a:ea typeface="SimSun" pitchFamily="2" charset="-122"/>
              </a:rPr>
              <a:t>: Are additional functions which are added to the main functions in order to </a:t>
            </a:r>
            <a:r>
              <a:rPr lang="en-US" altLang="zh-CN" dirty="0">
                <a:solidFill>
                  <a:srgbClr val="CC0000"/>
                </a:solidFill>
                <a:ea typeface="SimSun" pitchFamily="2" charset="-122"/>
              </a:rPr>
              <a:t>support for RPC</a:t>
            </a:r>
            <a:r>
              <a:rPr lang="en-US" altLang="zh-CN" dirty="0">
                <a:solidFill>
                  <a:schemeClr val="tx1"/>
                </a:solidFill>
                <a:ea typeface="SimSun" pitchFamily="2" charset="-122"/>
              </a:rPr>
              <a:t> </a:t>
            </a:r>
          </a:p>
          <a:p>
            <a:pPr algn="just"/>
            <a:endParaRPr lang="zh-CN" altLang="en-US" dirty="0">
              <a:ea typeface="SimSun" pitchFamily="2" charset="-122"/>
            </a:endParaRPr>
          </a:p>
        </p:txBody>
      </p:sp>
      <p:sp>
        <p:nvSpPr>
          <p:cNvPr id="37" name="Footer Placeholder 3"/>
          <p:cNvSpPr>
            <a:spLocks noGrp="1"/>
          </p:cNvSpPr>
          <p:nvPr>
            <p:ph type="ftr" sz="quarter" idx="10"/>
          </p:nvPr>
        </p:nvSpPr>
        <p:spPr/>
        <p:txBody>
          <a:bodyPr/>
          <a:lstStyle/>
          <a:p>
            <a:r>
              <a:rPr lang="en-US" altLang="zh-CN"/>
              <a:t>Unit-3 /  Dr Komarasamy G </a:t>
            </a:r>
            <a:endParaRPr lang="en-US" altLang="zh-CN"/>
          </a:p>
        </p:txBody>
      </p:sp>
      <p:grpSp>
        <p:nvGrpSpPr>
          <p:cNvPr id="2" name="Group 4"/>
          <p:cNvGrpSpPr>
            <a:grpSpLocks/>
          </p:cNvGrpSpPr>
          <p:nvPr/>
        </p:nvGrpSpPr>
        <p:grpSpPr bwMode="auto">
          <a:xfrm>
            <a:off x="1524000" y="3048000"/>
            <a:ext cx="6324600" cy="2971800"/>
            <a:chOff x="651" y="796"/>
            <a:chExt cx="4487" cy="2977"/>
          </a:xfrm>
        </p:grpSpPr>
        <p:sp>
          <p:nvSpPr>
            <p:cNvPr id="152581" name="AutoShape 5"/>
            <p:cNvSpPr>
              <a:spLocks noChangeArrowheads="1"/>
            </p:cNvSpPr>
            <p:nvPr/>
          </p:nvSpPr>
          <p:spPr bwMode="auto">
            <a:xfrm>
              <a:off x="666" y="1115"/>
              <a:ext cx="2037" cy="2224"/>
            </a:xfrm>
            <a:prstGeom prst="roundRect">
              <a:avLst>
                <a:gd name="adj" fmla="val 46"/>
              </a:avLst>
            </a:prstGeom>
            <a:noFill/>
            <a:ln w="28440">
              <a:solidFill>
                <a:srgbClr val="000000"/>
              </a:solidFill>
              <a:round/>
              <a:headEnd/>
              <a:tailEnd/>
            </a:ln>
          </p:spPr>
          <p:txBody>
            <a:bodyPr wrap="none" anchor="ctr"/>
            <a:lstStyle/>
            <a:p>
              <a:endParaRPr lang="en-US"/>
            </a:p>
          </p:txBody>
        </p:sp>
        <p:sp>
          <p:nvSpPr>
            <p:cNvPr id="152582" name="AutoShape 6"/>
            <p:cNvSpPr>
              <a:spLocks noChangeArrowheads="1"/>
            </p:cNvSpPr>
            <p:nvPr/>
          </p:nvSpPr>
          <p:spPr bwMode="auto">
            <a:xfrm>
              <a:off x="3075" y="1115"/>
              <a:ext cx="2037" cy="2224"/>
            </a:xfrm>
            <a:prstGeom prst="roundRect">
              <a:avLst>
                <a:gd name="adj" fmla="val 46"/>
              </a:avLst>
            </a:prstGeom>
            <a:noFill/>
            <a:ln w="28440">
              <a:solidFill>
                <a:srgbClr val="000000"/>
              </a:solidFill>
              <a:round/>
              <a:headEnd/>
              <a:tailEnd/>
            </a:ln>
          </p:spPr>
          <p:txBody>
            <a:bodyPr wrap="none" anchor="ctr"/>
            <a:lstStyle/>
            <a:p>
              <a:endParaRPr lang="en-US"/>
            </a:p>
          </p:txBody>
        </p:sp>
        <p:sp>
          <p:nvSpPr>
            <p:cNvPr id="152583" name="Text Box 7"/>
            <p:cNvSpPr txBox="1">
              <a:spLocks noChangeArrowheads="1"/>
            </p:cNvSpPr>
            <p:nvPr/>
          </p:nvSpPr>
          <p:spPr bwMode="auto">
            <a:xfrm>
              <a:off x="766" y="1313"/>
              <a:ext cx="1811" cy="271"/>
            </a:xfrm>
            <a:prstGeom prst="rect">
              <a:avLst/>
            </a:prstGeom>
            <a:noFill/>
            <a:ln w="9525">
              <a:noFill/>
              <a:miter lim="800000"/>
              <a:headEnd/>
              <a:tailEnd/>
            </a:ln>
          </p:spPr>
          <p:txBody>
            <a:bodyPr wrap="none" lIns="92160" tIns="46080" rIns="92160" bIns="46080" anchor="ctr" anchorCtr="1">
              <a:spAutoFit/>
            </a:bodyPr>
            <a:lstStyle/>
            <a:p>
              <a:pPr algn="ctr" eaLnBrk="0" hangingPunct="0">
                <a:buSzPct val="96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count = doSomething();</a:t>
              </a:r>
            </a:p>
          </p:txBody>
        </p:sp>
        <p:sp>
          <p:nvSpPr>
            <p:cNvPr id="152584" name="Text Box 8"/>
            <p:cNvSpPr txBox="1">
              <a:spLocks noChangeArrowheads="1"/>
            </p:cNvSpPr>
            <p:nvPr/>
          </p:nvSpPr>
          <p:spPr bwMode="auto">
            <a:xfrm>
              <a:off x="3134" y="1291"/>
              <a:ext cx="2004" cy="272"/>
            </a:xfrm>
            <a:prstGeom prst="rect">
              <a:avLst/>
            </a:prstGeom>
            <a:noFill/>
            <a:ln w="9525">
              <a:noFill/>
              <a:miter lim="800000"/>
              <a:headEnd/>
              <a:tailEnd/>
            </a:ln>
          </p:spPr>
          <p:txBody>
            <a:bodyPr wrap="none" lIns="92160" tIns="46080" rIns="92160" bIns="46080" anchor="ctr" anchorCtr="1">
              <a:spAutoFit/>
            </a:bodyPr>
            <a:lstStyle/>
            <a:p>
              <a:pPr algn="ctr" eaLnBrk="0" hangingPunct="0">
                <a:buSzPct val="96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procedure doSomething();</a:t>
              </a:r>
            </a:p>
          </p:txBody>
        </p:sp>
        <p:sp>
          <p:nvSpPr>
            <p:cNvPr id="152585" name="Line 9"/>
            <p:cNvSpPr>
              <a:spLocks noChangeShapeType="1"/>
            </p:cNvSpPr>
            <p:nvPr/>
          </p:nvSpPr>
          <p:spPr bwMode="auto">
            <a:xfrm>
              <a:off x="651" y="2977"/>
              <a:ext cx="2042" cy="0"/>
            </a:xfrm>
            <a:prstGeom prst="line">
              <a:avLst/>
            </a:prstGeom>
            <a:noFill/>
            <a:ln w="28440">
              <a:solidFill>
                <a:srgbClr val="000000"/>
              </a:solidFill>
              <a:round/>
              <a:headEnd/>
              <a:tailEnd/>
            </a:ln>
          </p:spPr>
          <p:txBody>
            <a:bodyPr/>
            <a:lstStyle/>
            <a:p>
              <a:endParaRPr lang="en-US"/>
            </a:p>
          </p:txBody>
        </p:sp>
        <p:sp>
          <p:nvSpPr>
            <p:cNvPr id="152586" name="Line 10"/>
            <p:cNvSpPr>
              <a:spLocks noChangeShapeType="1"/>
            </p:cNvSpPr>
            <p:nvPr/>
          </p:nvSpPr>
          <p:spPr bwMode="auto">
            <a:xfrm>
              <a:off x="3082" y="2977"/>
              <a:ext cx="2042" cy="0"/>
            </a:xfrm>
            <a:prstGeom prst="line">
              <a:avLst/>
            </a:prstGeom>
            <a:noFill/>
            <a:ln w="28440">
              <a:solidFill>
                <a:srgbClr val="000000"/>
              </a:solidFill>
              <a:round/>
              <a:headEnd/>
              <a:tailEnd/>
            </a:ln>
          </p:spPr>
          <p:txBody>
            <a:bodyPr/>
            <a:lstStyle/>
            <a:p>
              <a:endParaRPr lang="en-US"/>
            </a:p>
          </p:txBody>
        </p:sp>
        <p:sp>
          <p:nvSpPr>
            <p:cNvPr id="152587" name="Text Box 11"/>
            <p:cNvSpPr txBox="1">
              <a:spLocks noChangeArrowheads="1"/>
            </p:cNvSpPr>
            <p:nvPr/>
          </p:nvSpPr>
          <p:spPr bwMode="auto">
            <a:xfrm>
              <a:off x="1385" y="2985"/>
              <a:ext cx="406" cy="339"/>
            </a:xfrm>
            <a:prstGeom prst="rect">
              <a:avLst/>
            </a:prstGeom>
            <a:noFill/>
            <a:ln w="9525">
              <a:noFill/>
              <a:miter lim="800000"/>
              <a:headEnd/>
              <a:tailEnd/>
            </a:ln>
          </p:spPr>
          <p:txBody>
            <a:bodyPr wrap="none" lIns="92160" tIns="46080" rIns="92160" bIns="46080" anchor="ctr" anchorCtr="1">
              <a:spAutoFit/>
            </a:bodyPr>
            <a:lstStyle/>
            <a:p>
              <a:pPr algn="ct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latin typeface="Times New Roman" pitchFamily="18" charset="0"/>
                </a:rPr>
                <a:t>OS</a:t>
              </a:r>
            </a:p>
          </p:txBody>
        </p:sp>
        <p:sp>
          <p:nvSpPr>
            <p:cNvPr id="152588" name="Text Box 12"/>
            <p:cNvSpPr txBox="1">
              <a:spLocks noChangeArrowheads="1"/>
            </p:cNvSpPr>
            <p:nvPr/>
          </p:nvSpPr>
          <p:spPr bwMode="auto">
            <a:xfrm>
              <a:off x="3883" y="2985"/>
              <a:ext cx="405" cy="339"/>
            </a:xfrm>
            <a:prstGeom prst="rect">
              <a:avLst/>
            </a:prstGeom>
            <a:noFill/>
            <a:ln w="9525">
              <a:noFill/>
              <a:miter lim="800000"/>
              <a:headEnd/>
              <a:tailEnd/>
            </a:ln>
          </p:spPr>
          <p:txBody>
            <a:bodyPr wrap="none" lIns="92160" tIns="46080" rIns="92160" bIns="46080" anchor="ctr" anchorCtr="1">
              <a:spAutoFit/>
            </a:bodyPr>
            <a:lstStyle/>
            <a:p>
              <a:pPr algn="ct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latin typeface="Times New Roman" pitchFamily="18" charset="0"/>
                </a:rPr>
                <a:t>OS</a:t>
              </a:r>
            </a:p>
          </p:txBody>
        </p:sp>
        <p:grpSp>
          <p:nvGrpSpPr>
            <p:cNvPr id="3" name="Group 13"/>
            <p:cNvGrpSpPr>
              <a:grpSpLocks/>
            </p:cNvGrpSpPr>
            <p:nvPr/>
          </p:nvGrpSpPr>
          <p:grpSpPr bwMode="auto">
            <a:xfrm>
              <a:off x="823" y="1836"/>
              <a:ext cx="1708" cy="661"/>
              <a:chOff x="823" y="1836"/>
              <a:chExt cx="1708" cy="661"/>
            </a:xfrm>
          </p:grpSpPr>
          <p:sp>
            <p:nvSpPr>
              <p:cNvPr id="152590" name="AutoShape 14"/>
              <p:cNvSpPr>
                <a:spLocks noChangeArrowheads="1"/>
              </p:cNvSpPr>
              <p:nvPr/>
            </p:nvSpPr>
            <p:spPr bwMode="auto">
              <a:xfrm>
                <a:off x="823" y="1836"/>
                <a:ext cx="1708" cy="661"/>
              </a:xfrm>
              <a:prstGeom prst="roundRect">
                <a:avLst>
                  <a:gd name="adj" fmla="val 148"/>
                </a:avLst>
              </a:prstGeom>
              <a:solidFill>
                <a:srgbClr val="CCFFFF"/>
              </a:solidFill>
              <a:ln w="9360">
                <a:solidFill>
                  <a:srgbClr val="000000"/>
                </a:solidFill>
                <a:round/>
                <a:headEnd/>
                <a:tailEnd/>
              </a:ln>
            </p:spPr>
            <p:txBody>
              <a:bodyPr wrap="none" anchor="ctr"/>
              <a:lstStyle/>
              <a:p>
                <a:endParaRPr lang="en-US"/>
              </a:p>
            </p:txBody>
          </p:sp>
          <p:sp>
            <p:nvSpPr>
              <p:cNvPr id="152591" name="Text Box 15"/>
              <p:cNvSpPr txBox="1">
                <a:spLocks noChangeArrowheads="1"/>
              </p:cNvSpPr>
              <p:nvPr/>
            </p:nvSpPr>
            <p:spPr bwMode="auto">
              <a:xfrm>
                <a:off x="1125" y="1996"/>
                <a:ext cx="1103" cy="339"/>
              </a:xfrm>
              <a:prstGeom prst="rect">
                <a:avLst/>
              </a:prstGeom>
              <a:solidFill>
                <a:srgbClr val="CCFFFF"/>
              </a:solidFill>
              <a:ln w="9525">
                <a:noFill/>
                <a:miter lim="800000"/>
                <a:headEnd/>
                <a:tailEnd/>
              </a:ln>
            </p:spPr>
            <p:txBody>
              <a:bodyPr wrap="none" lIns="92160" tIns="46080" rIns="92160" bIns="46080" anchor="ctr">
                <a:spAutoFit/>
              </a:bodyPr>
              <a:lstStyle/>
              <a:p>
                <a:pPr algn="ct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latin typeface="Times New Roman" pitchFamily="18" charset="0"/>
                  </a:rPr>
                  <a:t>Client Stub</a:t>
                </a:r>
              </a:p>
            </p:txBody>
          </p:sp>
        </p:grpSp>
        <p:grpSp>
          <p:nvGrpSpPr>
            <p:cNvPr id="4" name="Group 16"/>
            <p:cNvGrpSpPr>
              <a:grpSpLocks/>
            </p:cNvGrpSpPr>
            <p:nvPr/>
          </p:nvGrpSpPr>
          <p:grpSpPr bwMode="auto">
            <a:xfrm>
              <a:off x="3179" y="1836"/>
              <a:ext cx="1708" cy="661"/>
              <a:chOff x="3179" y="1836"/>
              <a:chExt cx="1708" cy="661"/>
            </a:xfrm>
          </p:grpSpPr>
          <p:sp>
            <p:nvSpPr>
              <p:cNvPr id="152593" name="AutoShape 17"/>
              <p:cNvSpPr>
                <a:spLocks noChangeArrowheads="1"/>
              </p:cNvSpPr>
              <p:nvPr/>
            </p:nvSpPr>
            <p:spPr bwMode="auto">
              <a:xfrm>
                <a:off x="3179" y="1836"/>
                <a:ext cx="1708" cy="661"/>
              </a:xfrm>
              <a:prstGeom prst="roundRect">
                <a:avLst>
                  <a:gd name="adj" fmla="val 148"/>
                </a:avLst>
              </a:prstGeom>
              <a:solidFill>
                <a:srgbClr val="CCFFFF"/>
              </a:solidFill>
              <a:ln w="9360">
                <a:solidFill>
                  <a:srgbClr val="000000"/>
                </a:solidFill>
                <a:round/>
                <a:headEnd/>
                <a:tailEnd/>
              </a:ln>
            </p:spPr>
            <p:txBody>
              <a:bodyPr wrap="none" anchor="ctr"/>
              <a:lstStyle/>
              <a:p>
                <a:endParaRPr lang="en-US"/>
              </a:p>
            </p:txBody>
          </p:sp>
          <p:sp>
            <p:nvSpPr>
              <p:cNvPr id="152594" name="Text Box 18"/>
              <p:cNvSpPr txBox="1">
                <a:spLocks noChangeArrowheads="1"/>
              </p:cNvSpPr>
              <p:nvPr/>
            </p:nvSpPr>
            <p:spPr bwMode="auto">
              <a:xfrm>
                <a:off x="3466" y="1996"/>
                <a:ext cx="1139" cy="339"/>
              </a:xfrm>
              <a:prstGeom prst="rect">
                <a:avLst/>
              </a:prstGeom>
              <a:solidFill>
                <a:srgbClr val="CCFFFF"/>
              </a:solidFill>
              <a:ln w="9525">
                <a:noFill/>
                <a:miter lim="800000"/>
                <a:headEnd/>
                <a:tailEnd/>
              </a:ln>
            </p:spPr>
            <p:txBody>
              <a:bodyPr wrap="none" lIns="92160" tIns="46080" rIns="92160" bIns="46080" anchor="ctr">
                <a:spAutoFit/>
              </a:bodyPr>
              <a:lstStyle/>
              <a:p>
                <a:pPr algn="ct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latin typeface="Times New Roman" pitchFamily="18" charset="0"/>
                  </a:rPr>
                  <a:t>Server Stub</a:t>
                </a:r>
              </a:p>
            </p:txBody>
          </p:sp>
        </p:grpSp>
        <p:sp>
          <p:nvSpPr>
            <p:cNvPr id="152595" name="Line 19"/>
            <p:cNvSpPr>
              <a:spLocks noChangeShapeType="1"/>
            </p:cNvSpPr>
            <p:nvPr/>
          </p:nvSpPr>
          <p:spPr bwMode="auto">
            <a:xfrm>
              <a:off x="1848" y="1592"/>
              <a:ext cx="0" cy="388"/>
            </a:xfrm>
            <a:prstGeom prst="line">
              <a:avLst/>
            </a:prstGeom>
            <a:noFill/>
            <a:ln w="38100">
              <a:solidFill>
                <a:srgbClr val="0000FF"/>
              </a:solidFill>
              <a:round/>
              <a:headEnd/>
              <a:tailEnd type="triangle" w="lg" len="lg"/>
            </a:ln>
          </p:spPr>
          <p:txBody>
            <a:bodyPr/>
            <a:lstStyle/>
            <a:p>
              <a:endParaRPr lang="en-US"/>
            </a:p>
          </p:txBody>
        </p:sp>
        <p:sp>
          <p:nvSpPr>
            <p:cNvPr id="152596" name="Line 20"/>
            <p:cNvSpPr>
              <a:spLocks noChangeShapeType="1"/>
            </p:cNvSpPr>
            <p:nvPr/>
          </p:nvSpPr>
          <p:spPr bwMode="auto">
            <a:xfrm>
              <a:off x="1871" y="2356"/>
              <a:ext cx="0" cy="703"/>
            </a:xfrm>
            <a:prstGeom prst="line">
              <a:avLst/>
            </a:prstGeom>
            <a:noFill/>
            <a:ln w="38100">
              <a:solidFill>
                <a:srgbClr val="0000FF"/>
              </a:solidFill>
              <a:round/>
              <a:headEnd/>
              <a:tailEnd type="triangle" w="lg" len="lg"/>
            </a:ln>
          </p:spPr>
          <p:txBody>
            <a:bodyPr/>
            <a:lstStyle/>
            <a:p>
              <a:endParaRPr lang="en-US"/>
            </a:p>
          </p:txBody>
        </p:sp>
        <p:grpSp>
          <p:nvGrpSpPr>
            <p:cNvPr id="5" name="Group 21"/>
            <p:cNvGrpSpPr>
              <a:grpSpLocks/>
            </p:cNvGrpSpPr>
            <p:nvPr/>
          </p:nvGrpSpPr>
          <p:grpSpPr bwMode="auto">
            <a:xfrm>
              <a:off x="1880" y="3111"/>
              <a:ext cx="1618" cy="467"/>
              <a:chOff x="1880" y="3111"/>
              <a:chExt cx="1618" cy="467"/>
            </a:xfrm>
          </p:grpSpPr>
          <p:sp>
            <p:nvSpPr>
              <p:cNvPr id="152598" name="Line 22"/>
              <p:cNvSpPr>
                <a:spLocks noChangeShapeType="1"/>
              </p:cNvSpPr>
              <p:nvPr/>
            </p:nvSpPr>
            <p:spPr bwMode="auto">
              <a:xfrm>
                <a:off x="1881" y="3185"/>
                <a:ext cx="0" cy="384"/>
              </a:xfrm>
              <a:prstGeom prst="line">
                <a:avLst/>
              </a:prstGeom>
              <a:noFill/>
              <a:ln w="38100">
                <a:solidFill>
                  <a:srgbClr val="0000FF"/>
                </a:solidFill>
                <a:round/>
                <a:headEnd/>
                <a:tailEnd/>
              </a:ln>
            </p:spPr>
            <p:txBody>
              <a:bodyPr/>
              <a:lstStyle/>
              <a:p>
                <a:endParaRPr lang="en-US"/>
              </a:p>
            </p:txBody>
          </p:sp>
          <p:sp>
            <p:nvSpPr>
              <p:cNvPr id="152599" name="Line 23"/>
              <p:cNvSpPr>
                <a:spLocks noChangeShapeType="1"/>
              </p:cNvSpPr>
              <p:nvPr/>
            </p:nvSpPr>
            <p:spPr bwMode="auto">
              <a:xfrm>
                <a:off x="1880" y="3579"/>
                <a:ext cx="1611" cy="0"/>
              </a:xfrm>
              <a:prstGeom prst="line">
                <a:avLst/>
              </a:prstGeom>
              <a:noFill/>
              <a:ln w="38100">
                <a:solidFill>
                  <a:srgbClr val="0000FF"/>
                </a:solidFill>
                <a:round/>
                <a:headEnd/>
                <a:tailEnd/>
              </a:ln>
            </p:spPr>
            <p:txBody>
              <a:bodyPr/>
              <a:lstStyle/>
              <a:p>
                <a:endParaRPr lang="en-US"/>
              </a:p>
            </p:txBody>
          </p:sp>
          <p:sp>
            <p:nvSpPr>
              <p:cNvPr id="152600" name="Line 24"/>
              <p:cNvSpPr>
                <a:spLocks noChangeShapeType="1"/>
              </p:cNvSpPr>
              <p:nvPr/>
            </p:nvSpPr>
            <p:spPr bwMode="auto">
              <a:xfrm flipH="1" flipV="1">
                <a:off x="3498" y="3111"/>
                <a:ext cx="1" cy="468"/>
              </a:xfrm>
              <a:prstGeom prst="line">
                <a:avLst/>
              </a:prstGeom>
              <a:noFill/>
              <a:ln w="38100">
                <a:solidFill>
                  <a:srgbClr val="0000FF"/>
                </a:solidFill>
                <a:round/>
                <a:headEnd/>
                <a:tailEnd type="triangle" w="lg" len="lg"/>
              </a:ln>
            </p:spPr>
            <p:txBody>
              <a:bodyPr/>
              <a:lstStyle/>
              <a:p>
                <a:endParaRPr lang="en-US"/>
              </a:p>
            </p:txBody>
          </p:sp>
        </p:grpSp>
        <p:sp>
          <p:nvSpPr>
            <p:cNvPr id="152601" name="Line 25"/>
            <p:cNvSpPr>
              <a:spLocks noChangeShapeType="1"/>
            </p:cNvSpPr>
            <p:nvPr/>
          </p:nvSpPr>
          <p:spPr bwMode="auto">
            <a:xfrm flipV="1">
              <a:off x="3494" y="2356"/>
              <a:ext cx="0" cy="703"/>
            </a:xfrm>
            <a:prstGeom prst="line">
              <a:avLst/>
            </a:prstGeom>
            <a:noFill/>
            <a:ln w="38100">
              <a:solidFill>
                <a:srgbClr val="0000FF"/>
              </a:solidFill>
              <a:round/>
              <a:headEnd/>
              <a:tailEnd type="triangle" w="lg" len="lg"/>
            </a:ln>
          </p:spPr>
          <p:txBody>
            <a:bodyPr/>
            <a:lstStyle/>
            <a:p>
              <a:endParaRPr lang="en-US"/>
            </a:p>
          </p:txBody>
        </p:sp>
        <p:sp>
          <p:nvSpPr>
            <p:cNvPr id="152602" name="Line 26"/>
            <p:cNvSpPr>
              <a:spLocks noChangeShapeType="1"/>
            </p:cNvSpPr>
            <p:nvPr/>
          </p:nvSpPr>
          <p:spPr bwMode="auto">
            <a:xfrm flipV="1">
              <a:off x="3493" y="1592"/>
              <a:ext cx="0" cy="388"/>
            </a:xfrm>
            <a:prstGeom prst="line">
              <a:avLst/>
            </a:prstGeom>
            <a:noFill/>
            <a:ln w="38100">
              <a:solidFill>
                <a:srgbClr val="0000FF"/>
              </a:solidFill>
              <a:round/>
              <a:headEnd/>
              <a:tailEnd type="triangle" w="lg" len="lg"/>
            </a:ln>
          </p:spPr>
          <p:txBody>
            <a:bodyPr/>
            <a:lstStyle/>
            <a:p>
              <a:endParaRPr lang="en-US"/>
            </a:p>
          </p:txBody>
        </p:sp>
        <p:sp>
          <p:nvSpPr>
            <p:cNvPr id="152603" name="Line 27"/>
            <p:cNvSpPr>
              <a:spLocks noChangeShapeType="1"/>
            </p:cNvSpPr>
            <p:nvPr/>
          </p:nvSpPr>
          <p:spPr bwMode="auto">
            <a:xfrm>
              <a:off x="4646" y="1592"/>
              <a:ext cx="0" cy="388"/>
            </a:xfrm>
            <a:prstGeom prst="line">
              <a:avLst/>
            </a:prstGeom>
            <a:noFill/>
            <a:ln w="38100">
              <a:solidFill>
                <a:srgbClr val="0000FF"/>
              </a:solidFill>
              <a:round/>
              <a:headEnd/>
              <a:tailEnd type="triangle" w="lg" len="lg"/>
            </a:ln>
          </p:spPr>
          <p:txBody>
            <a:bodyPr/>
            <a:lstStyle/>
            <a:p>
              <a:endParaRPr lang="en-US"/>
            </a:p>
          </p:txBody>
        </p:sp>
        <p:sp>
          <p:nvSpPr>
            <p:cNvPr id="152604" name="Line 28"/>
            <p:cNvSpPr>
              <a:spLocks noChangeShapeType="1"/>
            </p:cNvSpPr>
            <p:nvPr/>
          </p:nvSpPr>
          <p:spPr bwMode="auto">
            <a:xfrm>
              <a:off x="4646" y="2356"/>
              <a:ext cx="0" cy="703"/>
            </a:xfrm>
            <a:prstGeom prst="line">
              <a:avLst/>
            </a:prstGeom>
            <a:noFill/>
            <a:ln w="38100">
              <a:solidFill>
                <a:srgbClr val="0000FF"/>
              </a:solidFill>
              <a:round/>
              <a:headEnd/>
              <a:tailEnd type="triangle" w="lg" len="lg"/>
            </a:ln>
          </p:spPr>
          <p:txBody>
            <a:bodyPr/>
            <a:lstStyle/>
            <a:p>
              <a:endParaRPr lang="en-US"/>
            </a:p>
          </p:txBody>
        </p:sp>
        <p:grpSp>
          <p:nvGrpSpPr>
            <p:cNvPr id="6" name="Group 29"/>
            <p:cNvGrpSpPr>
              <a:grpSpLocks/>
            </p:cNvGrpSpPr>
            <p:nvPr/>
          </p:nvGrpSpPr>
          <p:grpSpPr bwMode="auto">
            <a:xfrm>
              <a:off x="1070" y="3217"/>
              <a:ext cx="3578" cy="556"/>
              <a:chOff x="1070" y="3217"/>
              <a:chExt cx="3578" cy="556"/>
            </a:xfrm>
          </p:grpSpPr>
          <p:sp>
            <p:nvSpPr>
              <p:cNvPr id="152606" name="Line 30"/>
              <p:cNvSpPr>
                <a:spLocks noChangeShapeType="1"/>
              </p:cNvSpPr>
              <p:nvPr/>
            </p:nvSpPr>
            <p:spPr bwMode="auto">
              <a:xfrm>
                <a:off x="4649" y="3217"/>
                <a:ext cx="0" cy="542"/>
              </a:xfrm>
              <a:prstGeom prst="line">
                <a:avLst/>
              </a:prstGeom>
              <a:noFill/>
              <a:ln w="38100">
                <a:solidFill>
                  <a:srgbClr val="0000FF"/>
                </a:solidFill>
                <a:round/>
                <a:headEnd/>
                <a:tailEnd/>
              </a:ln>
            </p:spPr>
            <p:txBody>
              <a:bodyPr/>
              <a:lstStyle/>
              <a:p>
                <a:endParaRPr lang="en-US"/>
              </a:p>
            </p:txBody>
          </p:sp>
          <p:sp>
            <p:nvSpPr>
              <p:cNvPr id="152607" name="Line 31"/>
              <p:cNvSpPr>
                <a:spLocks noChangeShapeType="1"/>
              </p:cNvSpPr>
              <p:nvPr/>
            </p:nvSpPr>
            <p:spPr bwMode="auto">
              <a:xfrm flipH="1">
                <a:off x="1070" y="3774"/>
                <a:ext cx="3579" cy="0"/>
              </a:xfrm>
              <a:prstGeom prst="line">
                <a:avLst/>
              </a:prstGeom>
              <a:noFill/>
              <a:ln w="38100">
                <a:solidFill>
                  <a:srgbClr val="0000FF"/>
                </a:solidFill>
                <a:round/>
                <a:headEnd/>
                <a:tailEnd/>
              </a:ln>
            </p:spPr>
            <p:txBody>
              <a:bodyPr/>
              <a:lstStyle/>
              <a:p>
                <a:endParaRPr lang="en-US"/>
              </a:p>
            </p:txBody>
          </p:sp>
          <p:sp>
            <p:nvSpPr>
              <p:cNvPr id="152608" name="Line 32"/>
              <p:cNvSpPr>
                <a:spLocks noChangeShapeType="1"/>
              </p:cNvSpPr>
              <p:nvPr/>
            </p:nvSpPr>
            <p:spPr bwMode="auto">
              <a:xfrm flipV="1">
                <a:off x="1070" y="3254"/>
                <a:ext cx="0" cy="505"/>
              </a:xfrm>
              <a:prstGeom prst="line">
                <a:avLst/>
              </a:prstGeom>
              <a:noFill/>
              <a:ln w="38100">
                <a:solidFill>
                  <a:srgbClr val="0000FF"/>
                </a:solidFill>
                <a:round/>
                <a:headEnd/>
                <a:tailEnd type="triangle" w="lg" len="lg"/>
              </a:ln>
            </p:spPr>
            <p:txBody>
              <a:bodyPr/>
              <a:lstStyle/>
              <a:p>
                <a:endParaRPr lang="en-US"/>
              </a:p>
            </p:txBody>
          </p:sp>
        </p:grpSp>
        <p:sp>
          <p:nvSpPr>
            <p:cNvPr id="152609" name="Line 33"/>
            <p:cNvSpPr>
              <a:spLocks noChangeShapeType="1"/>
            </p:cNvSpPr>
            <p:nvPr/>
          </p:nvSpPr>
          <p:spPr bwMode="auto">
            <a:xfrm flipV="1">
              <a:off x="1093" y="2356"/>
              <a:ext cx="0" cy="703"/>
            </a:xfrm>
            <a:prstGeom prst="line">
              <a:avLst/>
            </a:prstGeom>
            <a:noFill/>
            <a:ln w="38100">
              <a:solidFill>
                <a:srgbClr val="0000FF"/>
              </a:solidFill>
              <a:round/>
              <a:headEnd/>
              <a:tailEnd type="triangle" w="lg" len="lg"/>
            </a:ln>
          </p:spPr>
          <p:txBody>
            <a:bodyPr/>
            <a:lstStyle/>
            <a:p>
              <a:endParaRPr lang="en-US"/>
            </a:p>
          </p:txBody>
        </p:sp>
        <p:sp>
          <p:nvSpPr>
            <p:cNvPr id="152610" name="Line 34"/>
            <p:cNvSpPr>
              <a:spLocks noChangeShapeType="1"/>
            </p:cNvSpPr>
            <p:nvPr/>
          </p:nvSpPr>
          <p:spPr bwMode="auto">
            <a:xfrm flipV="1">
              <a:off x="1093" y="1592"/>
              <a:ext cx="0" cy="388"/>
            </a:xfrm>
            <a:prstGeom prst="line">
              <a:avLst/>
            </a:prstGeom>
            <a:noFill/>
            <a:ln w="38100">
              <a:solidFill>
                <a:srgbClr val="0000FF"/>
              </a:solidFill>
              <a:round/>
              <a:headEnd/>
              <a:tailEnd type="triangle" w="lg" len="lg"/>
            </a:ln>
          </p:spPr>
          <p:txBody>
            <a:bodyPr/>
            <a:lstStyle/>
            <a:p>
              <a:endParaRPr lang="en-US"/>
            </a:p>
          </p:txBody>
        </p:sp>
        <p:sp>
          <p:nvSpPr>
            <p:cNvPr id="152611" name="Text Box 35"/>
            <p:cNvSpPr txBox="1">
              <a:spLocks noChangeArrowheads="1"/>
            </p:cNvSpPr>
            <p:nvPr/>
          </p:nvSpPr>
          <p:spPr bwMode="auto">
            <a:xfrm>
              <a:off x="1286" y="796"/>
              <a:ext cx="682" cy="339"/>
            </a:xfrm>
            <a:prstGeom prst="rect">
              <a:avLst/>
            </a:prstGeom>
            <a:noFill/>
            <a:ln w="9525">
              <a:noFill/>
              <a:miter lim="800000"/>
              <a:headEnd/>
              <a:tailEnd/>
            </a:ln>
          </p:spPr>
          <p:txBody>
            <a:bodyPr wrap="none" lIns="92160" tIns="46080" rIns="92160" bIns="46080" anchor="ctr" anchorCtr="1">
              <a:spAutoFit/>
            </a:bodyPr>
            <a:lstStyle/>
            <a:p>
              <a:pPr algn="ct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t>Client</a:t>
              </a:r>
            </a:p>
          </p:txBody>
        </p:sp>
        <p:sp>
          <p:nvSpPr>
            <p:cNvPr id="152612" name="Text Box 36"/>
            <p:cNvSpPr txBox="1">
              <a:spLocks noChangeArrowheads="1"/>
            </p:cNvSpPr>
            <p:nvPr/>
          </p:nvSpPr>
          <p:spPr bwMode="auto">
            <a:xfrm>
              <a:off x="3621" y="797"/>
              <a:ext cx="764" cy="339"/>
            </a:xfrm>
            <a:prstGeom prst="rect">
              <a:avLst/>
            </a:prstGeom>
            <a:noFill/>
            <a:ln w="9525">
              <a:noFill/>
              <a:miter lim="800000"/>
              <a:headEnd/>
              <a:tailEnd/>
            </a:ln>
          </p:spPr>
          <p:txBody>
            <a:bodyPr wrap="none" lIns="92160" tIns="46080" rIns="92160" bIns="46080" anchor="ctr" anchorCtr="1">
              <a:spAutoFit/>
            </a:bodyPr>
            <a:lstStyle/>
            <a:p>
              <a:pPr algn="ct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t>Server</a:t>
              </a:r>
            </a:p>
          </p:txBody>
        </p:sp>
      </p:grpSp>
      <p:sp>
        <p:nvSpPr>
          <p:cNvPr id="38" name="Slide Number Placeholder 37"/>
          <p:cNvSpPr>
            <a:spLocks noGrp="1"/>
          </p:cNvSpPr>
          <p:nvPr>
            <p:ph type="sldNum" sz="quarter" idx="12"/>
          </p:nvPr>
        </p:nvSpPr>
        <p:spPr/>
        <p:txBody>
          <a:bodyPr/>
          <a:lstStyle/>
          <a:p>
            <a:fld id="{B6F15528-21DE-4FAA-801E-634DDDAF4B2B}" type="slidenum">
              <a:rPr lang="en-US"/>
              <a:pPr/>
              <a:t>12</a:t>
            </a:fld>
            <a:endParaRPr lang="en-US"/>
          </a:p>
        </p:txBody>
      </p:sp>
    </p:spTree>
  </p:cSld>
  <p:clrMapOvr>
    <a:masterClrMapping/>
  </p:clrMapOvr>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457200" y="274638"/>
            <a:ext cx="8229600" cy="868362"/>
          </a:xfrm>
        </p:spPr>
        <p:txBody>
          <a:bodyPr>
            <a:normAutofit/>
          </a:bodyPr>
          <a:lstStyle/>
          <a:p>
            <a:r>
              <a:rPr lang="en-US" altLang="ko-KR" sz="3200" b="1" dirty="0">
                <a:solidFill>
                  <a:srgbClr val="FF0000"/>
                </a:solidFill>
                <a:ea typeface="Gulim" pitchFamily="50" charset="-127"/>
              </a:rPr>
              <a:t>Steps of a Remote Procedure Call</a:t>
            </a:r>
            <a:endParaRPr lang="zh-CN" altLang="en-US" sz="3200" b="1" dirty="0">
              <a:solidFill>
                <a:srgbClr val="FF0000"/>
              </a:solidFill>
              <a:ea typeface="Gulim" pitchFamily="50" charset="-127"/>
            </a:endParaRPr>
          </a:p>
        </p:txBody>
      </p:sp>
      <p:sp>
        <p:nvSpPr>
          <p:cNvPr id="153603" name="Rectangle 3"/>
          <p:cNvSpPr>
            <a:spLocks noGrp="1" noChangeArrowheads="1"/>
          </p:cNvSpPr>
          <p:nvPr>
            <p:ph idx="1"/>
          </p:nvPr>
        </p:nvSpPr>
        <p:spPr>
          <a:xfrm>
            <a:off x="457200" y="1219200"/>
            <a:ext cx="8229600" cy="4525963"/>
          </a:xfrm>
        </p:spPr>
        <p:txBody>
          <a:bodyPr>
            <a:normAutofit fontScale="85000" lnSpcReduction="20000"/>
          </a:bodyPr>
          <a:lstStyle/>
          <a:p>
            <a:pPr marL="457200" indent="-457200">
              <a:buFontTx/>
              <a:buAutoNum type="arabicPeriod"/>
            </a:pPr>
            <a:r>
              <a:rPr lang="en-US" altLang="ko-KR" dirty="0">
                <a:ea typeface="Gulim" pitchFamily="50" charset="-127"/>
              </a:rPr>
              <a:t>Client procedure </a:t>
            </a:r>
            <a:r>
              <a:rPr lang="en-US" altLang="ko-KR" dirty="0">
                <a:solidFill>
                  <a:srgbClr val="CC0000"/>
                </a:solidFill>
                <a:ea typeface="Gulim" pitchFamily="50" charset="-127"/>
              </a:rPr>
              <a:t>calls client stub</a:t>
            </a:r>
            <a:r>
              <a:rPr lang="en-US" altLang="ko-KR" dirty="0">
                <a:ea typeface="Gulim" pitchFamily="50" charset="-127"/>
              </a:rPr>
              <a:t> in normal way</a:t>
            </a:r>
          </a:p>
          <a:p>
            <a:pPr marL="457200" indent="-457200">
              <a:buFontTx/>
              <a:buAutoNum type="arabicPeriod"/>
            </a:pPr>
            <a:r>
              <a:rPr lang="en-US" altLang="ko-KR" dirty="0">
                <a:ea typeface="Gulim" pitchFamily="50" charset="-127"/>
              </a:rPr>
              <a:t>Client stub </a:t>
            </a:r>
            <a:r>
              <a:rPr lang="en-US" altLang="ko-KR" dirty="0">
                <a:solidFill>
                  <a:srgbClr val="CC0000"/>
                </a:solidFill>
                <a:ea typeface="Gulim" pitchFamily="50" charset="-127"/>
              </a:rPr>
              <a:t>builds message</a:t>
            </a:r>
            <a:r>
              <a:rPr lang="en-US" altLang="ko-KR" dirty="0">
                <a:ea typeface="Gulim" pitchFamily="50" charset="-127"/>
              </a:rPr>
              <a:t>, calls local OS</a:t>
            </a:r>
          </a:p>
          <a:p>
            <a:pPr marL="457200" indent="-457200">
              <a:buFontTx/>
              <a:buAutoNum type="arabicPeriod"/>
            </a:pPr>
            <a:r>
              <a:rPr lang="en-US" altLang="ko-KR" dirty="0">
                <a:ea typeface="Gulim" pitchFamily="50" charset="-127"/>
              </a:rPr>
              <a:t>Client's OS </a:t>
            </a:r>
            <a:r>
              <a:rPr lang="en-US" altLang="ko-KR" dirty="0">
                <a:solidFill>
                  <a:srgbClr val="CC0000"/>
                </a:solidFill>
                <a:ea typeface="Gulim" pitchFamily="50" charset="-127"/>
              </a:rPr>
              <a:t>sends message</a:t>
            </a:r>
            <a:r>
              <a:rPr lang="en-US" altLang="ko-KR" dirty="0">
                <a:ea typeface="Gulim" pitchFamily="50" charset="-127"/>
              </a:rPr>
              <a:t> to remote OS</a:t>
            </a:r>
          </a:p>
          <a:p>
            <a:pPr marL="457200" indent="-457200">
              <a:buFontTx/>
              <a:buAutoNum type="arabicPeriod"/>
            </a:pPr>
            <a:r>
              <a:rPr lang="en-US" altLang="ko-KR" dirty="0">
                <a:ea typeface="Gulim" pitchFamily="50" charset="-127"/>
              </a:rPr>
              <a:t>Remote OS gives message </a:t>
            </a:r>
            <a:r>
              <a:rPr lang="en-US" altLang="ko-KR" dirty="0">
                <a:solidFill>
                  <a:srgbClr val="CC0000"/>
                </a:solidFill>
                <a:ea typeface="Gulim" pitchFamily="50" charset="-127"/>
              </a:rPr>
              <a:t>to server stub</a:t>
            </a:r>
          </a:p>
          <a:p>
            <a:pPr marL="457200" indent="-457200">
              <a:buFontTx/>
              <a:buAutoNum type="arabicPeriod"/>
            </a:pPr>
            <a:r>
              <a:rPr lang="en-US" altLang="ko-KR" dirty="0">
                <a:ea typeface="Gulim" pitchFamily="50" charset="-127"/>
              </a:rPr>
              <a:t>Server stub </a:t>
            </a:r>
            <a:r>
              <a:rPr lang="en-US" altLang="ko-KR" dirty="0">
                <a:solidFill>
                  <a:srgbClr val="CC0000"/>
                </a:solidFill>
                <a:ea typeface="Gulim" pitchFamily="50" charset="-127"/>
              </a:rPr>
              <a:t>unpacks</a:t>
            </a:r>
            <a:r>
              <a:rPr lang="en-US" altLang="ko-KR" dirty="0">
                <a:ea typeface="Gulim" pitchFamily="50" charset="-127"/>
              </a:rPr>
              <a:t> parameters, calls server</a:t>
            </a:r>
          </a:p>
          <a:p>
            <a:pPr marL="457200" indent="-457200">
              <a:buFontTx/>
              <a:buAutoNum type="arabicPeriod"/>
            </a:pPr>
            <a:r>
              <a:rPr lang="en-US" altLang="ko-KR" dirty="0">
                <a:ea typeface="Gulim" pitchFamily="50" charset="-127"/>
              </a:rPr>
              <a:t>Server does work, </a:t>
            </a:r>
            <a:r>
              <a:rPr lang="en-US" altLang="ko-KR" dirty="0">
                <a:solidFill>
                  <a:srgbClr val="CC0000"/>
                </a:solidFill>
                <a:ea typeface="Gulim" pitchFamily="50" charset="-127"/>
              </a:rPr>
              <a:t>returns result</a:t>
            </a:r>
            <a:r>
              <a:rPr lang="en-US" altLang="ko-KR" dirty="0">
                <a:ea typeface="Gulim" pitchFamily="50" charset="-127"/>
              </a:rPr>
              <a:t> to the stub</a:t>
            </a:r>
          </a:p>
          <a:p>
            <a:pPr marL="457200" indent="-457200">
              <a:buFontTx/>
              <a:buAutoNum type="arabicPeriod"/>
            </a:pPr>
            <a:r>
              <a:rPr lang="en-US" altLang="ko-KR" dirty="0">
                <a:ea typeface="Gulim" pitchFamily="50" charset="-127"/>
              </a:rPr>
              <a:t>Server stub </a:t>
            </a:r>
            <a:r>
              <a:rPr lang="en-US" altLang="ko-KR" dirty="0">
                <a:solidFill>
                  <a:srgbClr val="CC0000"/>
                </a:solidFill>
                <a:ea typeface="Gulim" pitchFamily="50" charset="-127"/>
              </a:rPr>
              <a:t>packs</a:t>
            </a:r>
            <a:r>
              <a:rPr lang="en-US" altLang="ko-KR" dirty="0">
                <a:ea typeface="Gulim" pitchFamily="50" charset="-127"/>
              </a:rPr>
              <a:t> it in message, calls local OS</a:t>
            </a:r>
          </a:p>
          <a:p>
            <a:pPr marL="457200" indent="-457200">
              <a:buFontTx/>
              <a:buAutoNum type="arabicPeriod"/>
            </a:pPr>
            <a:r>
              <a:rPr lang="en-US" altLang="ko-KR" dirty="0">
                <a:ea typeface="Gulim" pitchFamily="50" charset="-127"/>
              </a:rPr>
              <a:t>Server's OS </a:t>
            </a:r>
            <a:r>
              <a:rPr lang="en-US" altLang="ko-KR" dirty="0">
                <a:solidFill>
                  <a:srgbClr val="CC0000"/>
                </a:solidFill>
                <a:ea typeface="Gulim" pitchFamily="50" charset="-127"/>
              </a:rPr>
              <a:t>sends</a:t>
            </a:r>
            <a:r>
              <a:rPr lang="en-US" altLang="ko-KR" dirty="0">
                <a:ea typeface="Gulim" pitchFamily="50" charset="-127"/>
              </a:rPr>
              <a:t> message to client's OS</a:t>
            </a:r>
          </a:p>
          <a:p>
            <a:pPr marL="457200" indent="-457200">
              <a:buFontTx/>
              <a:buAutoNum type="arabicPeriod"/>
            </a:pPr>
            <a:r>
              <a:rPr lang="en-US" altLang="ko-KR" dirty="0">
                <a:ea typeface="Gulim" pitchFamily="50" charset="-127"/>
              </a:rPr>
              <a:t>Client's OS gives message </a:t>
            </a:r>
            <a:r>
              <a:rPr lang="en-US" altLang="ko-KR" dirty="0">
                <a:solidFill>
                  <a:srgbClr val="CC0000"/>
                </a:solidFill>
                <a:ea typeface="Gulim" pitchFamily="50" charset="-127"/>
              </a:rPr>
              <a:t>to client stub</a:t>
            </a:r>
          </a:p>
          <a:p>
            <a:pPr marL="457200" indent="-457200">
              <a:buFontTx/>
              <a:buAutoNum type="arabicPeriod"/>
            </a:pPr>
            <a:r>
              <a:rPr lang="en-US" altLang="ko-KR" dirty="0">
                <a:ea typeface="Gulim" pitchFamily="50" charset="-127"/>
              </a:rPr>
              <a:t>Stub </a:t>
            </a:r>
            <a:r>
              <a:rPr lang="en-US" altLang="ko-KR" dirty="0">
                <a:solidFill>
                  <a:srgbClr val="CC0000"/>
                </a:solidFill>
                <a:ea typeface="Gulim" pitchFamily="50" charset="-127"/>
              </a:rPr>
              <a:t>unpacks</a:t>
            </a:r>
            <a:r>
              <a:rPr lang="en-US" altLang="ko-KR" dirty="0">
                <a:ea typeface="Gulim" pitchFamily="50" charset="-127"/>
              </a:rPr>
              <a:t> result, returns to client</a:t>
            </a:r>
          </a:p>
          <a:p>
            <a:pPr marL="457200" indent="-457200"/>
            <a:endParaRPr lang="zh-CN" altLang="en-US" dirty="0">
              <a:ea typeface="SimSun" pitchFamily="2" charset="-122"/>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13</a:t>
            </a:fld>
            <a:endParaRPr lang="en-US"/>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9346" rIns="0" bIns="0" rtlCol="0">
            <a:spAutoFit/>
          </a:bodyPr>
          <a:lstStyle/>
          <a:p>
            <a:pPr marL="88900">
              <a:lnSpc>
                <a:spcPct val="100000"/>
              </a:lnSpc>
              <a:spcBef>
                <a:spcPts val="100"/>
              </a:spcBef>
            </a:pPr>
            <a:r>
              <a:rPr sz="3500" u="sng" dirty="0">
                <a:solidFill>
                  <a:srgbClr val="333399"/>
                </a:solidFill>
                <a:uFill>
                  <a:solidFill>
                    <a:srgbClr val="333399"/>
                  </a:solidFill>
                </a:uFill>
              </a:rPr>
              <a:t>What</a:t>
            </a:r>
            <a:r>
              <a:rPr sz="3500" u="sng" spc="-70" dirty="0">
                <a:solidFill>
                  <a:srgbClr val="333399"/>
                </a:solidFill>
                <a:uFill>
                  <a:solidFill>
                    <a:srgbClr val="333399"/>
                  </a:solidFill>
                </a:uFill>
              </a:rPr>
              <a:t> </a:t>
            </a:r>
            <a:r>
              <a:rPr sz="3500" u="sng" dirty="0">
                <a:solidFill>
                  <a:srgbClr val="333399"/>
                </a:solidFill>
                <a:uFill>
                  <a:solidFill>
                    <a:srgbClr val="333399"/>
                  </a:solidFill>
                </a:uFill>
              </a:rPr>
              <a:t>is</a:t>
            </a:r>
            <a:r>
              <a:rPr sz="3500" u="sng" spc="-50" dirty="0">
                <a:solidFill>
                  <a:srgbClr val="333399"/>
                </a:solidFill>
                <a:uFill>
                  <a:solidFill>
                    <a:srgbClr val="333399"/>
                  </a:solidFill>
                </a:uFill>
              </a:rPr>
              <a:t> </a:t>
            </a:r>
            <a:r>
              <a:rPr sz="3500" u="sng" dirty="0">
                <a:solidFill>
                  <a:srgbClr val="333399"/>
                </a:solidFill>
                <a:uFill>
                  <a:solidFill>
                    <a:srgbClr val="333399"/>
                  </a:solidFill>
                </a:uFill>
              </a:rPr>
              <a:t>High</a:t>
            </a:r>
            <a:r>
              <a:rPr sz="3500" u="sng" spc="-65" dirty="0">
                <a:solidFill>
                  <a:srgbClr val="333399"/>
                </a:solidFill>
                <a:uFill>
                  <a:solidFill>
                    <a:srgbClr val="333399"/>
                  </a:solidFill>
                </a:uFill>
              </a:rPr>
              <a:t> </a:t>
            </a:r>
            <a:r>
              <a:rPr sz="3500" u="sng" spc="-10" dirty="0">
                <a:solidFill>
                  <a:srgbClr val="333399"/>
                </a:solidFill>
                <a:uFill>
                  <a:solidFill>
                    <a:srgbClr val="333399"/>
                  </a:solidFill>
                </a:uFill>
              </a:rPr>
              <a:t>Performance</a:t>
            </a:r>
            <a:r>
              <a:rPr sz="3500" u="sng" spc="-55" dirty="0">
                <a:solidFill>
                  <a:srgbClr val="333399"/>
                </a:solidFill>
                <a:uFill>
                  <a:solidFill>
                    <a:srgbClr val="333399"/>
                  </a:solidFill>
                </a:uFill>
              </a:rPr>
              <a:t> </a:t>
            </a:r>
            <a:r>
              <a:rPr sz="3500" u="sng" spc="-10" dirty="0">
                <a:solidFill>
                  <a:srgbClr val="333399"/>
                </a:solidFill>
                <a:uFill>
                  <a:solidFill>
                    <a:srgbClr val="333399"/>
                  </a:solidFill>
                </a:uFill>
              </a:rPr>
              <a:t>Computing</a:t>
            </a:r>
            <a:r>
              <a:rPr sz="3500" u="none" spc="-10" dirty="0">
                <a:solidFill>
                  <a:srgbClr val="333399"/>
                </a:solidFill>
              </a:rPr>
              <a:t>?</a:t>
            </a:r>
            <a:endParaRPr sz="3500"/>
          </a:p>
        </p:txBody>
      </p:sp>
      <p:sp>
        <p:nvSpPr>
          <p:cNvPr id="3" name="object 3"/>
          <p:cNvSpPr txBox="1"/>
          <p:nvPr/>
        </p:nvSpPr>
        <p:spPr>
          <a:xfrm>
            <a:off x="4041775" y="1616709"/>
            <a:ext cx="3808729" cy="1245870"/>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Calibri"/>
                <a:cs typeface="Calibri"/>
              </a:rPr>
              <a:t>Odyssey</a:t>
            </a:r>
            <a:r>
              <a:rPr sz="2000" spc="-45" dirty="0">
                <a:latin typeface="Calibri"/>
                <a:cs typeface="Calibri"/>
              </a:rPr>
              <a:t> </a:t>
            </a:r>
            <a:r>
              <a:rPr sz="2000" spc="-10" dirty="0">
                <a:latin typeface="Calibri"/>
                <a:cs typeface="Calibri"/>
              </a:rPr>
              <a:t>supercomputer</a:t>
            </a:r>
            <a:r>
              <a:rPr sz="2000" spc="-45" dirty="0">
                <a:latin typeface="Calibri"/>
                <a:cs typeface="Calibri"/>
              </a:rPr>
              <a:t> </a:t>
            </a:r>
            <a:r>
              <a:rPr sz="2000" dirty="0">
                <a:latin typeface="Calibri"/>
                <a:cs typeface="Calibri"/>
              </a:rPr>
              <a:t>is</a:t>
            </a:r>
            <a:r>
              <a:rPr sz="2000" spc="-30" dirty="0">
                <a:latin typeface="Calibri"/>
                <a:cs typeface="Calibri"/>
              </a:rPr>
              <a:t> </a:t>
            </a:r>
            <a:r>
              <a:rPr sz="2000" dirty="0">
                <a:latin typeface="Calibri"/>
                <a:cs typeface="Calibri"/>
              </a:rPr>
              <a:t>the</a:t>
            </a:r>
            <a:r>
              <a:rPr sz="2000" spc="-35" dirty="0">
                <a:latin typeface="Calibri"/>
                <a:cs typeface="Calibri"/>
              </a:rPr>
              <a:t> </a:t>
            </a:r>
            <a:r>
              <a:rPr sz="2000" spc="-10" dirty="0">
                <a:latin typeface="Calibri"/>
                <a:cs typeface="Calibri"/>
              </a:rPr>
              <a:t>major computational</a:t>
            </a:r>
            <a:r>
              <a:rPr sz="2000" spc="-60" dirty="0">
                <a:latin typeface="Calibri"/>
                <a:cs typeface="Calibri"/>
              </a:rPr>
              <a:t> </a:t>
            </a:r>
            <a:r>
              <a:rPr sz="2000" dirty="0">
                <a:latin typeface="Calibri"/>
                <a:cs typeface="Calibri"/>
              </a:rPr>
              <a:t>resource</a:t>
            </a:r>
            <a:r>
              <a:rPr sz="2000" spc="-40" dirty="0">
                <a:latin typeface="Calibri"/>
                <a:cs typeface="Calibri"/>
              </a:rPr>
              <a:t> </a:t>
            </a:r>
            <a:r>
              <a:rPr sz="2000" dirty="0">
                <a:latin typeface="Calibri"/>
                <a:cs typeface="Calibri"/>
              </a:rPr>
              <a:t>of</a:t>
            </a:r>
            <a:r>
              <a:rPr sz="2000" spc="-55" dirty="0">
                <a:latin typeface="Calibri"/>
                <a:cs typeface="Calibri"/>
              </a:rPr>
              <a:t> </a:t>
            </a:r>
            <a:r>
              <a:rPr sz="2000" spc="-20" dirty="0">
                <a:latin typeface="Calibri"/>
                <a:cs typeface="Calibri"/>
              </a:rPr>
              <a:t>FAS</a:t>
            </a:r>
            <a:r>
              <a:rPr sz="2000" spc="-45" dirty="0">
                <a:latin typeface="Calibri"/>
                <a:cs typeface="Calibri"/>
              </a:rPr>
              <a:t> </a:t>
            </a:r>
            <a:r>
              <a:rPr sz="2000" spc="-25" dirty="0">
                <a:latin typeface="Calibri"/>
                <a:cs typeface="Calibri"/>
              </a:rPr>
              <a:t>RC:</a:t>
            </a:r>
            <a:endParaRPr sz="2000">
              <a:latin typeface="Calibri"/>
              <a:cs typeface="Calibri"/>
            </a:endParaRPr>
          </a:p>
          <a:p>
            <a:pPr marL="299085" indent="-286385">
              <a:lnSpc>
                <a:spcPct val="100000"/>
              </a:lnSpc>
              <a:buFont typeface="Arial MT"/>
              <a:buChar char="•"/>
              <a:tabLst>
                <a:tab pos="299085" algn="l"/>
              </a:tabLst>
            </a:pPr>
            <a:r>
              <a:rPr sz="2000" dirty="0">
                <a:latin typeface="Calibri"/>
                <a:cs typeface="Calibri"/>
              </a:rPr>
              <a:t>2,140</a:t>
            </a:r>
            <a:r>
              <a:rPr sz="2000" spc="-35" dirty="0">
                <a:latin typeface="Calibri"/>
                <a:cs typeface="Calibri"/>
              </a:rPr>
              <a:t> </a:t>
            </a:r>
            <a:r>
              <a:rPr sz="2000" dirty="0">
                <a:latin typeface="Calibri"/>
                <a:cs typeface="Calibri"/>
              </a:rPr>
              <a:t>nodes</a:t>
            </a:r>
            <a:r>
              <a:rPr sz="2000" spc="-20" dirty="0">
                <a:latin typeface="Calibri"/>
                <a:cs typeface="Calibri"/>
              </a:rPr>
              <a:t> </a:t>
            </a:r>
            <a:r>
              <a:rPr sz="2000" dirty="0">
                <a:latin typeface="Calibri"/>
                <a:cs typeface="Calibri"/>
              </a:rPr>
              <a:t>/</a:t>
            </a:r>
            <a:r>
              <a:rPr sz="2000" spc="-10" dirty="0">
                <a:latin typeface="Calibri"/>
                <a:cs typeface="Calibri"/>
              </a:rPr>
              <a:t> </a:t>
            </a:r>
            <a:r>
              <a:rPr sz="2000" dirty="0">
                <a:latin typeface="Calibri"/>
                <a:cs typeface="Calibri"/>
              </a:rPr>
              <a:t>60,000</a:t>
            </a:r>
            <a:r>
              <a:rPr sz="2000" spc="-35" dirty="0">
                <a:latin typeface="Calibri"/>
                <a:cs typeface="Calibri"/>
              </a:rPr>
              <a:t> </a:t>
            </a:r>
            <a:r>
              <a:rPr sz="2000" spc="-20" dirty="0">
                <a:latin typeface="Calibri"/>
                <a:cs typeface="Calibri"/>
              </a:rPr>
              <a:t>cores</a:t>
            </a:r>
            <a:endParaRPr sz="2000">
              <a:latin typeface="Calibri"/>
              <a:cs typeface="Calibri"/>
            </a:endParaRPr>
          </a:p>
          <a:p>
            <a:pPr marL="299085" indent="-286385">
              <a:lnSpc>
                <a:spcPct val="100000"/>
              </a:lnSpc>
              <a:buFont typeface="Arial MT"/>
              <a:buChar char="•"/>
              <a:tabLst>
                <a:tab pos="299085" algn="l"/>
              </a:tabLst>
            </a:pPr>
            <a:r>
              <a:rPr sz="2000" dirty="0">
                <a:latin typeface="Calibri"/>
                <a:cs typeface="Calibri"/>
              </a:rPr>
              <a:t>14</a:t>
            </a:r>
            <a:r>
              <a:rPr sz="2000" spc="-55" dirty="0">
                <a:latin typeface="Calibri"/>
                <a:cs typeface="Calibri"/>
              </a:rPr>
              <a:t> </a:t>
            </a:r>
            <a:r>
              <a:rPr sz="2000" dirty="0">
                <a:latin typeface="Calibri"/>
                <a:cs typeface="Calibri"/>
              </a:rPr>
              <a:t>petabytes</a:t>
            </a:r>
            <a:r>
              <a:rPr sz="2000" spc="-40" dirty="0">
                <a:latin typeface="Calibri"/>
                <a:cs typeface="Calibri"/>
              </a:rPr>
              <a:t> </a:t>
            </a:r>
            <a:r>
              <a:rPr sz="2000" dirty="0">
                <a:latin typeface="Calibri"/>
                <a:cs typeface="Calibri"/>
              </a:rPr>
              <a:t>of</a:t>
            </a:r>
            <a:r>
              <a:rPr sz="2000" spc="-45" dirty="0">
                <a:latin typeface="Calibri"/>
                <a:cs typeface="Calibri"/>
              </a:rPr>
              <a:t> </a:t>
            </a:r>
            <a:r>
              <a:rPr sz="2000" spc="-10" dirty="0">
                <a:latin typeface="Calibri"/>
                <a:cs typeface="Calibri"/>
              </a:rPr>
              <a:t>storage</a:t>
            </a:r>
            <a:endParaRPr sz="2000">
              <a:latin typeface="Calibri"/>
              <a:cs typeface="Calibri"/>
            </a:endParaRPr>
          </a:p>
        </p:txBody>
      </p:sp>
      <p:sp>
        <p:nvSpPr>
          <p:cNvPr id="4" name="object 4"/>
          <p:cNvSpPr txBox="1"/>
          <p:nvPr/>
        </p:nvSpPr>
        <p:spPr>
          <a:xfrm>
            <a:off x="307340" y="5424627"/>
            <a:ext cx="8295005" cy="75692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FF0000"/>
                </a:solidFill>
                <a:latin typeface="Calibri"/>
                <a:cs typeface="Calibri"/>
              </a:rPr>
              <a:t>Using</a:t>
            </a:r>
            <a:r>
              <a:rPr sz="2400" b="1" spc="-85" dirty="0">
                <a:solidFill>
                  <a:srgbClr val="FF0000"/>
                </a:solidFill>
                <a:latin typeface="Calibri"/>
                <a:cs typeface="Calibri"/>
              </a:rPr>
              <a:t> </a:t>
            </a:r>
            <a:r>
              <a:rPr sz="2400" b="1" dirty="0">
                <a:solidFill>
                  <a:srgbClr val="FF0000"/>
                </a:solidFill>
                <a:latin typeface="Calibri"/>
                <a:cs typeface="Calibri"/>
              </a:rPr>
              <a:t>the</a:t>
            </a:r>
            <a:r>
              <a:rPr sz="2400" b="1" spc="-55" dirty="0">
                <a:solidFill>
                  <a:srgbClr val="FF0000"/>
                </a:solidFill>
                <a:latin typeface="Calibri"/>
                <a:cs typeface="Calibri"/>
              </a:rPr>
              <a:t> </a:t>
            </a:r>
            <a:r>
              <a:rPr sz="2400" b="1" spc="-10" dirty="0">
                <a:solidFill>
                  <a:srgbClr val="FF0000"/>
                </a:solidFill>
                <a:latin typeface="Calibri"/>
                <a:cs typeface="Calibri"/>
              </a:rPr>
              <a:t>world’s</a:t>
            </a:r>
            <a:r>
              <a:rPr sz="2400" b="1" spc="-65" dirty="0">
                <a:solidFill>
                  <a:srgbClr val="FF0000"/>
                </a:solidFill>
                <a:latin typeface="Calibri"/>
                <a:cs typeface="Calibri"/>
              </a:rPr>
              <a:t> </a:t>
            </a:r>
            <a:r>
              <a:rPr sz="2400" b="1" spc="-10" dirty="0">
                <a:solidFill>
                  <a:srgbClr val="FF0000"/>
                </a:solidFill>
                <a:latin typeface="Calibri"/>
                <a:cs typeface="Calibri"/>
              </a:rPr>
              <a:t>fastest</a:t>
            </a:r>
            <a:r>
              <a:rPr sz="2400" b="1" spc="-65" dirty="0">
                <a:solidFill>
                  <a:srgbClr val="FF0000"/>
                </a:solidFill>
                <a:latin typeface="Calibri"/>
                <a:cs typeface="Calibri"/>
              </a:rPr>
              <a:t> </a:t>
            </a:r>
            <a:r>
              <a:rPr sz="2400" b="1" dirty="0">
                <a:solidFill>
                  <a:srgbClr val="FF0000"/>
                </a:solidFill>
                <a:latin typeface="Calibri"/>
                <a:cs typeface="Calibri"/>
              </a:rPr>
              <a:t>and</a:t>
            </a:r>
            <a:r>
              <a:rPr sz="2400" b="1" spc="-65" dirty="0">
                <a:solidFill>
                  <a:srgbClr val="FF0000"/>
                </a:solidFill>
                <a:latin typeface="Calibri"/>
                <a:cs typeface="Calibri"/>
              </a:rPr>
              <a:t> </a:t>
            </a:r>
            <a:r>
              <a:rPr sz="2400" b="1" dirty="0">
                <a:solidFill>
                  <a:srgbClr val="FF0000"/>
                </a:solidFill>
                <a:latin typeface="Calibri"/>
                <a:cs typeface="Calibri"/>
              </a:rPr>
              <a:t>largest</a:t>
            </a:r>
            <a:r>
              <a:rPr sz="2400" b="1" spc="-75" dirty="0">
                <a:solidFill>
                  <a:srgbClr val="FF0000"/>
                </a:solidFill>
                <a:latin typeface="Calibri"/>
                <a:cs typeface="Calibri"/>
              </a:rPr>
              <a:t> </a:t>
            </a:r>
            <a:r>
              <a:rPr sz="2400" b="1" spc="-10" dirty="0">
                <a:solidFill>
                  <a:srgbClr val="FF0000"/>
                </a:solidFill>
                <a:latin typeface="Calibri"/>
                <a:cs typeface="Calibri"/>
              </a:rPr>
              <a:t>computers</a:t>
            </a:r>
            <a:r>
              <a:rPr sz="2400" b="1" spc="-85" dirty="0">
                <a:solidFill>
                  <a:srgbClr val="FF0000"/>
                </a:solidFill>
                <a:latin typeface="Calibri"/>
                <a:cs typeface="Calibri"/>
              </a:rPr>
              <a:t> </a:t>
            </a:r>
            <a:r>
              <a:rPr sz="2400" b="1" dirty="0">
                <a:solidFill>
                  <a:srgbClr val="FF0000"/>
                </a:solidFill>
                <a:latin typeface="Calibri"/>
                <a:cs typeface="Calibri"/>
              </a:rPr>
              <a:t>to</a:t>
            </a:r>
            <a:r>
              <a:rPr sz="2400" b="1" spc="-65" dirty="0">
                <a:solidFill>
                  <a:srgbClr val="FF0000"/>
                </a:solidFill>
                <a:latin typeface="Calibri"/>
                <a:cs typeface="Calibri"/>
              </a:rPr>
              <a:t> </a:t>
            </a:r>
            <a:r>
              <a:rPr sz="2400" b="1" dirty="0">
                <a:solidFill>
                  <a:srgbClr val="FF0000"/>
                </a:solidFill>
                <a:latin typeface="Calibri"/>
                <a:cs typeface="Calibri"/>
              </a:rPr>
              <a:t>solve</a:t>
            </a:r>
            <a:r>
              <a:rPr sz="2400" b="1" spc="-80" dirty="0">
                <a:solidFill>
                  <a:srgbClr val="FF0000"/>
                </a:solidFill>
                <a:latin typeface="Calibri"/>
                <a:cs typeface="Calibri"/>
              </a:rPr>
              <a:t> </a:t>
            </a:r>
            <a:r>
              <a:rPr sz="2400" b="1" dirty="0">
                <a:solidFill>
                  <a:srgbClr val="FF0000"/>
                </a:solidFill>
                <a:latin typeface="Calibri"/>
                <a:cs typeface="Calibri"/>
              </a:rPr>
              <a:t>large</a:t>
            </a:r>
            <a:r>
              <a:rPr sz="2400" b="1" spc="-75" dirty="0">
                <a:solidFill>
                  <a:srgbClr val="FF0000"/>
                </a:solidFill>
                <a:latin typeface="Calibri"/>
                <a:cs typeface="Calibri"/>
              </a:rPr>
              <a:t> </a:t>
            </a:r>
            <a:r>
              <a:rPr sz="2400" b="1" spc="-25" dirty="0">
                <a:solidFill>
                  <a:srgbClr val="FF0000"/>
                </a:solidFill>
                <a:latin typeface="Calibri"/>
                <a:cs typeface="Calibri"/>
              </a:rPr>
              <a:t>and </a:t>
            </a:r>
            <a:r>
              <a:rPr sz="2400" b="1" dirty="0">
                <a:solidFill>
                  <a:srgbClr val="FF0000"/>
                </a:solidFill>
                <a:latin typeface="Calibri"/>
                <a:cs typeface="Calibri"/>
              </a:rPr>
              <a:t>complex</a:t>
            </a:r>
            <a:r>
              <a:rPr sz="2400" b="1" spc="-125" dirty="0">
                <a:solidFill>
                  <a:srgbClr val="FF0000"/>
                </a:solidFill>
                <a:latin typeface="Calibri"/>
                <a:cs typeface="Calibri"/>
              </a:rPr>
              <a:t> </a:t>
            </a:r>
            <a:r>
              <a:rPr sz="2400" b="1" spc="-10" dirty="0">
                <a:solidFill>
                  <a:srgbClr val="FF0000"/>
                </a:solidFill>
                <a:latin typeface="Calibri"/>
                <a:cs typeface="Calibri"/>
              </a:rPr>
              <a:t>problems.</a:t>
            </a:r>
            <a:endParaRPr sz="2400">
              <a:latin typeface="Calibri"/>
              <a:cs typeface="Calibri"/>
            </a:endParaRPr>
          </a:p>
        </p:txBody>
      </p:sp>
      <p:pic>
        <p:nvPicPr>
          <p:cNvPr id="5" name="object 5"/>
          <p:cNvPicPr/>
          <p:nvPr/>
        </p:nvPicPr>
        <p:blipFill>
          <a:blip r:embed="Rf743e9e6e6db4098" cstate="print"/>
          <a:stretch>
            <a:fillRect/>
          </a:stretch>
        </p:blipFill>
        <p:spPr>
          <a:xfrm>
            <a:off x="751268" y="1119377"/>
            <a:ext cx="2743199" cy="4094353"/>
          </a:xfrm>
          <a:prstGeom prst="rect">
            <a:avLst/>
          </a:prstGeom>
        </p:spPr>
      </p:pic>
      <p:sp>
        <p:nvSpPr>
          <p:cNvPr id="7" name="Slide Number Placeholder 6"/>
          <p:cNvSpPr>
            <a:spLocks noGrp="1"/>
          </p:cNvSpPr>
          <p:nvPr>
            <p:ph type="sldNum" sz="quarter" idx="7"/>
          </p:nvPr>
        </p:nvSpPr>
        <p:spPr/>
        <p:txBody>
          <a:bodyPr/>
          <a:lstStyle/>
          <a:p>
            <a:pPr marL="155575">
              <a:lnSpc>
                <a:spcPts val="2090"/>
              </a:lnSpc>
            </a:pPr>
            <a:fld id="{81D60167-4931-47E6-BA6A-407CBD079E47}" type="slidenum">
              <a:rPr lang="en-US" spc="-50"/>
              <a:pPr marL="155575">
                <a:lnSpc>
                  <a:spcPts val="2090"/>
                </a:lnSpc>
              </a:pPr>
              <a:t>8</a:t>
            </a:fld>
            <a:endParaRPr lang="en-US" spc="-50" dirty="0"/>
          </a:p>
        </p:txBody>
      </p:sp>
      <p:sp>
        <p:nvSpPr>
          <p:cNvPr id="9" name="Footer Placeholder 8"/>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457200" y="274638"/>
            <a:ext cx="8229600" cy="411162"/>
          </a:xfrm>
        </p:spPr>
        <p:txBody>
          <a:bodyPr>
            <a:noAutofit/>
          </a:bodyPr>
          <a:lstStyle/>
          <a:p>
            <a:r>
              <a:rPr lang="en-US" altLang="ko-KR" sz="3200" b="1" dirty="0">
                <a:ea typeface="Gulim" pitchFamily="50" charset="-127"/>
              </a:rPr>
              <a:t>Passing Value Parameters (1)</a:t>
            </a:r>
            <a:endParaRPr lang="zh-CN" altLang="en-US" sz="3200" b="1" dirty="0">
              <a:ea typeface="Gulim" pitchFamily="50" charset="-127"/>
            </a:endParaRPr>
          </a:p>
        </p:txBody>
      </p:sp>
      <p:pic>
        <p:nvPicPr>
          <p:cNvPr id="154628" name="Picture 4"/>
          <p:cNvPicPr>
            <a:picLocks noGrp="1" noChangeAspect="1" noChangeArrowheads="1"/>
          </p:cNvPicPr>
          <p:nvPr>
            <p:ph idx="1"/>
          </p:nvPr>
        </p:nvPicPr>
        <p:blipFill>
          <a:blip r:embed="R78fcc7152fc64145" cstate="print"/>
          <a:srcRect l="18814" t="41541" r="17531" b="36253"/>
          <a:stretch>
            <a:fillRect/>
          </a:stretch>
        </p:blipFill>
        <p:spPr>
          <a:xfrm>
            <a:off x="755650" y="947738"/>
            <a:ext cx="7561263" cy="4786312"/>
          </a:xfrm>
          <a:noFill/>
          <a:ln/>
        </p:spPr>
      </p:pic>
      <p:sp>
        <p:nvSpPr>
          <p:cNvPr id="5" name="Footer Placeholder 3"/>
          <p:cNvSpPr>
            <a:spLocks noGrp="1"/>
          </p:cNvSpPr>
          <p:nvPr>
            <p:ph type="ftr" sz="quarter" idx="10"/>
          </p:nvPr>
        </p:nvSpPr>
        <p:spPr/>
        <p:txBody>
          <a:bodyPr/>
          <a:lstStyle/>
          <a:p>
            <a:r>
              <a:rPr lang="en-US" altLang="zh-CN"/>
              <a:t>Unit-3 /  Dr Komarasamy G </a:t>
            </a:r>
            <a:endParaRPr lang="en-US" altLang="zh-CN"/>
          </a:p>
        </p:txBody>
      </p:sp>
      <p:sp>
        <p:nvSpPr>
          <p:cNvPr id="154630" name="Rectangle 6"/>
          <p:cNvSpPr>
            <a:spLocks noChangeArrowheads="1"/>
          </p:cNvSpPr>
          <p:nvPr/>
        </p:nvSpPr>
        <p:spPr bwMode="auto">
          <a:xfrm>
            <a:off x="0" y="5715000"/>
            <a:ext cx="9144000" cy="838200"/>
          </a:xfrm>
          <a:prstGeom prst="rect">
            <a:avLst/>
          </a:prstGeom>
          <a:noFill/>
          <a:ln w="9525">
            <a:noFill/>
            <a:miter lim="800000"/>
            <a:headEnd/>
            <a:tailEnd/>
          </a:ln>
          <a:effectLst/>
        </p:spPr>
        <p:txBody>
          <a:bodyPr/>
          <a:lstStyle/>
          <a:p>
            <a:pPr marL="342900" indent="-342900" algn="ctr">
              <a:spcBef>
                <a:spcPct val="20000"/>
              </a:spcBef>
            </a:pPr>
            <a:r>
              <a:rPr lang="en-US" altLang="ko-KR" sz="2000" b="1" dirty="0">
                <a:solidFill>
                  <a:srgbClr val="FF0000"/>
                </a:solidFill>
                <a:latin typeface="+mj-lt"/>
                <a:ea typeface="Gulim" pitchFamily="50" charset="-127"/>
              </a:rPr>
              <a:t>Steps involved in doing remote computation through RPC</a:t>
            </a:r>
          </a:p>
        </p:txBody>
      </p:sp>
      <p:sp>
        <p:nvSpPr>
          <p:cNvPr id="6" name="Slide Number Placeholder 5"/>
          <p:cNvSpPr>
            <a:spLocks noGrp="1"/>
          </p:cNvSpPr>
          <p:nvPr>
            <p:ph type="sldNum" sz="quarter" idx="12"/>
          </p:nvPr>
        </p:nvSpPr>
        <p:spPr/>
        <p:txBody>
          <a:bodyPr/>
          <a:lstStyle/>
          <a:p>
            <a:fld id="{B6F15528-21DE-4FAA-801E-634DDDAF4B2B}" type="slidenum">
              <a:rPr lang="en-US"/>
              <a:pPr/>
              <a:t>14</a:t>
            </a:fld>
            <a:endParaRPr lang="en-US"/>
          </a:p>
        </p:txBody>
      </p:sp>
    </p:spTree>
  </p:cSld>
  <p:clrMapOvr>
    <a:masterClrMapping/>
  </p:clrMapOvr>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57200" y="274638"/>
            <a:ext cx="8229600" cy="563562"/>
          </a:xfrm>
        </p:spPr>
        <p:txBody>
          <a:bodyPr>
            <a:noAutofit/>
          </a:bodyPr>
          <a:lstStyle/>
          <a:p>
            <a:r>
              <a:rPr lang="en-US" altLang="ko-KR" sz="3600" b="1" dirty="0">
                <a:solidFill>
                  <a:srgbClr val="FF0000"/>
                </a:solidFill>
                <a:ea typeface="Gulim" pitchFamily="50" charset="-127"/>
              </a:rPr>
              <a:t>Passing Value Parameters (2)</a:t>
            </a:r>
            <a:endParaRPr lang="zh-CN" altLang="en-US" sz="3600" b="1" dirty="0">
              <a:solidFill>
                <a:srgbClr val="FF0000"/>
              </a:solidFill>
              <a:ea typeface="Gulim" pitchFamily="50" charset="-127"/>
            </a:endParaRPr>
          </a:p>
        </p:txBody>
      </p:sp>
      <p:pic>
        <p:nvPicPr>
          <p:cNvPr id="156676" name="Picture 4"/>
          <p:cNvPicPr>
            <a:picLocks noGrp="1" noChangeAspect="1" noChangeArrowheads="1"/>
          </p:cNvPicPr>
          <p:nvPr>
            <p:ph idx="1"/>
          </p:nvPr>
        </p:nvPicPr>
        <p:blipFill>
          <a:blip r:embed="R63c5f44e985b41af" cstate="print"/>
          <a:srcRect l="21593" t="48331" r="19841" b="42296"/>
          <a:stretch>
            <a:fillRect/>
          </a:stretch>
        </p:blipFill>
        <p:spPr>
          <a:xfrm>
            <a:off x="1524000" y="2057400"/>
            <a:ext cx="6324600" cy="2286000"/>
          </a:xfrm>
          <a:noFill/>
          <a:ln/>
        </p:spPr>
      </p:pic>
      <p:sp>
        <p:nvSpPr>
          <p:cNvPr id="6" name="Footer Placeholder 3"/>
          <p:cNvSpPr>
            <a:spLocks noGrp="1"/>
          </p:cNvSpPr>
          <p:nvPr>
            <p:ph type="ftr" sz="quarter" idx="10"/>
          </p:nvPr>
        </p:nvSpPr>
        <p:spPr/>
        <p:txBody>
          <a:bodyPr/>
          <a:lstStyle/>
          <a:p>
            <a:r>
              <a:rPr lang="en-US" altLang="zh-CN"/>
              <a:t>Unit-3 /  Dr Komarasamy G </a:t>
            </a:r>
            <a:endParaRPr lang="en-US" altLang="zh-CN"/>
          </a:p>
        </p:txBody>
      </p:sp>
      <p:sp>
        <p:nvSpPr>
          <p:cNvPr id="156675" name="Rectangle 3"/>
          <p:cNvSpPr>
            <a:spLocks noGrp="1" noChangeArrowheads="1"/>
          </p:cNvSpPr>
          <p:nvPr>
            <p:ph type="body" idx="4294967295"/>
          </p:nvPr>
        </p:nvSpPr>
        <p:spPr>
          <a:xfrm>
            <a:off x="381000" y="838200"/>
            <a:ext cx="8534400" cy="5181600"/>
          </a:xfrm>
        </p:spPr>
        <p:txBody>
          <a:bodyPr>
            <a:normAutofit/>
          </a:bodyPr>
          <a:lstStyle/>
          <a:p>
            <a:pPr algn="just"/>
            <a:r>
              <a:rPr lang="en-US" altLang="zh-CN" sz="2400" dirty="0">
                <a:solidFill>
                  <a:schemeClr val="tx1"/>
                </a:solidFill>
                <a:ea typeface="SimSun" pitchFamily="2" charset="-122"/>
              </a:rPr>
              <a:t>In a large distributed system, </a:t>
            </a:r>
            <a:r>
              <a:rPr lang="en-US" altLang="zh-CN" sz="2400" dirty="0">
                <a:solidFill>
                  <a:srgbClr val="CC0000"/>
                </a:solidFill>
                <a:ea typeface="SimSun" pitchFamily="2" charset="-122"/>
              </a:rPr>
              <a:t>multiple machine types</a:t>
            </a:r>
            <a:r>
              <a:rPr lang="en-US" altLang="zh-CN" sz="2400" dirty="0">
                <a:solidFill>
                  <a:schemeClr val="tx1"/>
                </a:solidFill>
                <a:ea typeface="SimSun" pitchFamily="2" charset="-122"/>
              </a:rPr>
              <a:t> are present</a:t>
            </a:r>
          </a:p>
          <a:p>
            <a:pPr algn="just"/>
            <a:r>
              <a:rPr lang="en-US" altLang="zh-CN" sz="2400" dirty="0">
                <a:solidFill>
                  <a:schemeClr val="tx1"/>
                </a:solidFill>
                <a:ea typeface="SimSun" pitchFamily="2" charset="-122"/>
              </a:rPr>
              <a:t>Each machine has its </a:t>
            </a:r>
            <a:r>
              <a:rPr lang="en-US" altLang="zh-CN" sz="2400" dirty="0">
                <a:solidFill>
                  <a:srgbClr val="CC0000"/>
                </a:solidFill>
                <a:ea typeface="SimSun" pitchFamily="2" charset="-122"/>
              </a:rPr>
              <a:t>own representation</a:t>
            </a:r>
            <a:r>
              <a:rPr lang="en-US" altLang="zh-CN" sz="2400" dirty="0">
                <a:solidFill>
                  <a:schemeClr val="tx1"/>
                </a:solidFill>
                <a:ea typeface="SimSun" pitchFamily="2" charset="-122"/>
              </a:rPr>
              <a:t> for number, characters, and others data items.</a:t>
            </a:r>
          </a:p>
          <a:p>
            <a:pPr algn="just"/>
            <a:endParaRPr lang="zh-CN" altLang="en-US" sz="2400" dirty="0">
              <a:ea typeface="SimSun" pitchFamily="2" charset="-122"/>
            </a:endParaRPr>
          </a:p>
        </p:txBody>
      </p:sp>
      <p:sp>
        <p:nvSpPr>
          <p:cNvPr id="156680" name="Rectangle 8"/>
          <p:cNvSpPr>
            <a:spLocks noChangeArrowheads="1"/>
          </p:cNvSpPr>
          <p:nvPr/>
        </p:nvSpPr>
        <p:spPr bwMode="auto">
          <a:xfrm>
            <a:off x="838200" y="4495800"/>
            <a:ext cx="7924800" cy="1828800"/>
          </a:xfrm>
          <a:prstGeom prst="rect">
            <a:avLst/>
          </a:prstGeom>
          <a:noFill/>
          <a:ln w="9525">
            <a:noFill/>
            <a:miter lim="800000"/>
            <a:headEnd/>
            <a:tailEnd/>
          </a:ln>
          <a:effectLst/>
        </p:spPr>
        <p:txBody>
          <a:bodyPr/>
          <a:lstStyle/>
          <a:p>
            <a:pPr marL="609600" indent="-609600">
              <a:lnSpc>
                <a:spcPct val="90000"/>
              </a:lnSpc>
              <a:spcBef>
                <a:spcPct val="20000"/>
              </a:spcBef>
              <a:buFontTx/>
              <a:buAutoNum type="alphaLcParenR"/>
            </a:pPr>
            <a:r>
              <a:rPr lang="en-US" altLang="ko-KR" sz="2400" b="1" dirty="0">
                <a:latin typeface="+mj-lt"/>
                <a:ea typeface="Gulim" pitchFamily="50" charset="-127"/>
              </a:rPr>
              <a:t>Original message on the Pentium (little-endian)</a:t>
            </a:r>
          </a:p>
          <a:p>
            <a:pPr marL="609600" indent="-609600">
              <a:lnSpc>
                <a:spcPct val="90000"/>
              </a:lnSpc>
              <a:spcBef>
                <a:spcPct val="20000"/>
              </a:spcBef>
              <a:buFontTx/>
              <a:buAutoNum type="alphaLcParenR"/>
            </a:pPr>
            <a:r>
              <a:rPr lang="en-US" altLang="ko-KR" sz="2400" b="1" dirty="0">
                <a:latin typeface="+mj-lt"/>
                <a:ea typeface="Gulim" pitchFamily="50" charset="-127"/>
              </a:rPr>
              <a:t>The message after receipt on the SPARC (big-endian )</a:t>
            </a:r>
          </a:p>
          <a:p>
            <a:pPr marL="609600" indent="-609600">
              <a:lnSpc>
                <a:spcPct val="90000"/>
              </a:lnSpc>
              <a:spcBef>
                <a:spcPct val="20000"/>
              </a:spcBef>
              <a:buFontTx/>
              <a:buAutoNum type="alphaLcParenR"/>
            </a:pPr>
            <a:r>
              <a:rPr lang="en-US" altLang="ko-KR" sz="2400" b="1" dirty="0">
                <a:latin typeface="+mj-lt"/>
                <a:ea typeface="Gulim" pitchFamily="50" charset="-127"/>
              </a:rPr>
              <a:t>The message after being inverted. The little numbers in boxes indicate the address of each byte</a:t>
            </a:r>
          </a:p>
        </p:txBody>
      </p:sp>
      <p:sp>
        <p:nvSpPr>
          <p:cNvPr id="7" name="Slide Number Placeholder 6"/>
          <p:cNvSpPr>
            <a:spLocks noGrp="1"/>
          </p:cNvSpPr>
          <p:nvPr>
            <p:ph type="sldNum" sz="quarter" idx="12"/>
          </p:nvPr>
        </p:nvSpPr>
        <p:spPr/>
        <p:txBody>
          <a:bodyPr/>
          <a:lstStyle/>
          <a:p>
            <a:fld id="{B6F15528-21DE-4FAA-801E-634DDDAF4B2B}" type="slidenum">
              <a:rPr lang="en-US"/>
              <a:pPr/>
              <a:t>15</a:t>
            </a:fld>
            <a:endParaRPr lang="en-US"/>
          </a:p>
        </p:txBody>
      </p:sp>
    </p:spTree>
  </p:cSld>
  <p:clrMapOvr>
    <a:masterClrMapping/>
  </p:clrMapOvr>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457200" y="274638"/>
            <a:ext cx="8229600" cy="563562"/>
          </a:xfrm>
        </p:spPr>
        <p:txBody>
          <a:bodyPr>
            <a:noAutofit/>
          </a:bodyPr>
          <a:lstStyle/>
          <a:p>
            <a:r>
              <a:rPr lang="en-US" altLang="ko-KR" sz="2800" b="1" dirty="0">
                <a:ea typeface="Gulim" pitchFamily="50" charset="-127"/>
              </a:rPr>
              <a:t>Asynchronous RPC (1)</a:t>
            </a:r>
            <a:endParaRPr lang="zh-CN" altLang="en-US" sz="2800" b="1" dirty="0">
              <a:ea typeface="Gulim" pitchFamily="50" charset="-127"/>
            </a:endParaRPr>
          </a:p>
        </p:txBody>
      </p:sp>
      <p:pic>
        <p:nvPicPr>
          <p:cNvPr id="163845" name="Picture 5"/>
          <p:cNvPicPr>
            <a:picLocks noGrp="1" noChangeAspect="1" noChangeArrowheads="1"/>
          </p:cNvPicPr>
          <p:nvPr>
            <p:ph idx="1"/>
          </p:nvPr>
        </p:nvPicPr>
        <p:blipFill>
          <a:blip r:embed="Rf3fa66b943e54a68" cstate="print"/>
          <a:srcRect l="20309" t="43806" r="16676" b="39577"/>
          <a:stretch>
            <a:fillRect/>
          </a:stretch>
        </p:blipFill>
        <p:spPr>
          <a:xfrm>
            <a:off x="2133600" y="1905000"/>
            <a:ext cx="6732665" cy="3171825"/>
          </a:xfrm>
          <a:noFill/>
          <a:ln/>
        </p:spPr>
      </p:pic>
      <p:sp>
        <p:nvSpPr>
          <p:cNvPr id="6" name="Footer Placeholder 3"/>
          <p:cNvSpPr>
            <a:spLocks noGrp="1"/>
          </p:cNvSpPr>
          <p:nvPr>
            <p:ph type="ftr" sz="quarter" idx="10"/>
          </p:nvPr>
        </p:nvSpPr>
        <p:spPr/>
        <p:txBody>
          <a:bodyPr/>
          <a:lstStyle/>
          <a:p>
            <a:r>
              <a:rPr lang="en-US" altLang="zh-CN"/>
              <a:t>Unit-3 /  Dr Komarasamy G </a:t>
            </a:r>
            <a:endParaRPr lang="en-US" altLang="zh-CN"/>
          </a:p>
        </p:txBody>
      </p:sp>
      <p:sp>
        <p:nvSpPr>
          <p:cNvPr id="163843" name="Rectangle 3"/>
          <p:cNvSpPr>
            <a:spLocks noGrp="1" noChangeArrowheads="1"/>
          </p:cNvSpPr>
          <p:nvPr>
            <p:ph type="body" idx="4294967295"/>
          </p:nvPr>
        </p:nvSpPr>
        <p:spPr>
          <a:xfrm>
            <a:off x="457200" y="914400"/>
            <a:ext cx="8458200" cy="5181600"/>
          </a:xfrm>
        </p:spPr>
        <p:txBody>
          <a:bodyPr>
            <a:normAutofit/>
          </a:bodyPr>
          <a:lstStyle/>
          <a:p>
            <a:r>
              <a:rPr lang="en-US" altLang="zh-CN" sz="2400" dirty="0">
                <a:solidFill>
                  <a:schemeClr val="tx1"/>
                </a:solidFill>
                <a:ea typeface="SimSun" pitchFamily="2" charset="-122"/>
              </a:rPr>
              <a:t>Avoids blocking of the client process.</a:t>
            </a:r>
          </a:p>
          <a:p>
            <a:r>
              <a:rPr lang="en-US" altLang="zh-CN" sz="2400" dirty="0">
                <a:solidFill>
                  <a:schemeClr val="tx1"/>
                </a:solidFill>
                <a:ea typeface="SimSun" pitchFamily="2" charset="-122"/>
              </a:rPr>
              <a:t>Allows the client to </a:t>
            </a:r>
            <a:r>
              <a:rPr lang="en-US" altLang="zh-CN" sz="2400" dirty="0">
                <a:solidFill>
                  <a:srgbClr val="CC0000"/>
                </a:solidFill>
                <a:ea typeface="SimSun" pitchFamily="2" charset="-122"/>
              </a:rPr>
              <a:t>proceed</a:t>
            </a:r>
            <a:r>
              <a:rPr lang="en-US" altLang="zh-CN" sz="2400" dirty="0">
                <a:solidFill>
                  <a:schemeClr val="tx1"/>
                </a:solidFill>
                <a:ea typeface="SimSun" pitchFamily="2" charset="-122"/>
              </a:rPr>
              <a:t> without getting the final result of the call.</a:t>
            </a:r>
            <a:endParaRPr lang="zh-CN" altLang="en-US" sz="2400" dirty="0">
              <a:solidFill>
                <a:schemeClr val="tx1"/>
              </a:solidFill>
              <a:ea typeface="SimSun" pitchFamily="2" charset="-122"/>
            </a:endParaRPr>
          </a:p>
        </p:txBody>
      </p:sp>
      <p:sp>
        <p:nvSpPr>
          <p:cNvPr id="163847" name="Rectangle 7"/>
          <p:cNvSpPr>
            <a:spLocks noChangeArrowheads="1"/>
          </p:cNvSpPr>
          <p:nvPr/>
        </p:nvSpPr>
        <p:spPr bwMode="auto">
          <a:xfrm>
            <a:off x="685800" y="5181600"/>
            <a:ext cx="8153400" cy="838200"/>
          </a:xfrm>
          <a:prstGeom prst="rect">
            <a:avLst/>
          </a:prstGeom>
          <a:noFill/>
          <a:ln w="9525">
            <a:noFill/>
            <a:miter lim="800000"/>
            <a:headEnd/>
            <a:tailEnd/>
          </a:ln>
          <a:effectLst/>
        </p:spPr>
        <p:txBody>
          <a:bodyPr/>
          <a:lstStyle/>
          <a:p>
            <a:pPr marL="609600" indent="-609600">
              <a:spcBef>
                <a:spcPct val="20000"/>
              </a:spcBef>
              <a:buFontTx/>
              <a:buAutoNum type="alphaLcParenR"/>
            </a:pPr>
            <a:r>
              <a:rPr lang="en-US" altLang="ko-KR" sz="2000" b="1" dirty="0">
                <a:solidFill>
                  <a:srgbClr val="FF0000"/>
                </a:solidFill>
                <a:latin typeface="+mj-lt"/>
                <a:ea typeface="Gulim" pitchFamily="50" charset="-127"/>
              </a:rPr>
              <a:t>The interconnection between client and server in a traditional RPC</a:t>
            </a:r>
          </a:p>
          <a:p>
            <a:pPr marL="609600" indent="-609600">
              <a:spcBef>
                <a:spcPct val="20000"/>
              </a:spcBef>
              <a:buFontTx/>
              <a:buAutoNum type="alphaLcParenR"/>
            </a:pPr>
            <a:r>
              <a:rPr lang="en-US" altLang="ko-KR" sz="2000" b="1" dirty="0">
                <a:solidFill>
                  <a:srgbClr val="FF0000"/>
                </a:solidFill>
                <a:latin typeface="+mj-lt"/>
                <a:ea typeface="Gulim" pitchFamily="50" charset="-127"/>
              </a:rPr>
              <a:t>The interaction using asynchronous RPC</a:t>
            </a:r>
          </a:p>
        </p:txBody>
      </p:sp>
      <p:sp>
        <p:nvSpPr>
          <p:cNvPr id="7" name="Slide Number Placeholder 6"/>
          <p:cNvSpPr>
            <a:spLocks noGrp="1"/>
          </p:cNvSpPr>
          <p:nvPr>
            <p:ph type="sldNum" sz="quarter" idx="12"/>
          </p:nvPr>
        </p:nvSpPr>
        <p:spPr/>
        <p:txBody>
          <a:bodyPr/>
          <a:lstStyle/>
          <a:p>
            <a:fld id="{B6F15528-21DE-4FAA-801E-634DDDAF4B2B}" type="slidenum">
              <a:rPr lang="en-US"/>
              <a:pPr/>
              <a:t>16</a:t>
            </a:fld>
            <a:endParaRPr lang="en-US"/>
          </a:p>
        </p:txBody>
      </p:sp>
    </p:spTree>
  </p:cSld>
  <p:clrMapOvr>
    <a:masterClrMapping/>
  </p:clrMapOvr>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6919" name="Rectangle 7"/>
          <p:cNvSpPr>
            <a:spLocks noGrp="1" noChangeArrowheads="1"/>
          </p:cNvSpPr>
          <p:nvPr>
            <p:ph type="title"/>
          </p:nvPr>
        </p:nvSpPr>
        <p:spPr>
          <a:xfrm>
            <a:off x="457200" y="274638"/>
            <a:ext cx="8229600" cy="411162"/>
          </a:xfrm>
        </p:spPr>
        <p:txBody>
          <a:bodyPr>
            <a:noAutofit/>
          </a:bodyPr>
          <a:lstStyle/>
          <a:p>
            <a:r>
              <a:rPr lang="en-US" altLang="zh-CN" sz="3200" b="1" dirty="0">
                <a:solidFill>
                  <a:srgbClr val="FF0000"/>
                </a:solidFill>
              </a:rPr>
              <a:t>Differed </a:t>
            </a:r>
            <a:r>
              <a:rPr lang="en-US" altLang="ko-KR" sz="3200" b="1" dirty="0">
                <a:solidFill>
                  <a:srgbClr val="FF0000"/>
                </a:solidFill>
                <a:ea typeface="Gulim" pitchFamily="50" charset="-127"/>
              </a:rPr>
              <a:t>synchronous</a:t>
            </a:r>
            <a:endParaRPr lang="en-US" altLang="zh-CN" sz="3200" b="1" dirty="0">
              <a:solidFill>
                <a:srgbClr val="FF0000"/>
              </a:solidFill>
              <a:ea typeface="Gulim" pitchFamily="50" charset="-127"/>
            </a:endParaRPr>
          </a:p>
        </p:txBody>
      </p:sp>
      <p:pic>
        <p:nvPicPr>
          <p:cNvPr id="166916" name="Picture 4"/>
          <p:cNvPicPr>
            <a:picLocks noGrp="1" noChangeAspect="1" noChangeArrowheads="1"/>
          </p:cNvPicPr>
          <p:nvPr>
            <p:ph idx="1"/>
          </p:nvPr>
        </p:nvPicPr>
        <p:blipFill>
          <a:blip r:embed="Re5b1b1628848487a" cstate="print"/>
          <a:srcRect l="24345" t="44713" r="24345" b="39577"/>
          <a:stretch>
            <a:fillRect/>
          </a:stretch>
        </p:blipFill>
        <p:spPr>
          <a:xfrm>
            <a:off x="1763712" y="1989138"/>
            <a:ext cx="6313487" cy="3463925"/>
          </a:xfrm>
          <a:noFill/>
          <a:ln/>
        </p:spPr>
      </p:pic>
      <p:sp>
        <p:nvSpPr>
          <p:cNvPr id="6" name="Footer Placeholder 3"/>
          <p:cNvSpPr>
            <a:spLocks noGrp="1"/>
          </p:cNvSpPr>
          <p:nvPr>
            <p:ph type="ftr" sz="quarter" idx="10"/>
          </p:nvPr>
        </p:nvSpPr>
        <p:spPr/>
        <p:txBody>
          <a:bodyPr/>
          <a:lstStyle/>
          <a:p>
            <a:r>
              <a:rPr lang="en-US" altLang="zh-CN"/>
              <a:t>Unit-3 /  Dr Komarasamy G </a:t>
            </a:r>
            <a:endParaRPr lang="en-US" altLang="zh-CN"/>
          </a:p>
        </p:txBody>
      </p:sp>
      <p:sp>
        <p:nvSpPr>
          <p:cNvPr id="166915" name="Rectangle 3"/>
          <p:cNvSpPr>
            <a:spLocks noGrp="1" noChangeArrowheads="1"/>
          </p:cNvSpPr>
          <p:nvPr>
            <p:ph type="body" idx="4294967295"/>
          </p:nvPr>
        </p:nvSpPr>
        <p:spPr>
          <a:xfrm>
            <a:off x="381000" y="838200"/>
            <a:ext cx="8458200" cy="5181600"/>
          </a:xfrm>
        </p:spPr>
        <p:txBody>
          <a:bodyPr>
            <a:normAutofit/>
          </a:bodyPr>
          <a:lstStyle/>
          <a:p>
            <a:pPr>
              <a:spcBef>
                <a:spcPct val="50000"/>
              </a:spcBef>
              <a:buFontTx/>
              <a:buNone/>
            </a:pPr>
            <a:r>
              <a:rPr lang="en-US" altLang="zh-CN" sz="2800" b="1" dirty="0">
                <a:solidFill>
                  <a:schemeClr val="tx1"/>
                </a:solidFill>
                <a:ea typeface="SimSun" pitchFamily="2" charset="-122"/>
              </a:rPr>
              <a:t>One-way RPC model:</a:t>
            </a:r>
            <a:r>
              <a:rPr lang="en-US" altLang="zh-CN" sz="2800" dirty="0">
                <a:solidFill>
                  <a:schemeClr val="tx1"/>
                </a:solidFill>
                <a:ea typeface="SimSun" pitchFamily="2" charset="-122"/>
              </a:rPr>
              <a:t> client does not wait for an acknowledgement of the server’s acceptance of the request.</a:t>
            </a:r>
          </a:p>
          <a:p>
            <a:endParaRPr lang="zh-CN" altLang="en-US" sz="2800" dirty="0">
              <a:ea typeface="SimSun" pitchFamily="2" charset="-122"/>
            </a:endParaRPr>
          </a:p>
        </p:txBody>
      </p:sp>
      <p:sp>
        <p:nvSpPr>
          <p:cNvPr id="166920" name="Rectangle 8"/>
          <p:cNvSpPr>
            <a:spLocks noChangeArrowheads="1"/>
          </p:cNvSpPr>
          <p:nvPr/>
        </p:nvSpPr>
        <p:spPr bwMode="auto">
          <a:xfrm>
            <a:off x="0" y="5562600"/>
            <a:ext cx="9144000" cy="838200"/>
          </a:xfrm>
          <a:prstGeom prst="rect">
            <a:avLst/>
          </a:prstGeom>
          <a:noFill/>
          <a:ln w="9525">
            <a:noFill/>
            <a:miter lim="800000"/>
            <a:headEnd/>
            <a:tailEnd/>
          </a:ln>
          <a:effectLst/>
        </p:spPr>
        <p:txBody>
          <a:bodyPr/>
          <a:lstStyle/>
          <a:p>
            <a:pPr marL="342900" indent="-342900" algn="ctr">
              <a:spcBef>
                <a:spcPct val="20000"/>
              </a:spcBef>
            </a:pPr>
            <a:r>
              <a:rPr lang="en-US" altLang="ko-KR" sz="2000" b="1" dirty="0">
                <a:solidFill>
                  <a:srgbClr val="FF0000"/>
                </a:solidFill>
                <a:latin typeface="+mj-lt"/>
                <a:ea typeface="Gulim" pitchFamily="50" charset="-127"/>
              </a:rPr>
              <a:t>A client and server interacting through two asynchronous RPCs</a:t>
            </a:r>
          </a:p>
        </p:txBody>
      </p:sp>
      <p:sp>
        <p:nvSpPr>
          <p:cNvPr id="7" name="Slide Number Placeholder 6"/>
          <p:cNvSpPr>
            <a:spLocks noGrp="1"/>
          </p:cNvSpPr>
          <p:nvPr>
            <p:ph type="sldNum" sz="quarter" idx="12"/>
          </p:nvPr>
        </p:nvSpPr>
        <p:spPr/>
        <p:txBody>
          <a:bodyPr/>
          <a:lstStyle/>
          <a:p>
            <a:fld id="{B6F15528-21DE-4FAA-801E-634DDDAF4B2B}" type="slidenum">
              <a:rPr lang="en-US"/>
              <a:pPr/>
              <a:t>17</a:t>
            </a:fld>
            <a:endParaRPr lang="en-US"/>
          </a:p>
        </p:txBody>
      </p:sp>
    </p:spTree>
  </p:cSld>
  <p:clrMapOvr>
    <a:masterClrMapping/>
  </p:clrMapOvr>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457200" y="274638"/>
            <a:ext cx="8229600" cy="639762"/>
          </a:xfrm>
        </p:spPr>
        <p:txBody>
          <a:bodyPr>
            <a:normAutofit fontScale="90000"/>
          </a:bodyPr>
          <a:lstStyle/>
          <a:p>
            <a:r>
              <a:rPr lang="en-US" altLang="ko-KR" b="1" dirty="0">
                <a:solidFill>
                  <a:srgbClr val="FF0000"/>
                </a:solidFill>
                <a:ea typeface="Gulim" pitchFamily="50" charset="-127"/>
              </a:rPr>
              <a:t>Example DCE RPC</a:t>
            </a:r>
            <a:endParaRPr lang="zh-CN" altLang="en-US" b="1" dirty="0">
              <a:solidFill>
                <a:srgbClr val="FF0000"/>
              </a:solidFill>
              <a:ea typeface="Gulim" pitchFamily="50" charset="-127"/>
            </a:endParaRPr>
          </a:p>
        </p:txBody>
      </p:sp>
      <p:sp>
        <p:nvSpPr>
          <p:cNvPr id="169987" name="Rectangle 3"/>
          <p:cNvSpPr>
            <a:spLocks noGrp="1" noChangeArrowheads="1"/>
          </p:cNvSpPr>
          <p:nvPr>
            <p:ph idx="1"/>
          </p:nvPr>
        </p:nvSpPr>
        <p:spPr>
          <a:xfrm>
            <a:off x="381000" y="990600"/>
            <a:ext cx="8229600" cy="4525963"/>
          </a:xfrm>
        </p:spPr>
        <p:txBody>
          <a:bodyPr>
            <a:noAutofit/>
          </a:bodyPr>
          <a:lstStyle/>
          <a:p>
            <a:pPr algn="just">
              <a:lnSpc>
                <a:spcPct val="90000"/>
              </a:lnSpc>
            </a:pPr>
            <a:r>
              <a:rPr lang="en-US" altLang="zh-CN" sz="2400" b="1" dirty="0">
                <a:solidFill>
                  <a:schemeClr val="tx1"/>
                </a:solidFill>
                <a:ea typeface="SimSun" pitchFamily="2" charset="-122"/>
              </a:rPr>
              <a:t>What is DCE ? </a:t>
            </a:r>
            <a:r>
              <a:rPr lang="en-US" altLang="zh-CN" sz="2400" dirty="0">
                <a:solidFill>
                  <a:schemeClr val="tx1"/>
                </a:solidFill>
                <a:ea typeface="SimSun" pitchFamily="2" charset="-122"/>
              </a:rPr>
              <a:t>(Distributed Computing Environment)</a:t>
            </a:r>
          </a:p>
          <a:p>
            <a:pPr lvl="1" algn="just">
              <a:lnSpc>
                <a:spcPct val="90000"/>
              </a:lnSpc>
            </a:pPr>
            <a:r>
              <a:rPr lang="en-US" altLang="zh-CN" sz="2400" dirty="0">
                <a:ea typeface="SimSun" pitchFamily="2" charset="-122"/>
              </a:rPr>
              <a:t>DCE is a true middleware system in that it is designed to execute as a layer of abstraction between exiting (network) operating system and distributed application</a:t>
            </a:r>
            <a:r>
              <a:rPr lang="en-US" altLang="zh-CN" sz="2400" dirty="0">
                <a:ea typeface="SimSun" pitchFamily="2" charset="-122"/>
              </a:rPr>
              <a:t>.</a:t>
            </a:r>
            <a:endParaRPr lang="en-US" altLang="zh-CN" sz="2400" dirty="0">
              <a:ea typeface="SimSun" pitchFamily="2" charset="-122"/>
            </a:endParaRPr>
          </a:p>
          <a:p>
            <a:pPr algn="just">
              <a:lnSpc>
                <a:spcPct val="90000"/>
              </a:lnSpc>
            </a:pPr>
            <a:r>
              <a:rPr lang="en-US" altLang="zh-CN" sz="2400" b="1" dirty="0">
                <a:solidFill>
                  <a:schemeClr val="tx1"/>
                </a:solidFill>
                <a:ea typeface="SimSun" pitchFamily="2" charset="-122"/>
              </a:rPr>
              <a:t>-Goals of DCE RPC</a:t>
            </a:r>
            <a:endParaRPr lang="en-US" altLang="zh-CN" sz="2400" dirty="0">
              <a:solidFill>
                <a:schemeClr val="tx1"/>
              </a:solidFill>
              <a:ea typeface="SimSun" pitchFamily="2" charset="-122"/>
            </a:endParaRPr>
          </a:p>
          <a:p>
            <a:pPr lvl="1" algn="just">
              <a:lnSpc>
                <a:spcPct val="90000"/>
              </a:lnSpc>
            </a:pPr>
            <a:r>
              <a:rPr lang="en-US" altLang="zh-CN" sz="2400" dirty="0">
                <a:ea typeface="SimSun" pitchFamily="2" charset="-122"/>
              </a:rPr>
              <a:t>Makes it possible for client to access a remote service by simply calling a local procedure</a:t>
            </a:r>
            <a:r>
              <a:rPr lang="en-US" altLang="zh-CN" sz="2400" dirty="0">
                <a:ea typeface="SimSun" pitchFamily="2" charset="-122"/>
              </a:rPr>
              <a:t>.</a:t>
            </a:r>
            <a:endParaRPr lang="en-US" altLang="zh-CN" sz="2400" dirty="0">
              <a:ea typeface="SimSun" pitchFamily="2" charset="-122"/>
            </a:endParaRPr>
          </a:p>
          <a:p>
            <a:pPr algn="just">
              <a:lnSpc>
                <a:spcPct val="90000"/>
              </a:lnSpc>
            </a:pPr>
            <a:r>
              <a:rPr lang="en-US" altLang="zh-CN" sz="2400" b="1" dirty="0">
                <a:solidFill>
                  <a:schemeClr val="tx1"/>
                </a:solidFill>
                <a:ea typeface="SimSun" pitchFamily="2" charset="-122"/>
              </a:rPr>
              <a:t>Components:</a:t>
            </a:r>
          </a:p>
          <a:p>
            <a:pPr lvl="1" algn="just">
              <a:lnSpc>
                <a:spcPct val="90000"/>
              </a:lnSpc>
            </a:pPr>
            <a:r>
              <a:rPr lang="en-US" altLang="zh-CN" sz="2400" dirty="0">
                <a:ea typeface="SimSun" pitchFamily="2" charset="-122"/>
              </a:rPr>
              <a:t>Languages</a:t>
            </a:r>
          </a:p>
          <a:p>
            <a:pPr lvl="1" algn="just">
              <a:lnSpc>
                <a:spcPct val="90000"/>
              </a:lnSpc>
            </a:pPr>
            <a:r>
              <a:rPr lang="en-US" altLang="zh-CN" sz="2400" dirty="0">
                <a:ea typeface="SimSun" pitchFamily="2" charset="-122"/>
              </a:rPr>
              <a:t>Libraries</a:t>
            </a:r>
          </a:p>
          <a:p>
            <a:pPr lvl="1" algn="just">
              <a:lnSpc>
                <a:spcPct val="90000"/>
              </a:lnSpc>
            </a:pPr>
            <a:r>
              <a:rPr lang="en-US" altLang="zh-CN" sz="2400" dirty="0">
                <a:ea typeface="SimSun" pitchFamily="2" charset="-122"/>
              </a:rPr>
              <a:t>Daemon</a:t>
            </a:r>
          </a:p>
          <a:p>
            <a:pPr lvl="1" algn="just">
              <a:lnSpc>
                <a:spcPct val="90000"/>
              </a:lnSpc>
            </a:pPr>
            <a:r>
              <a:rPr lang="en-US" altLang="zh-CN" sz="2400" dirty="0">
                <a:ea typeface="SimSun" pitchFamily="2" charset="-122"/>
              </a:rPr>
              <a:t>Utility programs</a:t>
            </a:r>
          </a:p>
          <a:p>
            <a:pPr lvl="1" algn="just">
              <a:lnSpc>
                <a:spcPct val="90000"/>
              </a:lnSpc>
            </a:pPr>
            <a:r>
              <a:rPr lang="en-US" altLang="zh-CN" sz="2400" dirty="0">
                <a:ea typeface="SimSun" pitchFamily="2" charset="-122"/>
              </a:rPr>
              <a:t>Others</a:t>
            </a:r>
            <a:endParaRPr lang="zh-CN" altLang="en-US" sz="2400" dirty="0">
              <a:ea typeface="SimSun" pitchFamily="2" charset="-122"/>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18</a:t>
            </a:fld>
            <a:endParaRPr lang="en-US"/>
          </a:p>
        </p:txBody>
      </p:sp>
    </p:spTree>
  </p:cSld>
  <p:clrMapOvr>
    <a:masterClrMapping/>
  </p:clrMapOv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57200" y="274638"/>
            <a:ext cx="8229600" cy="487362"/>
          </a:xfrm>
        </p:spPr>
        <p:txBody>
          <a:bodyPr>
            <a:noAutofit/>
          </a:bodyPr>
          <a:lstStyle/>
          <a:p>
            <a:r>
              <a:rPr lang="en-US" altLang="ko-KR" sz="3200" b="1" dirty="0">
                <a:solidFill>
                  <a:srgbClr val="FF0000"/>
                </a:solidFill>
                <a:ea typeface="Gulim" pitchFamily="50" charset="-127"/>
              </a:rPr>
              <a:t>Writing a Client and a Server</a:t>
            </a:r>
            <a:endParaRPr lang="zh-CN" altLang="en-US" sz="3200" b="1" dirty="0">
              <a:solidFill>
                <a:srgbClr val="FF0000"/>
              </a:solidFill>
              <a:ea typeface="Gulim" pitchFamily="50" charset="-127"/>
            </a:endParaRPr>
          </a:p>
        </p:txBody>
      </p:sp>
      <p:sp>
        <p:nvSpPr>
          <p:cNvPr id="171020" name="Rectangle 12"/>
          <p:cNvSpPr>
            <a:spLocks noGrp="1" noChangeArrowheads="1"/>
          </p:cNvSpPr>
          <p:nvPr>
            <p:ph idx="1"/>
          </p:nvPr>
        </p:nvSpPr>
        <p:spPr>
          <a:xfrm>
            <a:off x="1404938" y="6089650"/>
            <a:ext cx="7739062" cy="381000"/>
          </a:xfrm>
          <a:noFill/>
          <a:ln/>
        </p:spPr>
        <p:txBody>
          <a:bodyPr/>
          <a:lstStyle/>
          <a:p>
            <a:pPr algn="ctr">
              <a:lnSpc>
                <a:spcPct val="80000"/>
              </a:lnSpc>
              <a:buFontTx/>
              <a:buNone/>
            </a:pPr>
            <a:r>
              <a:rPr lang="en-US" altLang="ko-KR" sz="2000" b="1" dirty="0">
                <a:solidFill>
                  <a:srgbClr val="FF0000"/>
                </a:solidFill>
                <a:ea typeface="Gulim" pitchFamily="50" charset="-127"/>
              </a:rPr>
              <a:t>The steps in writing a client and a server in DCE RPC.</a:t>
            </a:r>
          </a:p>
        </p:txBody>
      </p:sp>
      <p:sp>
        <p:nvSpPr>
          <p:cNvPr id="12" name="Footer Placeholder 3"/>
          <p:cNvSpPr>
            <a:spLocks noGrp="1"/>
          </p:cNvSpPr>
          <p:nvPr>
            <p:ph type="ftr" sz="quarter" idx="10"/>
          </p:nvPr>
        </p:nvSpPr>
        <p:spPr/>
        <p:txBody>
          <a:bodyPr/>
          <a:lstStyle/>
          <a:p>
            <a:r>
              <a:rPr lang="en-US" altLang="zh-CN"/>
              <a:t>Unit-3 /  Dr Komarasamy G </a:t>
            </a:r>
            <a:endParaRPr lang="en-US" altLang="zh-CN"/>
          </a:p>
        </p:txBody>
      </p:sp>
      <p:sp>
        <p:nvSpPr>
          <p:cNvPr id="171012" name="Text Box 4"/>
          <p:cNvSpPr txBox="1">
            <a:spLocks noChangeArrowheads="1"/>
          </p:cNvSpPr>
          <p:nvPr/>
        </p:nvSpPr>
        <p:spPr bwMode="auto">
          <a:xfrm>
            <a:off x="3276600" y="2895600"/>
            <a:ext cx="1143000" cy="457200"/>
          </a:xfrm>
          <a:prstGeom prst="rect">
            <a:avLst/>
          </a:prstGeom>
          <a:noFill/>
          <a:ln w="9525">
            <a:noFill/>
            <a:miter lim="800000"/>
            <a:headEnd/>
            <a:tailEnd/>
          </a:ln>
          <a:effectLst/>
        </p:spPr>
        <p:txBody>
          <a:bodyPr>
            <a:spAutoFit/>
          </a:bodyPr>
          <a:lstStyle/>
          <a:p>
            <a:pPr algn="ctr">
              <a:spcBef>
                <a:spcPct val="50000"/>
              </a:spcBef>
            </a:pPr>
            <a:r>
              <a:rPr lang="en-US" altLang="zh-CN" sz="2400">
                <a:latin typeface="Times New Roman" pitchFamily="18" charset="0"/>
                <a:ea typeface="SimSun" pitchFamily="2" charset="-122"/>
              </a:rPr>
              <a:t>2-14</a:t>
            </a:r>
          </a:p>
        </p:txBody>
      </p:sp>
      <p:pic>
        <p:nvPicPr>
          <p:cNvPr id="171013" name="Picture 5"/>
          <p:cNvPicPr>
            <a:picLocks noChangeAspect="1" noChangeArrowheads="1"/>
          </p:cNvPicPr>
          <p:nvPr/>
        </p:nvPicPr>
        <p:blipFill>
          <a:blip r:embed="R34e5485b98cb4859" cstate="print"/>
          <a:srcRect l="21379" t="34668" r="20738" b="30664"/>
          <a:stretch>
            <a:fillRect/>
          </a:stretch>
        </p:blipFill>
        <p:spPr bwMode="auto">
          <a:xfrm>
            <a:off x="2616200" y="1073150"/>
            <a:ext cx="6200775" cy="5016500"/>
          </a:xfrm>
          <a:prstGeom prst="rect">
            <a:avLst/>
          </a:prstGeom>
          <a:noFill/>
          <a:ln w="9525">
            <a:noFill/>
            <a:miter lim="800000"/>
            <a:headEnd/>
            <a:tailEnd/>
          </a:ln>
          <a:effectLst/>
        </p:spPr>
      </p:pic>
      <p:sp>
        <p:nvSpPr>
          <p:cNvPr id="171014" name="Rectangle 6"/>
          <p:cNvSpPr>
            <a:spLocks noChangeArrowheads="1"/>
          </p:cNvSpPr>
          <p:nvPr/>
        </p:nvSpPr>
        <p:spPr bwMode="auto">
          <a:xfrm>
            <a:off x="587375" y="1079500"/>
            <a:ext cx="3059113" cy="641350"/>
          </a:xfrm>
          <a:prstGeom prst="rect">
            <a:avLst/>
          </a:prstGeom>
          <a:solidFill>
            <a:srgbClr val="99CCFF"/>
          </a:solidFill>
          <a:ln w="9525">
            <a:noFill/>
            <a:miter lim="800000"/>
            <a:headEnd/>
            <a:tailEnd/>
          </a:ln>
          <a:effectLst/>
        </p:spPr>
        <p:txBody>
          <a:bodyPr>
            <a:spAutoFit/>
          </a:bodyPr>
          <a:lstStyle/>
          <a:p>
            <a:r>
              <a:rPr lang="en-US" altLang="zh-CN">
                <a:latin typeface="Times New Roman" pitchFamily="18" charset="0"/>
                <a:ea typeface="SimSun" pitchFamily="2" charset="-122"/>
                <a:cs typeface="Times New Roman" pitchFamily="18" charset="0"/>
              </a:rPr>
              <a:t>Generate a prototype IDL file containing an interface identify </a:t>
            </a:r>
            <a:endParaRPr lang="en-US" altLang="zh-CN" sz="3600">
              <a:latin typeface="Times New Roman" pitchFamily="18" charset="0"/>
              <a:ea typeface="SimSun" pitchFamily="2" charset="-122"/>
              <a:cs typeface="Times New Roman" pitchFamily="18" charset="0"/>
            </a:endParaRPr>
          </a:p>
        </p:txBody>
      </p:sp>
      <p:sp>
        <p:nvSpPr>
          <p:cNvPr id="171015" name="Line 7"/>
          <p:cNvSpPr>
            <a:spLocks noChangeShapeType="1"/>
          </p:cNvSpPr>
          <p:nvPr/>
        </p:nvSpPr>
        <p:spPr bwMode="auto">
          <a:xfrm flipV="1">
            <a:off x="3630613" y="1514475"/>
            <a:ext cx="1773237" cy="1588"/>
          </a:xfrm>
          <a:prstGeom prst="line">
            <a:avLst/>
          </a:prstGeom>
          <a:noFill/>
          <a:ln w="9525">
            <a:solidFill>
              <a:schemeClr val="tx1"/>
            </a:solidFill>
            <a:round/>
            <a:headEnd/>
            <a:tailEnd type="triangle" w="med" len="med"/>
          </a:ln>
          <a:effectLst/>
        </p:spPr>
        <p:txBody>
          <a:bodyPr/>
          <a:lstStyle/>
          <a:p>
            <a:endParaRPr lang="en-US"/>
          </a:p>
        </p:txBody>
      </p:sp>
      <p:sp>
        <p:nvSpPr>
          <p:cNvPr id="171016" name="Rectangle 8"/>
          <p:cNvSpPr>
            <a:spLocks noChangeArrowheads="1"/>
          </p:cNvSpPr>
          <p:nvPr/>
        </p:nvSpPr>
        <p:spPr bwMode="auto">
          <a:xfrm>
            <a:off x="368300" y="1827213"/>
            <a:ext cx="4178300" cy="641350"/>
          </a:xfrm>
          <a:prstGeom prst="rect">
            <a:avLst/>
          </a:prstGeom>
          <a:solidFill>
            <a:srgbClr val="99CCFF"/>
          </a:solidFill>
          <a:ln w="9525">
            <a:noFill/>
            <a:miter lim="800000"/>
            <a:headEnd/>
            <a:tailEnd/>
          </a:ln>
          <a:effectLst/>
        </p:spPr>
        <p:txBody>
          <a:bodyPr>
            <a:spAutoFit/>
          </a:bodyPr>
          <a:lstStyle/>
          <a:p>
            <a:r>
              <a:rPr lang="en-US" altLang="zh-CN">
                <a:latin typeface="Times New Roman" pitchFamily="18" charset="0"/>
                <a:ea typeface="SimSun" pitchFamily="2" charset="-122"/>
                <a:cs typeface="Times New Roman" pitchFamily="18" charset="0"/>
              </a:rPr>
              <a:t>Filling in the names of remote procedure and their parameters </a:t>
            </a:r>
          </a:p>
        </p:txBody>
      </p:sp>
      <p:sp>
        <p:nvSpPr>
          <p:cNvPr id="171017" name="Line 9"/>
          <p:cNvSpPr>
            <a:spLocks noChangeShapeType="1"/>
          </p:cNvSpPr>
          <p:nvPr/>
        </p:nvSpPr>
        <p:spPr bwMode="auto">
          <a:xfrm flipV="1">
            <a:off x="4516438" y="2085975"/>
            <a:ext cx="889000" cy="111125"/>
          </a:xfrm>
          <a:prstGeom prst="line">
            <a:avLst/>
          </a:prstGeom>
          <a:noFill/>
          <a:ln w="9525">
            <a:solidFill>
              <a:schemeClr val="tx1"/>
            </a:solidFill>
            <a:round/>
            <a:headEnd/>
            <a:tailEnd type="triangle" w="med" len="med"/>
          </a:ln>
          <a:effectLst/>
        </p:spPr>
        <p:txBody>
          <a:bodyPr/>
          <a:lstStyle/>
          <a:p>
            <a:endParaRPr lang="en-US"/>
          </a:p>
        </p:txBody>
      </p:sp>
      <p:sp>
        <p:nvSpPr>
          <p:cNvPr id="171018" name="Rectangle 10"/>
          <p:cNvSpPr>
            <a:spLocks noChangeArrowheads="1"/>
          </p:cNvSpPr>
          <p:nvPr/>
        </p:nvSpPr>
        <p:spPr bwMode="auto">
          <a:xfrm>
            <a:off x="258763" y="2551113"/>
            <a:ext cx="2663825" cy="641350"/>
          </a:xfrm>
          <a:prstGeom prst="rect">
            <a:avLst/>
          </a:prstGeom>
          <a:solidFill>
            <a:srgbClr val="99CCFF"/>
          </a:solidFill>
          <a:ln w="9525">
            <a:noFill/>
            <a:miter lim="800000"/>
            <a:headEnd/>
            <a:tailEnd/>
          </a:ln>
          <a:effectLst/>
        </p:spPr>
        <p:txBody>
          <a:bodyPr>
            <a:spAutoFit/>
          </a:bodyPr>
          <a:lstStyle/>
          <a:p>
            <a:r>
              <a:rPr lang="en-US" altLang="zh-CN">
                <a:latin typeface="Times New Roman" pitchFamily="18" charset="0"/>
                <a:ea typeface="SimSun" pitchFamily="2" charset="-122"/>
                <a:cs typeface="Times New Roman" pitchFamily="18" charset="0"/>
              </a:rPr>
              <a:t>IDL compiler is call to compile into three files</a:t>
            </a:r>
          </a:p>
        </p:txBody>
      </p:sp>
      <p:sp>
        <p:nvSpPr>
          <p:cNvPr id="171019" name="Line 11"/>
          <p:cNvSpPr>
            <a:spLocks noChangeShapeType="1"/>
          </p:cNvSpPr>
          <p:nvPr/>
        </p:nvSpPr>
        <p:spPr bwMode="auto">
          <a:xfrm flipV="1">
            <a:off x="2921000" y="2578100"/>
            <a:ext cx="2468563" cy="233363"/>
          </a:xfrm>
          <a:prstGeom prst="line">
            <a:avLst/>
          </a:prstGeom>
          <a:noFill/>
          <a:ln w="9525">
            <a:solidFill>
              <a:schemeClr val="tx1"/>
            </a:solidFill>
            <a:round/>
            <a:headEnd/>
            <a:tailEnd type="triangle" w="med" len="med"/>
          </a:ln>
          <a:effectLst/>
        </p:spPr>
        <p:txBody>
          <a:bodyPr/>
          <a:lstStyle/>
          <a:p>
            <a:endParaRPr lang="en-US"/>
          </a:p>
        </p:txBody>
      </p:sp>
      <p:sp>
        <p:nvSpPr>
          <p:cNvPr id="13" name="Slide Number Placeholder 12"/>
          <p:cNvSpPr>
            <a:spLocks noGrp="1"/>
          </p:cNvSpPr>
          <p:nvPr>
            <p:ph type="sldNum" sz="quarter" idx="12"/>
          </p:nvPr>
        </p:nvSpPr>
        <p:spPr/>
        <p:txBody>
          <a:bodyPr/>
          <a:lstStyle/>
          <a:p>
            <a:fld id="{B6F15528-21DE-4FAA-801E-634DDDAF4B2B}" type="slidenum">
              <a:rPr lang="en-US"/>
              <a:pPr/>
              <a:t>19</a:t>
            </a:fld>
            <a:endParaRPr lang="en-US"/>
          </a:p>
        </p:txBody>
      </p:sp>
    </p:spTree>
  </p:cSld>
  <p:clrMapOvr>
    <a:masterClrMapping/>
  </p:clrMapOv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57200" y="274638"/>
            <a:ext cx="8229600" cy="411162"/>
          </a:xfrm>
        </p:spPr>
        <p:txBody>
          <a:bodyPr>
            <a:noAutofit/>
          </a:bodyPr>
          <a:lstStyle/>
          <a:p>
            <a:r>
              <a:rPr lang="en-US" altLang="ko-KR" sz="3600" b="1" dirty="0">
                <a:solidFill>
                  <a:srgbClr val="FF0000"/>
                </a:solidFill>
                <a:ea typeface="Gulim" pitchFamily="50" charset="-127"/>
              </a:rPr>
              <a:t>Binding a Client to a Server</a:t>
            </a:r>
            <a:endParaRPr lang="zh-CN" altLang="en-US" sz="3600" b="1" dirty="0">
              <a:solidFill>
                <a:srgbClr val="FF0000"/>
              </a:solidFill>
              <a:ea typeface="Gulim" pitchFamily="50" charset="-127"/>
            </a:endParaRPr>
          </a:p>
        </p:txBody>
      </p:sp>
      <p:sp>
        <p:nvSpPr>
          <p:cNvPr id="172039" name="Rectangle 7"/>
          <p:cNvSpPr>
            <a:spLocks noGrp="1" noChangeArrowheads="1"/>
          </p:cNvSpPr>
          <p:nvPr>
            <p:ph idx="1"/>
          </p:nvPr>
        </p:nvSpPr>
        <p:spPr>
          <a:xfrm>
            <a:off x="0" y="5410200"/>
            <a:ext cx="9144000" cy="838200"/>
          </a:xfrm>
          <a:noFill/>
          <a:ln/>
        </p:spPr>
        <p:txBody>
          <a:bodyPr>
            <a:normAutofit/>
          </a:bodyPr>
          <a:lstStyle/>
          <a:p>
            <a:pPr algn="ctr">
              <a:buFontTx/>
              <a:buNone/>
            </a:pPr>
            <a:r>
              <a:rPr lang="en-US" altLang="ko-KR" sz="2400" b="1" dirty="0">
                <a:solidFill>
                  <a:srgbClr val="FF0000"/>
                </a:solidFill>
                <a:ea typeface="Gulim" pitchFamily="50" charset="-127"/>
              </a:rPr>
              <a:t>Client-to-server binding in DCE.</a:t>
            </a:r>
          </a:p>
        </p:txBody>
      </p:sp>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172037" name="Picture 5"/>
          <p:cNvPicPr>
            <a:picLocks noChangeAspect="1" noChangeArrowheads="1"/>
          </p:cNvPicPr>
          <p:nvPr/>
        </p:nvPicPr>
        <p:blipFill>
          <a:blip r:embed="R895b9bd9c6234958" cstate="print"/>
          <a:srcRect l="19241" t="42900" r="16890" b="37160"/>
          <a:stretch>
            <a:fillRect/>
          </a:stretch>
        </p:blipFill>
        <p:spPr bwMode="auto">
          <a:xfrm>
            <a:off x="368300" y="762000"/>
            <a:ext cx="8775700" cy="3876675"/>
          </a:xfrm>
          <a:prstGeom prst="rect">
            <a:avLst/>
          </a:prstGeom>
          <a:noFill/>
          <a:ln w="9525">
            <a:noFill/>
            <a:miter lim="800000"/>
            <a:headEnd/>
            <a:tailEnd/>
          </a:ln>
          <a:effectLst/>
        </p:spPr>
      </p:pic>
      <p:sp>
        <p:nvSpPr>
          <p:cNvPr id="172038" name="Text Box 6"/>
          <p:cNvSpPr txBox="1">
            <a:spLocks noChangeArrowheads="1"/>
          </p:cNvSpPr>
          <p:nvPr/>
        </p:nvSpPr>
        <p:spPr bwMode="auto">
          <a:xfrm>
            <a:off x="3581400" y="4419600"/>
            <a:ext cx="4006850" cy="701675"/>
          </a:xfrm>
          <a:prstGeom prst="rect">
            <a:avLst/>
          </a:prstGeom>
          <a:solidFill>
            <a:srgbClr val="99CCFF"/>
          </a:solidFill>
          <a:ln w="9525">
            <a:noFill/>
            <a:miter lim="800000"/>
            <a:headEnd/>
            <a:tailEnd/>
          </a:ln>
          <a:effectLst/>
        </p:spPr>
        <p:txBody>
          <a:bodyPr>
            <a:spAutoFit/>
          </a:bodyPr>
          <a:lstStyle/>
          <a:p>
            <a:r>
              <a:rPr lang="en-US" altLang="zh-CN" sz="2000" b="1" dirty="0">
                <a:latin typeface="+mj-lt"/>
                <a:ea typeface="SimSun" pitchFamily="2" charset="-122"/>
              </a:rPr>
              <a:t>Endpoin</a:t>
            </a:r>
            <a:r>
              <a:rPr lang="en-US" altLang="zh-CN" sz="2000" dirty="0">
                <a:latin typeface="+mj-lt"/>
                <a:ea typeface="SimSun" pitchFamily="2" charset="-122"/>
              </a:rPr>
              <a:t>t (port) is used by server’s OS to distinguish incoming message</a:t>
            </a:r>
          </a:p>
        </p:txBody>
      </p:sp>
      <p:sp>
        <p:nvSpPr>
          <p:cNvPr id="7" name="Slide Number Placeholder 6"/>
          <p:cNvSpPr>
            <a:spLocks noGrp="1"/>
          </p:cNvSpPr>
          <p:nvPr>
            <p:ph type="sldNum" sz="quarter" idx="12"/>
          </p:nvPr>
        </p:nvSpPr>
        <p:spPr/>
        <p:txBody>
          <a:bodyPr/>
          <a:lstStyle/>
          <a:p>
            <a:fld id="{B6F15528-21DE-4FAA-801E-634DDDAF4B2B}" type="slidenum">
              <a:rPr lang="en-US"/>
              <a:pPr/>
              <a:t>20</a:t>
            </a:fld>
            <a:endParaRPr lang="en-US"/>
          </a:p>
        </p:txBody>
      </p:sp>
    </p:spTree>
  </p:cSld>
  <p:clrMapOvr>
    <a:masterClrMapping/>
  </p:clrMapOvr>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Remote Object Invocation</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21</a:t>
            </a:fld>
            <a:endParaRPr lang="en-US"/>
          </a:p>
        </p:txBody>
      </p:sp>
      <p:sp>
        <p:nvSpPr>
          <p:cNvPr id="5" name="Footer Placeholder 4"/>
          <p:cNvSpPr>
            <a:spLocks noGrp="1"/>
          </p:cNvSpPr>
          <p:nvPr>
            <p:ph type="ftr" sz="quarter" idx="11"/>
          </p:nvPr>
        </p:nvSpPr>
        <p:spPr/>
        <p:txBody>
          <a:bodyPr/>
          <a:lstStyle/>
          <a:p>
            <a:r>
              <a:rPr lang="en-US"/>
              <a:t>Unit-3 /  Dr Komarasamy G </a:t>
            </a:r>
            <a:endParaRPr lang="en-US"/>
          </a:p>
        </p:txBody>
      </p:sp>
      <p:pic>
        <p:nvPicPr>
          <p:cNvPr id="1026" name="Picture 2"/>
          <p:cNvPicPr>
            <a:picLocks noChangeAspect="1" noChangeArrowheads="1"/>
          </p:cNvPicPr>
          <p:nvPr/>
        </p:nvPicPr>
        <p:blipFill>
          <a:blip r:embed="R611e254480664893" cstate="print"/>
          <a:srcRect/>
          <a:stretch>
            <a:fillRect/>
          </a:stretch>
        </p:blipFill>
        <p:spPr bwMode="auto">
          <a:xfrm>
            <a:off x="838200" y="685800"/>
            <a:ext cx="7924800" cy="55739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Remote Object Invocation</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22</a:t>
            </a:fld>
            <a:endParaRPr lang="en-US"/>
          </a:p>
        </p:txBody>
      </p:sp>
      <p:sp>
        <p:nvSpPr>
          <p:cNvPr id="5" name="Footer Placeholder 4"/>
          <p:cNvSpPr>
            <a:spLocks noGrp="1"/>
          </p:cNvSpPr>
          <p:nvPr>
            <p:ph type="ftr" sz="quarter" idx="11"/>
          </p:nvPr>
        </p:nvSpPr>
        <p:spPr/>
        <p:txBody>
          <a:bodyPr/>
          <a:lstStyle/>
          <a:p>
            <a:r>
              <a:rPr lang="en-US"/>
              <a:t>Unit-3 /  Dr Komarasamy G </a:t>
            </a:r>
            <a:endParaRPr lang="en-US"/>
          </a:p>
        </p:txBody>
      </p:sp>
      <p:pic>
        <p:nvPicPr>
          <p:cNvPr id="2050" name="Picture 2"/>
          <p:cNvPicPr>
            <a:picLocks noChangeAspect="1" noChangeArrowheads="1"/>
          </p:cNvPicPr>
          <p:nvPr/>
        </p:nvPicPr>
        <p:blipFill>
          <a:blip r:embed="R2791c96132db4f9d" cstate="print"/>
          <a:srcRect/>
          <a:stretch>
            <a:fillRect/>
          </a:stretch>
        </p:blipFill>
        <p:spPr bwMode="auto">
          <a:xfrm>
            <a:off x="533400" y="990600"/>
            <a:ext cx="8115652"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4"/>
          </a:lnRef>
          <a:fillRef idx="2">
            <a:schemeClr val="accent4"/>
          </a:fillRef>
          <a:effectRef idx="1">
            <a:schemeClr val="accent4"/>
          </a:effectRef>
          <a:fontRef idx="minor">
            <a:schemeClr val="dk1"/>
          </a:fontRef>
        </p:style>
        <p:txBody>
          <a:bodyPr>
            <a:noAutofit/>
          </a:bodyPr>
          <a:lstStyle/>
          <a:p>
            <a:r>
              <a:rPr lang="en-US" sz="2400" b="1" dirty="0">
                <a:solidFill>
                  <a:srgbClr val="0000FF"/>
                </a:solidFill>
              </a:rPr>
              <a:t>Remote Object Invocation</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23</a:t>
            </a:fld>
            <a:endParaRPr lang="en-US"/>
          </a:p>
        </p:txBody>
      </p:sp>
      <p:sp>
        <p:nvSpPr>
          <p:cNvPr id="5" name="Footer Placeholder 4"/>
          <p:cNvSpPr>
            <a:spLocks noGrp="1"/>
          </p:cNvSpPr>
          <p:nvPr>
            <p:ph type="ftr" sz="quarter" idx="11"/>
          </p:nvPr>
        </p:nvSpPr>
        <p:spPr/>
        <p:txBody>
          <a:bodyPr/>
          <a:lstStyle/>
          <a:p>
            <a:r>
              <a:rPr lang="en-US"/>
              <a:t>Unit-3 /  Dr Komarasamy G </a:t>
            </a:r>
            <a:endParaRPr lang="en-US"/>
          </a:p>
        </p:txBody>
      </p:sp>
      <p:pic>
        <p:nvPicPr>
          <p:cNvPr id="3074" name="Picture 2"/>
          <p:cNvPicPr>
            <a:picLocks noChangeAspect="1" noChangeArrowheads="1"/>
          </p:cNvPicPr>
          <p:nvPr/>
        </p:nvPicPr>
        <p:blipFill>
          <a:blip r:embed="R155bcd522db647e7" cstate="print"/>
          <a:srcRect/>
          <a:stretch>
            <a:fillRect/>
          </a:stretch>
        </p:blipFill>
        <p:spPr bwMode="auto">
          <a:xfrm>
            <a:off x="609600" y="838200"/>
            <a:ext cx="777240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1235709"/>
            <a:ext cx="8217534" cy="1855470"/>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Traditionally</a:t>
            </a:r>
            <a:r>
              <a:rPr sz="2000" spc="-50" dirty="0">
                <a:latin typeface="Calibri"/>
                <a:cs typeface="Calibri"/>
              </a:rPr>
              <a:t> </a:t>
            </a:r>
            <a:r>
              <a:rPr sz="2000" dirty="0">
                <a:latin typeface="Calibri"/>
                <a:cs typeface="Calibri"/>
              </a:rPr>
              <a:t>software</a:t>
            </a:r>
            <a:r>
              <a:rPr sz="2000" spc="-45" dirty="0">
                <a:latin typeface="Calibri"/>
                <a:cs typeface="Calibri"/>
              </a:rPr>
              <a:t> </a:t>
            </a:r>
            <a:r>
              <a:rPr sz="2000" dirty="0">
                <a:latin typeface="Calibri"/>
                <a:cs typeface="Calibri"/>
              </a:rPr>
              <a:t>has</a:t>
            </a:r>
            <a:r>
              <a:rPr sz="2000" spc="-50" dirty="0">
                <a:latin typeface="Calibri"/>
                <a:cs typeface="Calibri"/>
              </a:rPr>
              <a:t> </a:t>
            </a:r>
            <a:r>
              <a:rPr sz="2000" dirty="0">
                <a:latin typeface="Calibri"/>
                <a:cs typeface="Calibri"/>
              </a:rPr>
              <a:t>been</a:t>
            </a:r>
            <a:r>
              <a:rPr sz="2000" spc="-55" dirty="0">
                <a:latin typeface="Calibri"/>
                <a:cs typeface="Calibri"/>
              </a:rPr>
              <a:t> </a:t>
            </a:r>
            <a:r>
              <a:rPr sz="2000" dirty="0">
                <a:latin typeface="Calibri"/>
                <a:cs typeface="Calibri"/>
              </a:rPr>
              <a:t>written</a:t>
            </a:r>
            <a:r>
              <a:rPr sz="2000" spc="-50" dirty="0">
                <a:latin typeface="Calibri"/>
                <a:cs typeface="Calibri"/>
              </a:rPr>
              <a:t> </a:t>
            </a:r>
            <a:r>
              <a:rPr sz="2000" dirty="0">
                <a:latin typeface="Calibri"/>
                <a:cs typeface="Calibri"/>
              </a:rPr>
              <a:t>for</a:t>
            </a:r>
            <a:r>
              <a:rPr sz="2000" spc="-60" dirty="0">
                <a:latin typeface="Calibri"/>
                <a:cs typeface="Calibri"/>
              </a:rPr>
              <a:t> </a:t>
            </a:r>
            <a:r>
              <a:rPr sz="2000" dirty="0">
                <a:latin typeface="Calibri"/>
                <a:cs typeface="Calibri"/>
              </a:rPr>
              <a:t>serial</a:t>
            </a:r>
            <a:r>
              <a:rPr sz="2000" spc="-35" dirty="0">
                <a:latin typeface="Calibri"/>
                <a:cs typeface="Calibri"/>
              </a:rPr>
              <a:t> </a:t>
            </a:r>
            <a:r>
              <a:rPr sz="2000" spc="-10" dirty="0">
                <a:latin typeface="Calibri"/>
                <a:cs typeface="Calibri"/>
              </a:rPr>
              <a:t>computations:</a:t>
            </a:r>
            <a:endParaRPr sz="2000">
              <a:latin typeface="Calibri"/>
              <a:cs typeface="Calibri"/>
            </a:endParaRPr>
          </a:p>
          <a:p>
            <a:pPr marL="354965" indent="-342265">
              <a:lnSpc>
                <a:spcPct val="100000"/>
              </a:lnSpc>
              <a:spcBef>
                <a:spcPts val="2400"/>
              </a:spcBef>
              <a:buFont typeface="Wingdings"/>
              <a:buChar char=""/>
              <a:tabLst>
                <a:tab pos="354965" algn="l"/>
              </a:tabLst>
            </a:pPr>
            <a:r>
              <a:rPr sz="2000" spc="-90" dirty="0">
                <a:latin typeface="Calibri"/>
                <a:cs typeface="Calibri"/>
              </a:rPr>
              <a:t>To</a:t>
            </a:r>
            <a:r>
              <a:rPr sz="2000" spc="-25" dirty="0">
                <a:latin typeface="Calibri"/>
                <a:cs typeface="Calibri"/>
              </a:rPr>
              <a:t> </a:t>
            </a:r>
            <a:r>
              <a:rPr sz="2000" dirty="0">
                <a:latin typeface="Calibri"/>
                <a:cs typeface="Calibri"/>
              </a:rPr>
              <a:t>be</a:t>
            </a:r>
            <a:r>
              <a:rPr sz="2000" spc="-45" dirty="0">
                <a:latin typeface="Calibri"/>
                <a:cs typeface="Calibri"/>
              </a:rPr>
              <a:t> </a:t>
            </a:r>
            <a:r>
              <a:rPr sz="2000" dirty="0">
                <a:latin typeface="Calibri"/>
                <a:cs typeface="Calibri"/>
              </a:rPr>
              <a:t>run</a:t>
            </a:r>
            <a:r>
              <a:rPr sz="2000" spc="-25" dirty="0">
                <a:latin typeface="Calibri"/>
                <a:cs typeface="Calibri"/>
              </a:rPr>
              <a:t> </a:t>
            </a:r>
            <a:r>
              <a:rPr sz="2000" dirty="0">
                <a:latin typeface="Calibri"/>
                <a:cs typeface="Calibri"/>
              </a:rPr>
              <a:t>on</a:t>
            </a:r>
            <a:r>
              <a:rPr sz="2000" spc="-50" dirty="0">
                <a:latin typeface="Calibri"/>
                <a:cs typeface="Calibri"/>
              </a:rPr>
              <a:t> </a:t>
            </a:r>
            <a:r>
              <a:rPr sz="2000" dirty="0">
                <a:latin typeface="Calibri"/>
                <a:cs typeface="Calibri"/>
              </a:rPr>
              <a:t>a</a:t>
            </a:r>
            <a:r>
              <a:rPr sz="2000" spc="-25" dirty="0">
                <a:latin typeface="Calibri"/>
                <a:cs typeface="Calibri"/>
              </a:rPr>
              <a:t> </a:t>
            </a:r>
            <a:r>
              <a:rPr sz="2000" dirty="0">
                <a:solidFill>
                  <a:srgbClr val="FF0000"/>
                </a:solidFill>
                <a:latin typeface="Calibri"/>
                <a:cs typeface="Calibri"/>
              </a:rPr>
              <a:t>single</a:t>
            </a:r>
            <a:r>
              <a:rPr sz="2000" spc="-30" dirty="0">
                <a:solidFill>
                  <a:srgbClr val="FF0000"/>
                </a:solidFill>
                <a:latin typeface="Calibri"/>
                <a:cs typeface="Calibri"/>
              </a:rPr>
              <a:t> </a:t>
            </a:r>
            <a:r>
              <a:rPr sz="2000" dirty="0">
                <a:solidFill>
                  <a:srgbClr val="FF0000"/>
                </a:solidFill>
                <a:latin typeface="Calibri"/>
                <a:cs typeface="Calibri"/>
              </a:rPr>
              <a:t>computer</a:t>
            </a:r>
            <a:r>
              <a:rPr sz="2000" spc="-40" dirty="0">
                <a:solidFill>
                  <a:srgbClr val="FF0000"/>
                </a:solidFill>
                <a:latin typeface="Calibri"/>
                <a:cs typeface="Calibri"/>
              </a:rPr>
              <a:t> </a:t>
            </a:r>
            <a:r>
              <a:rPr sz="2000" dirty="0">
                <a:latin typeface="Calibri"/>
                <a:cs typeface="Calibri"/>
              </a:rPr>
              <a:t>having</a:t>
            </a:r>
            <a:r>
              <a:rPr sz="2000" spc="-30" dirty="0">
                <a:latin typeface="Calibri"/>
                <a:cs typeface="Calibri"/>
              </a:rPr>
              <a:t> </a:t>
            </a:r>
            <a:r>
              <a:rPr sz="2000" dirty="0">
                <a:latin typeface="Calibri"/>
                <a:cs typeface="Calibri"/>
              </a:rPr>
              <a:t>a</a:t>
            </a:r>
            <a:r>
              <a:rPr sz="2000" spc="-45" dirty="0">
                <a:latin typeface="Calibri"/>
                <a:cs typeface="Calibri"/>
              </a:rPr>
              <a:t> </a:t>
            </a:r>
            <a:r>
              <a:rPr sz="2000" dirty="0">
                <a:solidFill>
                  <a:srgbClr val="FF0000"/>
                </a:solidFill>
                <a:latin typeface="Calibri"/>
                <a:cs typeface="Calibri"/>
              </a:rPr>
              <a:t>single</a:t>
            </a:r>
            <a:r>
              <a:rPr sz="2000" spc="-35" dirty="0">
                <a:solidFill>
                  <a:srgbClr val="FF0000"/>
                </a:solidFill>
                <a:latin typeface="Calibri"/>
                <a:cs typeface="Calibri"/>
              </a:rPr>
              <a:t> </a:t>
            </a:r>
            <a:r>
              <a:rPr sz="2000" dirty="0">
                <a:solidFill>
                  <a:srgbClr val="FF0000"/>
                </a:solidFill>
                <a:latin typeface="Calibri"/>
                <a:cs typeface="Calibri"/>
              </a:rPr>
              <a:t>Central</a:t>
            </a:r>
            <a:r>
              <a:rPr sz="2000" spc="-20" dirty="0">
                <a:solidFill>
                  <a:srgbClr val="FF0000"/>
                </a:solidFill>
                <a:latin typeface="Calibri"/>
                <a:cs typeface="Calibri"/>
              </a:rPr>
              <a:t> </a:t>
            </a:r>
            <a:r>
              <a:rPr sz="2000" spc="-10" dirty="0">
                <a:solidFill>
                  <a:srgbClr val="FF0000"/>
                </a:solidFill>
                <a:latin typeface="Calibri"/>
                <a:cs typeface="Calibri"/>
              </a:rPr>
              <a:t>Processing</a:t>
            </a:r>
            <a:r>
              <a:rPr sz="2000" spc="-25" dirty="0">
                <a:solidFill>
                  <a:srgbClr val="FF0000"/>
                </a:solidFill>
                <a:latin typeface="Calibri"/>
                <a:cs typeface="Calibri"/>
              </a:rPr>
              <a:t> </a:t>
            </a:r>
            <a:r>
              <a:rPr sz="2000" dirty="0">
                <a:solidFill>
                  <a:srgbClr val="FF0000"/>
                </a:solidFill>
                <a:latin typeface="Calibri"/>
                <a:cs typeface="Calibri"/>
              </a:rPr>
              <a:t>Unit</a:t>
            </a:r>
            <a:r>
              <a:rPr sz="2000" spc="-30" dirty="0">
                <a:solidFill>
                  <a:srgbClr val="FF0000"/>
                </a:solidFill>
                <a:latin typeface="Calibri"/>
                <a:cs typeface="Calibri"/>
              </a:rPr>
              <a:t> </a:t>
            </a:r>
            <a:r>
              <a:rPr sz="2000" spc="-10" dirty="0">
                <a:solidFill>
                  <a:srgbClr val="FF0000"/>
                </a:solidFill>
                <a:latin typeface="Calibri"/>
                <a:cs typeface="Calibri"/>
              </a:rPr>
              <a:t>(CPU)</a:t>
            </a:r>
            <a:endParaRPr sz="2000">
              <a:latin typeface="Calibri"/>
              <a:cs typeface="Calibri"/>
            </a:endParaRPr>
          </a:p>
          <a:p>
            <a:pPr marL="354965" indent="-342265">
              <a:lnSpc>
                <a:spcPct val="100000"/>
              </a:lnSpc>
              <a:buFont typeface="Wingdings"/>
              <a:buChar char=""/>
              <a:tabLst>
                <a:tab pos="354965" algn="l"/>
              </a:tabLst>
            </a:pPr>
            <a:r>
              <a:rPr sz="2000" dirty="0">
                <a:latin typeface="Calibri"/>
                <a:cs typeface="Calibri"/>
              </a:rPr>
              <a:t>A</a:t>
            </a:r>
            <a:r>
              <a:rPr sz="2000" spc="-50" dirty="0">
                <a:latin typeface="Calibri"/>
                <a:cs typeface="Calibri"/>
              </a:rPr>
              <a:t> </a:t>
            </a:r>
            <a:r>
              <a:rPr sz="2000" dirty="0">
                <a:latin typeface="Calibri"/>
                <a:cs typeface="Calibri"/>
              </a:rPr>
              <a:t>problem</a:t>
            </a:r>
            <a:r>
              <a:rPr sz="2000" spc="-45" dirty="0">
                <a:latin typeface="Calibri"/>
                <a:cs typeface="Calibri"/>
              </a:rPr>
              <a:t> </a:t>
            </a:r>
            <a:r>
              <a:rPr sz="2000" dirty="0">
                <a:latin typeface="Calibri"/>
                <a:cs typeface="Calibri"/>
              </a:rPr>
              <a:t>is</a:t>
            </a:r>
            <a:r>
              <a:rPr sz="2000" spc="-30" dirty="0">
                <a:latin typeface="Calibri"/>
                <a:cs typeface="Calibri"/>
              </a:rPr>
              <a:t> </a:t>
            </a:r>
            <a:r>
              <a:rPr sz="2000" spc="-10" dirty="0">
                <a:latin typeface="Calibri"/>
                <a:cs typeface="Calibri"/>
              </a:rPr>
              <a:t>broken</a:t>
            </a:r>
            <a:r>
              <a:rPr sz="2000" spc="-50" dirty="0">
                <a:latin typeface="Calibri"/>
                <a:cs typeface="Calibri"/>
              </a:rPr>
              <a:t> </a:t>
            </a:r>
            <a:r>
              <a:rPr sz="2000" dirty="0">
                <a:latin typeface="Calibri"/>
                <a:cs typeface="Calibri"/>
              </a:rPr>
              <a:t>into</a:t>
            </a:r>
            <a:r>
              <a:rPr sz="2000" spc="-35" dirty="0">
                <a:latin typeface="Calibri"/>
                <a:cs typeface="Calibri"/>
              </a:rPr>
              <a:t> </a:t>
            </a:r>
            <a:r>
              <a:rPr sz="2000" dirty="0">
                <a:latin typeface="Calibri"/>
                <a:cs typeface="Calibri"/>
              </a:rPr>
              <a:t>a</a:t>
            </a:r>
            <a:r>
              <a:rPr sz="2000" spc="-45" dirty="0">
                <a:latin typeface="Calibri"/>
                <a:cs typeface="Calibri"/>
              </a:rPr>
              <a:t> </a:t>
            </a:r>
            <a:r>
              <a:rPr sz="2000" spc="-10" dirty="0">
                <a:latin typeface="Calibri"/>
                <a:cs typeface="Calibri"/>
              </a:rPr>
              <a:t>discrete</a:t>
            </a:r>
            <a:r>
              <a:rPr sz="2000" spc="-20" dirty="0">
                <a:latin typeface="Calibri"/>
                <a:cs typeface="Calibri"/>
              </a:rPr>
              <a:t> </a:t>
            </a:r>
            <a:r>
              <a:rPr sz="2000" dirty="0">
                <a:latin typeface="Calibri"/>
                <a:cs typeface="Calibri"/>
              </a:rPr>
              <a:t>set</a:t>
            </a:r>
            <a:r>
              <a:rPr sz="2000" spc="-25" dirty="0">
                <a:latin typeface="Calibri"/>
                <a:cs typeface="Calibri"/>
              </a:rPr>
              <a:t> </a:t>
            </a:r>
            <a:r>
              <a:rPr sz="2000" dirty="0">
                <a:latin typeface="Calibri"/>
                <a:cs typeface="Calibri"/>
              </a:rPr>
              <a:t>of</a:t>
            </a:r>
            <a:r>
              <a:rPr sz="2000" spc="-50" dirty="0">
                <a:latin typeface="Calibri"/>
                <a:cs typeface="Calibri"/>
              </a:rPr>
              <a:t> </a:t>
            </a:r>
            <a:r>
              <a:rPr sz="2000" spc="-10" dirty="0">
                <a:latin typeface="Calibri"/>
                <a:cs typeface="Calibri"/>
              </a:rPr>
              <a:t>instructions</a:t>
            </a:r>
            <a:endParaRPr sz="2000">
              <a:latin typeface="Calibri"/>
              <a:cs typeface="Calibri"/>
            </a:endParaRPr>
          </a:p>
          <a:p>
            <a:pPr marL="354965" indent="-342265">
              <a:lnSpc>
                <a:spcPct val="100000"/>
              </a:lnSpc>
              <a:buFont typeface="Wingdings"/>
              <a:buChar char=""/>
              <a:tabLst>
                <a:tab pos="354965" algn="l"/>
              </a:tabLst>
            </a:pPr>
            <a:r>
              <a:rPr sz="2000" dirty="0">
                <a:latin typeface="Calibri"/>
                <a:cs typeface="Calibri"/>
              </a:rPr>
              <a:t>Instructions</a:t>
            </a:r>
            <a:r>
              <a:rPr sz="2000" spc="-70" dirty="0">
                <a:latin typeface="Calibri"/>
                <a:cs typeface="Calibri"/>
              </a:rPr>
              <a:t> </a:t>
            </a:r>
            <a:r>
              <a:rPr sz="2000" dirty="0">
                <a:latin typeface="Calibri"/>
                <a:cs typeface="Calibri"/>
              </a:rPr>
              <a:t>are</a:t>
            </a:r>
            <a:r>
              <a:rPr sz="2000" spc="-65" dirty="0">
                <a:latin typeface="Calibri"/>
                <a:cs typeface="Calibri"/>
              </a:rPr>
              <a:t> </a:t>
            </a:r>
            <a:r>
              <a:rPr sz="2000" spc="-10" dirty="0">
                <a:latin typeface="Calibri"/>
                <a:cs typeface="Calibri"/>
              </a:rPr>
              <a:t>executed</a:t>
            </a:r>
            <a:r>
              <a:rPr sz="2000" spc="-55" dirty="0">
                <a:latin typeface="Calibri"/>
                <a:cs typeface="Calibri"/>
              </a:rPr>
              <a:t> </a:t>
            </a:r>
            <a:r>
              <a:rPr sz="2000" dirty="0">
                <a:solidFill>
                  <a:srgbClr val="FF0000"/>
                </a:solidFill>
                <a:latin typeface="Calibri"/>
                <a:cs typeface="Calibri"/>
              </a:rPr>
              <a:t>one</a:t>
            </a:r>
            <a:r>
              <a:rPr sz="2000" spc="-75" dirty="0">
                <a:solidFill>
                  <a:srgbClr val="FF0000"/>
                </a:solidFill>
                <a:latin typeface="Calibri"/>
                <a:cs typeface="Calibri"/>
              </a:rPr>
              <a:t> </a:t>
            </a:r>
            <a:r>
              <a:rPr sz="2000" dirty="0">
                <a:solidFill>
                  <a:srgbClr val="FF0000"/>
                </a:solidFill>
                <a:latin typeface="Calibri"/>
                <a:cs typeface="Calibri"/>
              </a:rPr>
              <a:t>after</a:t>
            </a:r>
            <a:r>
              <a:rPr sz="2000" spc="-65" dirty="0">
                <a:solidFill>
                  <a:srgbClr val="FF0000"/>
                </a:solidFill>
                <a:latin typeface="Calibri"/>
                <a:cs typeface="Calibri"/>
              </a:rPr>
              <a:t> </a:t>
            </a:r>
            <a:r>
              <a:rPr sz="2000" spc="-10" dirty="0">
                <a:solidFill>
                  <a:srgbClr val="FF0000"/>
                </a:solidFill>
                <a:latin typeface="Calibri"/>
                <a:cs typeface="Calibri"/>
              </a:rPr>
              <a:t>another</a:t>
            </a:r>
            <a:endParaRPr sz="2000">
              <a:latin typeface="Calibri"/>
              <a:cs typeface="Calibri"/>
            </a:endParaRPr>
          </a:p>
          <a:p>
            <a:pPr marL="354965" indent="-342265">
              <a:lnSpc>
                <a:spcPct val="100000"/>
              </a:lnSpc>
              <a:buFont typeface="Wingdings"/>
              <a:buChar char=""/>
              <a:tabLst>
                <a:tab pos="354965" algn="l"/>
              </a:tabLst>
            </a:pPr>
            <a:r>
              <a:rPr sz="2000" dirty="0">
                <a:solidFill>
                  <a:srgbClr val="FF0000"/>
                </a:solidFill>
                <a:latin typeface="Calibri"/>
                <a:cs typeface="Calibri"/>
              </a:rPr>
              <a:t>Only</a:t>
            </a:r>
            <a:r>
              <a:rPr sz="2000" spc="-55" dirty="0">
                <a:solidFill>
                  <a:srgbClr val="FF0000"/>
                </a:solidFill>
                <a:latin typeface="Calibri"/>
                <a:cs typeface="Calibri"/>
              </a:rPr>
              <a:t> </a:t>
            </a:r>
            <a:r>
              <a:rPr sz="2000" dirty="0">
                <a:solidFill>
                  <a:srgbClr val="FF0000"/>
                </a:solidFill>
                <a:latin typeface="Calibri"/>
                <a:cs typeface="Calibri"/>
              </a:rPr>
              <a:t>one</a:t>
            </a:r>
            <a:r>
              <a:rPr sz="2000" spc="-50" dirty="0">
                <a:solidFill>
                  <a:srgbClr val="FF0000"/>
                </a:solidFill>
                <a:latin typeface="Calibri"/>
                <a:cs typeface="Calibri"/>
              </a:rPr>
              <a:t> </a:t>
            </a:r>
            <a:r>
              <a:rPr sz="2000" dirty="0">
                <a:solidFill>
                  <a:srgbClr val="FF0000"/>
                </a:solidFill>
                <a:latin typeface="Calibri"/>
                <a:cs typeface="Calibri"/>
              </a:rPr>
              <a:t>instruction</a:t>
            </a:r>
            <a:r>
              <a:rPr sz="2000" spc="-35" dirty="0">
                <a:solidFill>
                  <a:srgbClr val="FF0000"/>
                </a:solidFill>
                <a:latin typeface="Calibri"/>
                <a:cs typeface="Calibri"/>
              </a:rPr>
              <a:t> </a:t>
            </a:r>
            <a:r>
              <a:rPr sz="2000" dirty="0">
                <a:latin typeface="Calibri"/>
                <a:cs typeface="Calibri"/>
              </a:rPr>
              <a:t>can</a:t>
            </a:r>
            <a:r>
              <a:rPr sz="2000" spc="-55" dirty="0">
                <a:latin typeface="Calibri"/>
                <a:cs typeface="Calibri"/>
              </a:rPr>
              <a:t> </a:t>
            </a:r>
            <a:r>
              <a:rPr sz="2000" dirty="0">
                <a:latin typeface="Calibri"/>
                <a:cs typeface="Calibri"/>
              </a:rPr>
              <a:t>be</a:t>
            </a:r>
            <a:r>
              <a:rPr sz="2000" spc="-35" dirty="0">
                <a:latin typeface="Calibri"/>
                <a:cs typeface="Calibri"/>
              </a:rPr>
              <a:t> </a:t>
            </a:r>
            <a:r>
              <a:rPr sz="2000" spc="-10" dirty="0">
                <a:latin typeface="Calibri"/>
                <a:cs typeface="Calibri"/>
              </a:rPr>
              <a:t>executed</a:t>
            </a:r>
            <a:r>
              <a:rPr sz="2000" spc="-35" dirty="0">
                <a:latin typeface="Calibri"/>
                <a:cs typeface="Calibri"/>
              </a:rPr>
              <a:t> </a:t>
            </a:r>
            <a:r>
              <a:rPr sz="2000" dirty="0">
                <a:latin typeface="Calibri"/>
                <a:cs typeface="Calibri"/>
              </a:rPr>
              <a:t>at</a:t>
            </a:r>
            <a:r>
              <a:rPr sz="2000" spc="-30" dirty="0">
                <a:latin typeface="Calibri"/>
                <a:cs typeface="Calibri"/>
              </a:rPr>
              <a:t> </a:t>
            </a:r>
            <a:r>
              <a:rPr sz="2000" dirty="0">
                <a:solidFill>
                  <a:srgbClr val="FF0000"/>
                </a:solidFill>
                <a:latin typeface="Calibri"/>
                <a:cs typeface="Calibri"/>
              </a:rPr>
              <a:t>any</a:t>
            </a:r>
            <a:r>
              <a:rPr sz="2000" spc="-50" dirty="0">
                <a:solidFill>
                  <a:srgbClr val="FF0000"/>
                </a:solidFill>
                <a:latin typeface="Calibri"/>
                <a:cs typeface="Calibri"/>
              </a:rPr>
              <a:t> </a:t>
            </a:r>
            <a:r>
              <a:rPr sz="2000" dirty="0">
                <a:solidFill>
                  <a:srgbClr val="FF0000"/>
                </a:solidFill>
                <a:latin typeface="Calibri"/>
                <a:cs typeface="Calibri"/>
              </a:rPr>
              <a:t>moment</a:t>
            </a:r>
            <a:r>
              <a:rPr sz="2000" spc="-30" dirty="0">
                <a:solidFill>
                  <a:srgbClr val="FF0000"/>
                </a:solidFill>
                <a:latin typeface="Calibri"/>
                <a:cs typeface="Calibri"/>
              </a:rPr>
              <a:t> </a:t>
            </a:r>
            <a:r>
              <a:rPr sz="2000" dirty="0">
                <a:latin typeface="Calibri"/>
                <a:cs typeface="Calibri"/>
              </a:rPr>
              <a:t>in</a:t>
            </a:r>
            <a:r>
              <a:rPr sz="2000" spc="-35" dirty="0">
                <a:latin typeface="Calibri"/>
                <a:cs typeface="Calibri"/>
              </a:rPr>
              <a:t> </a:t>
            </a:r>
            <a:r>
              <a:rPr sz="2000" spc="-20" dirty="0">
                <a:latin typeface="Calibri"/>
                <a:cs typeface="Calibri"/>
              </a:rPr>
              <a:t>time</a:t>
            </a:r>
            <a:endParaRPr sz="2000">
              <a:latin typeface="Calibri"/>
              <a:cs typeface="Calibri"/>
            </a:endParaRPr>
          </a:p>
        </p:txBody>
      </p:sp>
      <p:pic>
        <p:nvPicPr>
          <p:cNvPr id="3" name="object 3"/>
          <p:cNvPicPr/>
          <p:nvPr/>
        </p:nvPicPr>
        <p:blipFill>
          <a:blip r:embed="Rddac1b798d5d45a3" cstate="print"/>
          <a:stretch>
            <a:fillRect/>
          </a:stretch>
        </p:blipFill>
        <p:spPr>
          <a:xfrm>
            <a:off x="819916" y="3420035"/>
            <a:ext cx="7123701" cy="2711823"/>
          </a:xfrm>
          <a:prstGeom prst="rect">
            <a:avLst/>
          </a:prstGeom>
        </p:spPr>
      </p:pic>
      <p:sp>
        <p:nvSpPr>
          <p:cNvPr id="4" name="object 4"/>
          <p:cNvSpPr txBox="1">
            <a:spLocks noGrp="1"/>
          </p:cNvSpPr>
          <p:nvPr>
            <p:ph type="title"/>
          </p:nvPr>
        </p:nvSpPr>
        <p:spPr>
          <a:prstGeom prst="rect">
            <a:avLst/>
          </a:prstGeom>
        </p:spPr>
        <p:txBody>
          <a:bodyPr vert="horz" wrap="square" lIns="0" tIns="109346" rIns="0" bIns="0" rtlCol="0">
            <a:spAutoFit/>
          </a:bodyPr>
          <a:lstStyle/>
          <a:p>
            <a:pPr marL="88900">
              <a:lnSpc>
                <a:spcPct val="100000"/>
              </a:lnSpc>
              <a:spcBef>
                <a:spcPts val="100"/>
              </a:spcBef>
            </a:pPr>
            <a:r>
              <a:rPr sz="3500" u="sng" dirty="0">
                <a:solidFill>
                  <a:srgbClr val="333399"/>
                </a:solidFill>
                <a:uFill>
                  <a:solidFill>
                    <a:srgbClr val="333399"/>
                  </a:solidFill>
                </a:uFill>
              </a:rPr>
              <a:t>Serial</a:t>
            </a:r>
            <a:r>
              <a:rPr sz="3500" u="sng" spc="-10" dirty="0">
                <a:solidFill>
                  <a:srgbClr val="333399"/>
                </a:solidFill>
                <a:uFill>
                  <a:solidFill>
                    <a:srgbClr val="333399"/>
                  </a:solidFill>
                </a:uFill>
              </a:rPr>
              <a:t> Computation</a:t>
            </a:r>
            <a:r>
              <a:rPr sz="3500" u="none" spc="-10" dirty="0">
                <a:solidFill>
                  <a:srgbClr val="333399"/>
                </a:solidFill>
              </a:rPr>
              <a:t>:</a:t>
            </a:r>
            <a:endParaRPr sz="3500"/>
          </a:p>
        </p:txBody>
      </p:sp>
      <p:sp>
        <p:nvSpPr>
          <p:cNvPr id="6" name="Slide Number Placeholder 5"/>
          <p:cNvSpPr>
            <a:spLocks noGrp="1"/>
          </p:cNvSpPr>
          <p:nvPr>
            <p:ph type="sldNum" sz="quarter" idx="7"/>
          </p:nvPr>
        </p:nvSpPr>
        <p:spPr/>
        <p:txBody>
          <a:bodyPr/>
          <a:lstStyle/>
          <a:p>
            <a:pPr marL="155575">
              <a:lnSpc>
                <a:spcPts val="2090"/>
              </a:lnSpc>
            </a:pPr>
            <a:fld id="{81D60167-4931-47E6-BA6A-407CBD079E47}" type="slidenum">
              <a:rPr lang="en-US" spc="-50"/>
              <a:pPr marL="155575">
                <a:lnSpc>
                  <a:spcPts val="2090"/>
                </a:lnSpc>
              </a:pPr>
              <a:t>9</a:t>
            </a:fld>
            <a:endParaRPr lang="en-US" spc="-50" dirty="0"/>
          </a:p>
        </p:txBody>
      </p:sp>
      <p:sp>
        <p:nvSpPr>
          <p:cNvPr id="8" name="Footer Placeholder 7"/>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309250" name="Rectangle 2"/>
          <p:cNvSpPr>
            <a:spLocks noGrp="1" noChangeArrowheads="1"/>
          </p:cNvSpPr>
          <p:nvPr>
            <p:ph type="title"/>
          </p:nvPr>
        </p:nvSpPr>
        <p:spPr/>
        <p:txBody>
          <a:bodyPr>
            <a:normAutofit/>
          </a:bodyPr>
          <a:lstStyle/>
          <a:p>
            <a:r>
              <a:rPr lang="en-US" altLang="ko-KR" sz="3200" b="1" dirty="0">
                <a:solidFill>
                  <a:srgbClr val="FF0000"/>
                </a:solidFill>
              </a:rPr>
              <a:t>RMI </a:t>
            </a:r>
            <a:r>
              <a:rPr lang="en-US" altLang="ko-KR" sz="3200" b="1" dirty="0" err="1">
                <a:solidFill>
                  <a:srgbClr val="FF0000"/>
                </a:solidFill>
              </a:rPr>
              <a:t>vs</a:t>
            </a:r>
            <a:r>
              <a:rPr lang="en-US" altLang="ko-KR" sz="3200" b="1" dirty="0">
                <a:solidFill>
                  <a:srgbClr val="FF0000"/>
                </a:solidFill>
              </a:rPr>
              <a:t> RPC</a:t>
            </a:r>
          </a:p>
        </p:txBody>
      </p:sp>
      <p:sp>
        <p:nvSpPr>
          <p:cNvPr id="309251" name="Rectangle 3"/>
          <p:cNvSpPr>
            <a:spLocks noGrp="1" noChangeArrowheads="1"/>
          </p:cNvSpPr>
          <p:nvPr>
            <p:ph type="body" idx="1"/>
          </p:nvPr>
        </p:nvSpPr>
        <p:spPr/>
        <p:txBody>
          <a:bodyPr/>
          <a:lstStyle/>
          <a:p>
            <a:r>
              <a:rPr lang="en-US" altLang="ko-KR">
                <a:solidFill>
                  <a:schemeClr val="tx1"/>
                </a:solidFill>
                <a:latin typeface="Times New Roman" pitchFamily="18" charset="0"/>
              </a:rPr>
              <a:t>The primary difference between RMI and RPC:</a:t>
            </a:r>
          </a:p>
          <a:p>
            <a:endParaRPr lang="en-US" altLang="ko-KR" sz="1000">
              <a:solidFill>
                <a:schemeClr val="tx1"/>
              </a:solidFill>
              <a:latin typeface="Times New Roman" pitchFamily="18" charset="0"/>
            </a:endParaRPr>
          </a:p>
          <a:p>
            <a:pPr lvl="1"/>
            <a:r>
              <a:rPr lang="en-US" altLang="ko-KR">
                <a:latin typeface="Times New Roman" pitchFamily="18" charset="0"/>
              </a:rPr>
              <a:t>PRC is used for procedure – based application. </a:t>
            </a:r>
          </a:p>
          <a:p>
            <a:pPr lvl="1"/>
            <a:r>
              <a:rPr lang="en-US" altLang="ko-KR">
                <a:latin typeface="Times New Roman" pitchFamily="18" charset="0"/>
              </a:rPr>
              <a:t>RMI is used for distributed object systems.</a:t>
            </a:r>
          </a:p>
          <a:p>
            <a:pPr lvl="1"/>
            <a:r>
              <a:rPr lang="en-US" altLang="ko-KR">
                <a:latin typeface="Times New Roman" pitchFamily="18" charset="0"/>
              </a:rPr>
              <a:t>RMI is object oriented.</a:t>
            </a:r>
          </a:p>
          <a:p>
            <a:pPr lvl="1"/>
            <a:r>
              <a:rPr lang="en-US" altLang="ko-KR">
                <a:latin typeface="Times New Roman" pitchFamily="18" charset="0"/>
              </a:rPr>
              <a:t>PRC is procedural.</a:t>
            </a:r>
          </a:p>
          <a:p>
            <a:pPr>
              <a:buFontTx/>
              <a:buNone/>
            </a:pPr>
            <a:endParaRPr lang="ko-KR" altLang="en-US" sz="3200">
              <a:solidFill>
                <a:schemeClr val="tx1"/>
              </a:solidFill>
              <a:latin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a:pPr/>
              <a:t>24</a:t>
            </a:fld>
            <a:endParaRPr lang="en-US"/>
          </a:p>
        </p:txBody>
      </p:sp>
    </p:spTree>
  </p:cSld>
  <p:clrMapOvr>
    <a:masterClrMapping/>
  </p:clrMapOvr>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304800" y="838200"/>
            <a:ext cx="8458200" cy="4525963"/>
          </a:xfrm>
        </p:spPr>
        <p:txBody>
          <a:bodyPr>
            <a:normAutofit/>
          </a:bodyPr>
          <a:lstStyle/>
          <a:p>
            <a:pPr lvl="1" algn="just">
              <a:buFont typeface="Wingdings" pitchFamily="2" charset="2"/>
              <a:buChar char="§"/>
            </a:pPr>
            <a:r>
              <a:rPr lang="en-US" altLang="ko-KR" dirty="0">
                <a:ea typeface="Gulim" pitchFamily="50" charset="-127"/>
              </a:rPr>
              <a:t>RPC </a:t>
            </a:r>
            <a:r>
              <a:rPr lang="en-US" altLang="ko-KR" dirty="0">
                <a:ea typeface="Gulim" pitchFamily="50" charset="-127"/>
              </a:rPr>
              <a:t>and RMI enhanced access transparency</a:t>
            </a:r>
          </a:p>
          <a:p>
            <a:pPr lvl="1" algn="just">
              <a:buFont typeface="Wingdings" pitchFamily="2" charset="2"/>
              <a:buChar char="§"/>
            </a:pPr>
            <a:r>
              <a:rPr lang="en-US" altLang="ko-KR" dirty="0">
                <a:ea typeface="Gulim" pitchFamily="50" charset="-127"/>
              </a:rPr>
              <a:t>But client have to blocked until its request has been processed</a:t>
            </a:r>
          </a:p>
          <a:p>
            <a:pPr lvl="1" algn="just">
              <a:buFont typeface="Wingdings" pitchFamily="2" charset="2"/>
              <a:buChar char="§"/>
            </a:pPr>
            <a:r>
              <a:rPr lang="en-US" altLang="ko-KR" dirty="0">
                <a:ea typeface="Gulim" pitchFamily="50" charset="-127"/>
              </a:rPr>
              <a:t>Message-Oriented Communication can solve this problem by ‘messaging’</a:t>
            </a:r>
          </a:p>
          <a:p>
            <a:pPr lvl="1" algn="just">
              <a:buFont typeface="Wingdings" pitchFamily="2" charset="2"/>
              <a:buChar char="§"/>
            </a:pPr>
            <a:r>
              <a:rPr lang="en-US" altLang="ko-KR" dirty="0">
                <a:ea typeface="Gulim" pitchFamily="50" charset="-127"/>
              </a:rPr>
              <a:t>Index:</a:t>
            </a:r>
          </a:p>
          <a:p>
            <a:pPr lvl="2" algn="just"/>
            <a:r>
              <a:rPr lang="en-US" altLang="ko-KR" dirty="0">
                <a:ea typeface="Gulim" pitchFamily="50" charset="-127"/>
              </a:rPr>
              <a:t>Meaning of synchronous behavior and its implication</a:t>
            </a:r>
          </a:p>
          <a:p>
            <a:pPr lvl="2" algn="just"/>
            <a:r>
              <a:rPr lang="en-US" altLang="ko-KR" dirty="0">
                <a:ea typeface="Gulim" pitchFamily="50" charset="-127"/>
              </a:rPr>
              <a:t>Various messaging systems</a:t>
            </a:r>
          </a:p>
          <a:p>
            <a:pPr lvl="2" algn="just"/>
            <a:r>
              <a:rPr lang="en-US" altLang="ko-KR" dirty="0">
                <a:ea typeface="Gulim" pitchFamily="50" charset="-127"/>
              </a:rPr>
              <a:t>Message-queuing system</a:t>
            </a: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25</a:t>
            </a:fld>
            <a:endParaRPr lang="en-US"/>
          </a:p>
        </p:txBody>
      </p:sp>
      <p:sp>
        <p:nvSpPr>
          <p:cNvPr id="7"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Message-Oriented Communication</a:t>
            </a:r>
          </a:p>
        </p:txBody>
      </p:sp>
    </p:spTree>
  </p:cSld>
  <p:clrMapOvr>
    <a:masterClrMapping/>
  </p:clrMapOvr>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304800" y="762000"/>
            <a:ext cx="8458200" cy="4525963"/>
          </a:xfrm>
        </p:spPr>
        <p:txBody>
          <a:bodyPr>
            <a:normAutofit/>
          </a:bodyPr>
          <a:lstStyle/>
          <a:p>
            <a:pPr marL="457200" lvl="1" indent="-290513" algn="just">
              <a:buFont typeface="Wingdings" pitchFamily="2" charset="2"/>
              <a:buChar char="§"/>
            </a:pPr>
            <a:r>
              <a:rPr lang="en-US" altLang="ko-KR" sz="2400" dirty="0">
                <a:ea typeface="Gulim" pitchFamily="50" charset="-127"/>
              </a:rPr>
              <a:t>Remote procedure calls and remote object invocations contribute to </a:t>
            </a:r>
            <a:r>
              <a:rPr lang="en-US" altLang="ko-KR" sz="2400" b="1" dirty="0">
                <a:solidFill>
                  <a:srgbClr val="FF0000"/>
                </a:solidFill>
                <a:ea typeface="Gulim" pitchFamily="50" charset="-127"/>
              </a:rPr>
              <a:t>hiding communication in distributed systems</a:t>
            </a:r>
            <a:r>
              <a:rPr lang="en-US" altLang="ko-KR" sz="2400" dirty="0">
                <a:ea typeface="Gulim" pitchFamily="50" charset="-127"/>
              </a:rPr>
              <a:t>, that is, they enhance access transparency.</a:t>
            </a:r>
          </a:p>
          <a:p>
            <a:pPr marL="457200" lvl="1" indent="-290513" algn="just">
              <a:buFont typeface="Wingdings" pitchFamily="2" charset="2"/>
              <a:buChar char="§"/>
            </a:pPr>
            <a:r>
              <a:rPr lang="en-US" altLang="ko-KR" sz="2400" dirty="0">
                <a:ea typeface="Gulim" pitchFamily="50" charset="-127"/>
              </a:rPr>
              <a:t>In particular, when it cannot be assumed that the receiving side is executing at the time a request is issued, alternative communication services are needed. </a:t>
            </a:r>
          </a:p>
          <a:p>
            <a:pPr marL="457200" lvl="1" indent="-290513" algn="just">
              <a:buFont typeface="Wingdings" pitchFamily="2" charset="2"/>
              <a:buChar char="§"/>
            </a:pPr>
            <a:r>
              <a:rPr lang="en-US" altLang="ko-KR" sz="2400" dirty="0">
                <a:ea typeface="Gulim" pitchFamily="50" charset="-127"/>
              </a:rPr>
              <a:t>Likewise, the inherent synchronous nature of RPCs, by which a client is blocked until its request has been processed, sometimes needs to be replaced by something else.</a:t>
            </a:r>
          </a:p>
          <a:p>
            <a:pPr marL="457200" lvl="1" indent="-290513" algn="just">
              <a:buFont typeface="Wingdings" pitchFamily="2" charset="2"/>
              <a:buChar char="§"/>
            </a:pPr>
            <a:endParaRPr lang="en-US" altLang="ko-KR" sz="2400" dirty="0">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26</a:t>
            </a:fld>
            <a:endParaRPr lang="en-US"/>
          </a:p>
        </p:txBody>
      </p:sp>
      <p:sp>
        <p:nvSpPr>
          <p:cNvPr id="7"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Message-Oriented Communication</a:t>
            </a:r>
          </a:p>
        </p:txBody>
      </p:sp>
    </p:spTree>
  </p:cSld>
  <p:clrMapOvr>
    <a:masterClrMapping/>
  </p:clrMapOv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3" name="Rectangle 3"/>
          <p:cNvSpPr>
            <a:spLocks noGrp="1" noChangeArrowheads="1"/>
          </p:cNvSpPr>
          <p:nvPr>
            <p:ph idx="1"/>
          </p:nvPr>
        </p:nvSpPr>
        <p:spPr>
          <a:xfrm>
            <a:off x="381000" y="762000"/>
            <a:ext cx="8229600" cy="4525963"/>
          </a:xfrm>
        </p:spPr>
        <p:txBody>
          <a:bodyPr>
            <a:normAutofit/>
          </a:bodyPr>
          <a:lstStyle/>
          <a:p>
            <a:r>
              <a:rPr lang="en-US" altLang="ko-KR" sz="2400" dirty="0">
                <a:ea typeface="Gulim" pitchFamily="50" charset="-127"/>
              </a:rPr>
              <a:t>General communication system connected through a network</a:t>
            </a:r>
          </a:p>
          <a:p>
            <a:pPr lvl="1"/>
            <a:r>
              <a:rPr lang="en-US" altLang="ko-KR" sz="2400" dirty="0">
                <a:ea typeface="Gulim" pitchFamily="50" charset="-127"/>
              </a:rPr>
              <a:t>Each </a:t>
            </a:r>
            <a:r>
              <a:rPr lang="en-US" altLang="ko-KR" sz="2400" dirty="0">
                <a:ea typeface="Gulim" pitchFamily="50" charset="-127"/>
              </a:rPr>
              <a:t>host is connected to a single communication server.</a:t>
            </a:r>
          </a:p>
          <a:p>
            <a:pPr lvl="1"/>
            <a:r>
              <a:rPr lang="en-US" altLang="ko-KR" sz="2400" dirty="0">
                <a:ea typeface="Gulim" pitchFamily="50" charset="-127"/>
              </a:rPr>
              <a:t>Hosts and communication servers can have buffers.</a:t>
            </a:r>
          </a:p>
        </p:txBody>
      </p:sp>
      <p:sp>
        <p:nvSpPr>
          <p:cNvPr id="5" name="Footer Placeholder 3"/>
          <p:cNvSpPr>
            <a:spLocks noGrp="1"/>
          </p:cNvSpPr>
          <p:nvPr>
            <p:ph type="ftr" sz="quarter" idx="10"/>
          </p:nvPr>
        </p:nvSpPr>
        <p:spPr/>
        <p:txBody>
          <a:bodyPr/>
          <a:lstStyle/>
          <a:p>
            <a:r>
              <a:rPr lang="en-US" altLang="zh-CN"/>
              <a:t>Unit-3 /  Dr Komarasamy G </a:t>
            </a:r>
            <a:endParaRPr lang="en-US" altLang="zh-CN"/>
          </a:p>
        </p:txBody>
      </p:sp>
      <p:pic>
        <p:nvPicPr>
          <p:cNvPr id="337924" name="Picture 4"/>
          <p:cNvPicPr>
            <a:picLocks noChangeAspect="1" noChangeArrowheads="1"/>
          </p:cNvPicPr>
          <p:nvPr/>
        </p:nvPicPr>
        <p:blipFill>
          <a:blip r:embed="R2750922fa3614e19" cstate="print"/>
          <a:srcRect l="19450" t="41541" r="16037" b="37015"/>
          <a:stretch>
            <a:fillRect/>
          </a:stretch>
        </p:blipFill>
        <p:spPr bwMode="auto">
          <a:xfrm>
            <a:off x="762000" y="2133600"/>
            <a:ext cx="7496175" cy="3525838"/>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B6F15528-21DE-4FAA-801E-634DDDAF4B2B}" type="slidenum">
              <a:rPr lang="en-US"/>
              <a:pPr/>
              <a:t>27</a:t>
            </a:fld>
            <a:endParaRPr lang="en-US"/>
          </a:p>
        </p:txBody>
      </p:sp>
      <p:sp>
        <p:nvSpPr>
          <p:cNvPr id="8"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Message-Oriented Communication</a:t>
            </a:r>
          </a:p>
        </p:txBody>
      </p:sp>
    </p:spTree>
  </p:cSld>
  <p:clrMapOvr>
    <a:masterClrMapping/>
  </p:clrMapOvr>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304800" y="762000"/>
            <a:ext cx="8534400" cy="5562600"/>
          </a:xfrm>
        </p:spPr>
        <p:txBody>
          <a:bodyPr>
            <a:noAutofit/>
          </a:bodyPr>
          <a:lstStyle/>
          <a:p>
            <a:pPr marL="342900" lvl="1" indent="-342900" algn="just">
              <a:buFont typeface="Arial" pitchFamily="34" charset="0"/>
              <a:buChar char="•"/>
            </a:pPr>
            <a:r>
              <a:rPr lang="en-US" altLang="ko-KR" sz="2400" b="1" dirty="0">
                <a:solidFill>
                  <a:srgbClr val="FF0000"/>
                </a:solidFill>
                <a:ea typeface="Gulim" pitchFamily="50" charset="-127"/>
              </a:rPr>
              <a:t>Message-Oriented Transient Communication</a:t>
            </a:r>
          </a:p>
          <a:p>
            <a:pPr algn="just"/>
            <a:r>
              <a:rPr lang="en-US" sz="2400" dirty="0"/>
              <a:t>Many distributed systems and applications are built directly on top of the </a:t>
            </a:r>
            <a:r>
              <a:rPr lang="en-US" sz="2400" b="1" dirty="0"/>
              <a:t>simple message-oriented model </a:t>
            </a:r>
            <a:r>
              <a:rPr lang="en-US" sz="2400" dirty="0"/>
              <a:t>offered by the transport layer. </a:t>
            </a:r>
          </a:p>
          <a:p>
            <a:pPr algn="just"/>
            <a:r>
              <a:rPr lang="en-US" sz="2400" dirty="0"/>
              <a:t>To better understand and appreciate the message-oriented systems as part of middleware solutions, we first discuss messaging through transport-level sockets.</a:t>
            </a:r>
          </a:p>
          <a:p>
            <a:pPr algn="just"/>
            <a:r>
              <a:rPr lang="en-US" sz="2400" b="1" dirty="0">
                <a:solidFill>
                  <a:srgbClr val="FF0000"/>
                </a:solidFill>
              </a:rPr>
              <a:t>Berkeley Sockets</a:t>
            </a:r>
          </a:p>
          <a:p>
            <a:pPr algn="just"/>
            <a:r>
              <a:rPr lang="en-US" sz="2400" dirty="0"/>
              <a:t>Special attention has been paid to standardizing the interface of the transport layer to allow programmers to make use of its entire suite of (messaging) protocols through a simple set of primitives. </a:t>
            </a:r>
          </a:p>
          <a:p>
            <a:pPr algn="just"/>
            <a:r>
              <a:rPr lang="en-US" sz="2400" dirty="0"/>
              <a:t>Also, standard interfaces make it easier to port an application to a different machine.</a:t>
            </a:r>
          </a:p>
          <a:p>
            <a:pPr marL="342900" lvl="1" indent="-342900" algn="just">
              <a:buFont typeface="Arial" pitchFamily="34" charset="0"/>
              <a:buChar char="•"/>
            </a:pPr>
            <a:endParaRPr lang="en-US" altLang="ko-KR" sz="2400" dirty="0">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28</a:t>
            </a:fld>
            <a:endParaRPr lang="en-US"/>
          </a:p>
        </p:txBody>
      </p:sp>
      <p:sp>
        <p:nvSpPr>
          <p:cNvPr id="7"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Message-Oriented Communication</a:t>
            </a:r>
          </a:p>
        </p:txBody>
      </p:sp>
    </p:spTree>
  </p:cSld>
  <p:clrMapOvr>
    <a:masterClrMapping/>
  </p:clrMapOvr>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304800" y="762000"/>
            <a:ext cx="8534400" cy="5562600"/>
          </a:xfrm>
        </p:spPr>
        <p:txBody>
          <a:bodyPr>
            <a:noAutofit/>
          </a:bodyPr>
          <a:lstStyle/>
          <a:p>
            <a:pPr marL="342900" lvl="1" indent="-342900" algn="just">
              <a:buFont typeface="Arial" pitchFamily="34" charset="0"/>
              <a:buChar char="•"/>
            </a:pPr>
            <a:r>
              <a:rPr lang="en-US" altLang="ko-KR" sz="2200" b="1" dirty="0">
                <a:ea typeface="Gulim" pitchFamily="50" charset="-127"/>
              </a:rPr>
              <a:t>Socket is a communication end point to which an application can write data that are to be sent out over the underlying network</a:t>
            </a:r>
            <a:r>
              <a:rPr lang="en-US" altLang="ko-KR" sz="2200" dirty="0">
                <a:ea typeface="Gulim" pitchFamily="50" charset="-127"/>
              </a:rPr>
              <a:t>, and from which incoming data can be read. </a:t>
            </a:r>
          </a:p>
          <a:p>
            <a:pPr marL="342900" lvl="1" indent="-342900" algn="just">
              <a:buFont typeface="Arial" pitchFamily="34" charset="0"/>
              <a:buChar char="•"/>
            </a:pPr>
            <a:r>
              <a:rPr lang="en-US" altLang="ko-KR" sz="2200" dirty="0">
                <a:ea typeface="Gulim" pitchFamily="50" charset="-127"/>
              </a:rPr>
              <a:t>A socket forms an abstraction over the actual communication end point that is used by the local operating system for a specific transport protocol. In the following text, we concentrate on the socket primitives for TCP, which are </a:t>
            </a:r>
            <a:r>
              <a:rPr lang="en-US" altLang="ko-KR" sz="2200" b="1" dirty="0">
                <a:solidFill>
                  <a:srgbClr val="FF0000"/>
                </a:solidFill>
                <a:ea typeface="Gulim" pitchFamily="50" charset="-127"/>
              </a:rPr>
              <a:t>shown in Fig. </a:t>
            </a:r>
            <a:endParaRPr lang="en-US" altLang="ko-KR" sz="2200" b="1" dirty="0">
              <a:solidFill>
                <a:srgbClr val="FF0000"/>
              </a:solidFill>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29</a:t>
            </a:fld>
            <a:endParaRPr lang="en-US"/>
          </a:p>
        </p:txBody>
      </p:sp>
      <p:sp>
        <p:nvSpPr>
          <p:cNvPr id="7"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Message-Oriented Communication</a:t>
            </a:r>
          </a:p>
        </p:txBody>
      </p:sp>
      <p:graphicFrame>
        <p:nvGraphicFramePr>
          <p:cNvPr id="9" name="Group 4"/>
          <p:cNvGraphicFramePr>
            <a:graphicFrameLocks noGrp="1"/>
          </p:cNvGraphicFramePr>
          <p:nvPr/>
        </p:nvGraphicFramePr>
        <p:xfrm>
          <a:off x="1600200" y="3276600"/>
          <a:ext cx="6096000" cy="3407095"/>
        </p:xfrm>
        <a:graphic>
          <a:graphicData uri="http://schemas.openxmlformats.org/drawingml/2006/table">
            <a:tbl>
              <a:tblPr/>
              <a:tblGrid>
                <a:gridCol w="1416050"/>
                <a:gridCol w="4679950"/>
              </a:tblGrid>
              <a:tr h="334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600" b="1" i="0" u="none" strike="noStrike" cap="none" normalizeH="0" baseline="0" dirty="0">
                          <a:ln>
                            <a:noFill/>
                          </a:ln>
                          <a:solidFill>
                            <a:schemeClr val="tx1"/>
                          </a:solidFill>
                          <a:effectLst>
                            <a:outerShdw blurRad="38100" dist="38100" dir="2700000" algn="tl">
                              <a:srgbClr val="FFFFFF"/>
                            </a:outerShdw>
                          </a:effectLst>
                          <a:latin typeface="+mn-lt"/>
                          <a:ea typeface="Gulim" pitchFamily="50" charset="-127"/>
                          <a:cs typeface="Arial" charset="0"/>
                        </a:rPr>
                        <a:t>Primitive</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600" b="1" i="0" u="none" strike="noStrike" cap="none" normalizeH="0" baseline="0" dirty="0">
                          <a:ln>
                            <a:noFill/>
                          </a:ln>
                          <a:solidFill>
                            <a:schemeClr val="tx1"/>
                          </a:solidFill>
                          <a:effectLst>
                            <a:outerShdw blurRad="38100" dist="38100" dir="2700000" algn="tl">
                              <a:srgbClr val="FFFFFF"/>
                            </a:outerShdw>
                          </a:effectLst>
                          <a:latin typeface="Tahoma" pitchFamily="34" charset="0"/>
                          <a:ea typeface="Gulim" pitchFamily="50" charset="-127"/>
                          <a:cs typeface="Arial" charset="0"/>
                        </a:rPr>
                        <a:t>Meaning</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Socket</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dirty="0">
                          <a:ln>
                            <a:noFill/>
                          </a:ln>
                          <a:solidFill>
                            <a:schemeClr val="accent2"/>
                          </a:solidFill>
                          <a:effectLst/>
                          <a:latin typeface="Tahoma" pitchFamily="34" charset="0"/>
                          <a:ea typeface="Gulim" pitchFamily="50" charset="-127"/>
                          <a:cs typeface="Arial" charset="0"/>
                        </a:rPr>
                        <a:t>Create a new communication endpoint</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82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Bind</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Attach a local address to a socket</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84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Listen</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Announce willingness to accept connections</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84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Accept</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Block caller until a connection request arrives</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84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Connect</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Actively attempt to establish a connection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82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Send</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Send some data over the connection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Receive</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Receive some data over the connection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82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Close</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dirty="0">
                          <a:ln>
                            <a:noFill/>
                          </a:ln>
                          <a:solidFill>
                            <a:schemeClr val="accent2"/>
                          </a:solidFill>
                          <a:effectLst/>
                          <a:latin typeface="Tahoma" pitchFamily="34" charset="0"/>
                          <a:ea typeface="Gulim" pitchFamily="50" charset="-127"/>
                          <a:cs typeface="Arial" charset="0"/>
                        </a:rPr>
                        <a:t>Release the connection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bl>
          </a:graphicData>
        </a:graphic>
      </p:graphicFrame>
    </p:spTree>
  </p:cSld>
  <p:clrMapOvr>
    <a:masterClrMapping/>
  </p:clrMapOv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304800" y="762000"/>
            <a:ext cx="8534400" cy="5562600"/>
          </a:xfrm>
        </p:spPr>
        <p:txBody>
          <a:bodyPr>
            <a:noAutofit/>
          </a:bodyPr>
          <a:lstStyle/>
          <a:p>
            <a:pPr marL="342900" lvl="1" indent="-342900" algn="just">
              <a:buFont typeface="Arial" pitchFamily="34" charset="0"/>
              <a:buChar char="•"/>
            </a:pPr>
            <a:r>
              <a:rPr lang="en-US" altLang="ko-KR" sz="2300" dirty="0">
                <a:ea typeface="Gulim" pitchFamily="50" charset="-127"/>
              </a:rPr>
              <a:t>Let us now take a look at the </a:t>
            </a:r>
            <a:r>
              <a:rPr lang="en-US" altLang="ko-KR" sz="2300" b="1" dirty="0">
                <a:ea typeface="Gulim" pitchFamily="50" charset="-127"/>
              </a:rPr>
              <a:t>client side. </a:t>
            </a:r>
            <a:r>
              <a:rPr lang="en-US" altLang="ko-KR" sz="2300" dirty="0">
                <a:ea typeface="Gulim" pitchFamily="50" charset="-127"/>
              </a:rPr>
              <a:t>Here, too, a socket must first be created using the socket primitive, but explicitly binding the socket to a local address is not necessary, since the operating system can dynamically allocate a port when the connection is set up. </a:t>
            </a:r>
          </a:p>
          <a:p>
            <a:pPr marL="342900" lvl="1" indent="-342900" algn="just">
              <a:buFont typeface="Arial" pitchFamily="34" charset="0"/>
              <a:buChar char="•"/>
            </a:pPr>
            <a:r>
              <a:rPr lang="en-US" altLang="ko-KR" sz="2300" dirty="0">
                <a:ea typeface="Gulim" pitchFamily="50" charset="-127"/>
              </a:rPr>
              <a:t>The connect primitive requires that the caller specifies the transport-level address to which a connection request is to be sent. </a:t>
            </a:r>
          </a:p>
          <a:p>
            <a:pPr marL="342900" lvl="1" indent="-342900" algn="just">
              <a:buFont typeface="Arial" pitchFamily="34" charset="0"/>
              <a:buChar char="•"/>
            </a:pPr>
            <a:r>
              <a:rPr lang="en-US" altLang="ko-KR" sz="2300" dirty="0">
                <a:ea typeface="Gulim" pitchFamily="50" charset="-127"/>
              </a:rPr>
              <a:t>The client is blocked until a connection has been set up successfully, after which both sides can start exchanging information through the send and receive primitives.</a:t>
            </a:r>
          </a:p>
          <a:p>
            <a:pPr marL="342900" lvl="1" indent="-342900" algn="just">
              <a:buFont typeface="Arial" pitchFamily="34" charset="0"/>
              <a:buChar char="•"/>
            </a:pPr>
            <a:r>
              <a:rPr lang="en-US" altLang="ko-KR" sz="2300" dirty="0">
                <a:ea typeface="Gulim" pitchFamily="50" charset="-127"/>
              </a:rPr>
              <a:t>Finally, closing a connection is symmetric when using sockets, and is established by having both the client and server call the close primitive. </a:t>
            </a: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30</a:t>
            </a:fld>
            <a:endParaRPr lang="en-US"/>
          </a:p>
        </p:txBody>
      </p:sp>
      <p:sp>
        <p:nvSpPr>
          <p:cNvPr id="7"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Message-Oriented Communication</a:t>
            </a:r>
          </a:p>
        </p:txBody>
      </p:sp>
    </p:spTree>
  </p:cSld>
  <p:clrMapOvr>
    <a:masterClrMapping/>
  </p:clrMapOv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en-US" altLang="zh-CN"/>
              <a:t>Real-Time &amp; MultiMedia Lab</a:t>
            </a:r>
          </a:p>
        </p:txBody>
      </p:sp>
      <p:sp>
        <p:nvSpPr>
          <p:cNvPr id="346115" name="Rectangle 3"/>
          <p:cNvSpPr>
            <a:spLocks noGrp="1" noChangeArrowheads="1"/>
          </p:cNvSpPr>
          <p:nvPr>
            <p:ph type="body" idx="1"/>
          </p:nvPr>
        </p:nvSpPr>
        <p:spPr>
          <a:xfrm>
            <a:off x="533400" y="762000"/>
            <a:ext cx="8229600" cy="4525963"/>
          </a:xfrm>
        </p:spPr>
        <p:txBody>
          <a:bodyPr>
            <a:normAutofit/>
          </a:bodyPr>
          <a:lstStyle/>
          <a:p>
            <a:r>
              <a:rPr lang="en-US" altLang="ko-KR" sz="2400" dirty="0">
                <a:ea typeface="Gulim" pitchFamily="50" charset="-127"/>
              </a:rPr>
              <a:t>Berkeley Sockets</a:t>
            </a:r>
          </a:p>
          <a:p>
            <a:pPr lvl="1"/>
            <a:r>
              <a:rPr lang="en-US" altLang="ko-KR" sz="2400" dirty="0">
                <a:ea typeface="Gulim" pitchFamily="50" charset="-127"/>
              </a:rPr>
              <a:t>Connection-oriented </a:t>
            </a:r>
            <a:r>
              <a:rPr lang="en-US" altLang="ko-KR" sz="2400" dirty="0">
                <a:ea typeface="Gulim" pitchFamily="50" charset="-127"/>
              </a:rPr>
              <a:t>communication pattern using sockets</a:t>
            </a:r>
          </a:p>
          <a:p>
            <a:pPr lvl="1"/>
            <a:r>
              <a:rPr lang="en-US" altLang="ko-KR" sz="2400" dirty="0">
                <a:ea typeface="Gulim" pitchFamily="50" charset="-127"/>
              </a:rPr>
              <a:t>Sockets considered</a:t>
            </a:r>
            <a:r>
              <a:rPr lang="ko-KR" altLang="en-US" sz="2400" dirty="0">
                <a:ea typeface="Gulim" pitchFamily="50" charset="-127"/>
              </a:rPr>
              <a:t> </a:t>
            </a:r>
            <a:r>
              <a:rPr lang="en-US" altLang="ko-KR" sz="2400" dirty="0">
                <a:ea typeface="Gulim" pitchFamily="50" charset="-127"/>
              </a:rPr>
              <a:t>insufficient because:</a:t>
            </a:r>
          </a:p>
          <a:p>
            <a:pPr lvl="2"/>
            <a:r>
              <a:rPr lang="en-US" altLang="ko-KR" dirty="0">
                <a:ea typeface="Gulim" pitchFamily="50" charset="-127"/>
              </a:rPr>
              <a:t>Support only send and receive primitives</a:t>
            </a:r>
          </a:p>
          <a:p>
            <a:pPr lvl="2"/>
            <a:r>
              <a:rPr lang="en-US" altLang="ko-KR" dirty="0">
                <a:ea typeface="Gulim" pitchFamily="50" charset="-127"/>
              </a:rPr>
              <a:t>Designed for communication using general-purpose protocol such as TCP/IP</a:t>
            </a:r>
          </a:p>
        </p:txBody>
      </p:sp>
      <p:pic>
        <p:nvPicPr>
          <p:cNvPr id="346116" name="Picture 4"/>
          <p:cNvPicPr>
            <a:picLocks noChangeAspect="1" noChangeArrowheads="1"/>
          </p:cNvPicPr>
          <p:nvPr/>
        </p:nvPicPr>
        <p:blipFill>
          <a:blip r:embed="R4b0aa33cf6ed43e7" cstate="print"/>
          <a:srcRect l="21167" t="46680" r="19249" b="40784"/>
          <a:stretch>
            <a:fillRect/>
          </a:stretch>
        </p:blipFill>
        <p:spPr bwMode="auto">
          <a:xfrm>
            <a:off x="555625" y="4019550"/>
            <a:ext cx="8064500" cy="2838450"/>
          </a:xfrm>
          <a:prstGeom prst="rect">
            <a:avLst/>
          </a:prstGeom>
          <a:noFill/>
          <a:ln w="9525">
            <a:noFill/>
            <a:miter lim="800000"/>
            <a:headEnd/>
            <a:tailEnd/>
          </a:ln>
          <a:effectLst/>
        </p:spPr>
      </p:pic>
      <p:sp>
        <p:nvSpPr>
          <p:cNvPr id="346117" name="Rectangle 5"/>
          <p:cNvSpPr>
            <a:spLocks noChangeArrowheads="1"/>
          </p:cNvSpPr>
          <p:nvPr/>
        </p:nvSpPr>
        <p:spPr bwMode="auto">
          <a:xfrm>
            <a:off x="228600" y="3429000"/>
            <a:ext cx="1247775" cy="517525"/>
          </a:xfrm>
          <a:prstGeom prst="rect">
            <a:avLst/>
          </a:prstGeom>
          <a:solidFill>
            <a:schemeClr val="hlink"/>
          </a:solidFill>
          <a:ln w="9525">
            <a:noFill/>
            <a:miter lim="800000"/>
            <a:headEnd/>
            <a:tailEnd/>
          </a:ln>
          <a:effectLst/>
        </p:spPr>
        <p:txBody>
          <a:bodyPr>
            <a:spAutoFit/>
          </a:bodyPr>
          <a:lstStyle/>
          <a:p>
            <a:pPr marL="533400" indent="-533400" algn="ctr" eaLnBrk="0" latinLnBrk="1" hangingPunct="0">
              <a:buFont typeface="Monotype Sorts" pitchFamily="2" charset="2"/>
              <a:buNone/>
            </a:pPr>
            <a:r>
              <a:rPr kumimoji="1" lang="en-US" altLang="ko-KR" sz="1400" dirty="0">
                <a:solidFill>
                  <a:schemeClr val="bg1"/>
                </a:solidFill>
                <a:effectLst>
                  <a:outerShdw blurRad="38100" dist="38100" dir="2700000" algn="tl">
                    <a:srgbClr val="000000"/>
                  </a:outerShdw>
                </a:effectLst>
                <a:latin typeface="Tahoma" pitchFamily="34" charset="0"/>
                <a:ea typeface="HY헤드라인M" pitchFamily="18" charset="-127"/>
              </a:rPr>
              <a:t>Create a new</a:t>
            </a:r>
          </a:p>
          <a:p>
            <a:pPr marL="533400" indent="-533400" algn="ctr" eaLnBrk="0" latinLnBrk="1" hangingPunct="0">
              <a:buFont typeface="Monotype Sorts" pitchFamily="2" charset="2"/>
              <a:buNone/>
            </a:pPr>
            <a:r>
              <a:rPr kumimoji="1" lang="en-US" altLang="ko-KR" sz="1400" dirty="0">
                <a:solidFill>
                  <a:schemeClr val="bg1"/>
                </a:solidFill>
                <a:effectLst>
                  <a:outerShdw blurRad="38100" dist="38100" dir="2700000" algn="tl">
                    <a:srgbClr val="000000"/>
                  </a:outerShdw>
                </a:effectLst>
                <a:latin typeface="Tahoma" pitchFamily="34" charset="0"/>
                <a:ea typeface="HY헤드라인M" pitchFamily="18" charset="-127"/>
              </a:rPr>
              <a:t>endpoint</a:t>
            </a:r>
          </a:p>
        </p:txBody>
      </p:sp>
      <p:sp>
        <p:nvSpPr>
          <p:cNvPr id="346118" name="Rectangle 6"/>
          <p:cNvSpPr>
            <a:spLocks noChangeArrowheads="1"/>
          </p:cNvSpPr>
          <p:nvPr/>
        </p:nvSpPr>
        <p:spPr bwMode="auto">
          <a:xfrm>
            <a:off x="1835150" y="3581400"/>
            <a:ext cx="935038" cy="517525"/>
          </a:xfrm>
          <a:prstGeom prst="rect">
            <a:avLst/>
          </a:prstGeom>
          <a:solidFill>
            <a:schemeClr val="hlink"/>
          </a:solidFill>
          <a:ln w="9525">
            <a:noFill/>
            <a:miter lim="800000"/>
            <a:headEnd/>
            <a:tailEnd/>
          </a:ln>
          <a:effectLst/>
        </p:spPr>
        <p:txBody>
          <a:bodyPr>
            <a:spAutoFit/>
          </a:bodyPr>
          <a:lstStyle/>
          <a:p>
            <a:pPr marL="533400" indent="-533400" algn="ctr" eaLnBrk="0" latinLnBrk="1" hangingPunct="0">
              <a:buFont typeface="Monotype Sorts" pitchFamily="2" charset="2"/>
              <a:buNone/>
            </a:pPr>
            <a:r>
              <a:rPr kumimoji="1" lang="en-US" altLang="ko-KR" sz="1400" dirty="0">
                <a:solidFill>
                  <a:schemeClr val="bg1"/>
                </a:solidFill>
                <a:effectLst>
                  <a:outerShdw blurRad="38100" dist="38100" dir="2700000" algn="tl">
                    <a:srgbClr val="000000"/>
                  </a:outerShdw>
                </a:effectLst>
                <a:latin typeface="Tahoma" pitchFamily="34" charset="0"/>
                <a:ea typeface="HY헤드라인M" pitchFamily="18" charset="-127"/>
              </a:rPr>
              <a:t>Associate</a:t>
            </a:r>
          </a:p>
          <a:p>
            <a:pPr marL="533400" indent="-533400" algn="ctr" eaLnBrk="0" latinLnBrk="1" hangingPunct="0">
              <a:buFont typeface="Monotype Sorts" pitchFamily="2" charset="2"/>
              <a:buNone/>
            </a:pPr>
            <a:r>
              <a:rPr kumimoji="1" lang="en-US" altLang="ko-KR" sz="1400" dirty="0">
                <a:solidFill>
                  <a:schemeClr val="bg1"/>
                </a:solidFill>
                <a:effectLst>
                  <a:outerShdw blurRad="38100" dist="38100" dir="2700000" algn="tl">
                    <a:srgbClr val="000000"/>
                  </a:outerShdw>
                </a:effectLst>
                <a:latin typeface="Tahoma" pitchFamily="34" charset="0"/>
                <a:ea typeface="HY헤드라인M" pitchFamily="18" charset="-127"/>
              </a:rPr>
              <a:t>endpoint</a:t>
            </a:r>
            <a:endParaRPr kumimoji="1" lang="ko-KR" altLang="en-US" sz="1400" dirty="0">
              <a:solidFill>
                <a:schemeClr val="bg1"/>
              </a:solidFill>
              <a:effectLst>
                <a:outerShdw blurRad="38100" dist="38100" dir="2700000" algn="tl">
                  <a:srgbClr val="000000"/>
                </a:outerShdw>
              </a:effectLst>
              <a:latin typeface="Tahoma" pitchFamily="34" charset="0"/>
              <a:ea typeface="HY헤드라인M" pitchFamily="18" charset="-127"/>
            </a:endParaRPr>
          </a:p>
        </p:txBody>
      </p:sp>
      <p:sp>
        <p:nvSpPr>
          <p:cNvPr id="346119" name="Line 7"/>
          <p:cNvSpPr>
            <a:spLocks noChangeShapeType="1"/>
          </p:cNvSpPr>
          <p:nvPr/>
        </p:nvSpPr>
        <p:spPr bwMode="auto">
          <a:xfrm>
            <a:off x="838200" y="3810000"/>
            <a:ext cx="279400" cy="504825"/>
          </a:xfrm>
          <a:prstGeom prst="line">
            <a:avLst/>
          </a:prstGeom>
          <a:noFill/>
          <a:ln w="9525">
            <a:solidFill>
              <a:schemeClr val="tx1"/>
            </a:solidFill>
            <a:round/>
            <a:headEnd/>
            <a:tailEnd type="triangle" w="med" len="med"/>
          </a:ln>
          <a:effectLst/>
        </p:spPr>
        <p:txBody>
          <a:bodyPr/>
          <a:lstStyle/>
          <a:p>
            <a:endParaRPr lang="en-US"/>
          </a:p>
        </p:txBody>
      </p:sp>
      <p:sp>
        <p:nvSpPr>
          <p:cNvPr id="346120" name="Line 8"/>
          <p:cNvSpPr>
            <a:spLocks noChangeShapeType="1"/>
          </p:cNvSpPr>
          <p:nvPr/>
        </p:nvSpPr>
        <p:spPr bwMode="auto">
          <a:xfrm>
            <a:off x="2060575" y="4092575"/>
            <a:ext cx="0" cy="533400"/>
          </a:xfrm>
          <a:prstGeom prst="line">
            <a:avLst/>
          </a:prstGeom>
          <a:noFill/>
          <a:ln w="9525">
            <a:solidFill>
              <a:schemeClr val="tx1"/>
            </a:solidFill>
            <a:round/>
            <a:headEnd/>
            <a:tailEnd type="triangle" w="med" len="med"/>
          </a:ln>
          <a:effectLst/>
        </p:spPr>
        <p:txBody>
          <a:bodyPr/>
          <a:lstStyle/>
          <a:p>
            <a:endParaRPr lang="en-US"/>
          </a:p>
        </p:txBody>
      </p:sp>
      <p:sp>
        <p:nvSpPr>
          <p:cNvPr id="346121" name="Rectangle 9"/>
          <p:cNvSpPr>
            <a:spLocks noChangeArrowheads="1"/>
          </p:cNvSpPr>
          <p:nvPr/>
        </p:nvSpPr>
        <p:spPr bwMode="auto">
          <a:xfrm>
            <a:off x="3051175" y="3586164"/>
            <a:ext cx="1089025" cy="523220"/>
          </a:xfrm>
          <a:prstGeom prst="rect">
            <a:avLst/>
          </a:prstGeom>
          <a:solidFill>
            <a:schemeClr val="hlink"/>
          </a:solidFill>
          <a:ln w="9525">
            <a:noFill/>
            <a:miter lim="800000"/>
            <a:headEnd/>
            <a:tailEnd/>
          </a:ln>
          <a:effectLst/>
        </p:spPr>
        <p:txBody>
          <a:bodyPr wrap="square">
            <a:spAutoFit/>
          </a:bodyPr>
          <a:lstStyle/>
          <a:p>
            <a:pPr marL="533400" indent="-533400" eaLnBrk="0" latinLnBrk="1" hangingPunct="0">
              <a:buFont typeface="Monotype Sorts" pitchFamily="2" charset="2"/>
              <a:buNone/>
            </a:pPr>
            <a:r>
              <a:rPr kumimoji="1" lang="en-US" altLang="ko-KR" sz="1400" dirty="0">
                <a:solidFill>
                  <a:schemeClr val="bg1"/>
                </a:solidFill>
                <a:effectLst>
                  <a:outerShdw blurRad="38100" dist="38100" dir="2700000" algn="tl">
                    <a:srgbClr val="000000"/>
                  </a:outerShdw>
                </a:effectLst>
                <a:latin typeface="Tahoma" pitchFamily="34" charset="0"/>
                <a:ea typeface="HY헤드라인M" pitchFamily="18" charset="-127"/>
              </a:rPr>
              <a:t>Waiting</a:t>
            </a:r>
          </a:p>
          <a:p>
            <a:pPr marL="533400" indent="-533400" eaLnBrk="0" latinLnBrk="1" hangingPunct="0">
              <a:buFont typeface="Monotype Sorts" pitchFamily="2" charset="2"/>
              <a:buNone/>
            </a:pPr>
            <a:r>
              <a:rPr kumimoji="1" lang="en-US" altLang="ko-KR" sz="1400" dirty="0">
                <a:solidFill>
                  <a:schemeClr val="bg1"/>
                </a:solidFill>
                <a:effectLst>
                  <a:outerShdw blurRad="38100" dist="38100" dir="2700000" algn="tl">
                    <a:srgbClr val="000000"/>
                  </a:outerShdw>
                </a:effectLst>
                <a:latin typeface="Tahoma" pitchFamily="34" charset="0"/>
                <a:ea typeface="HY헤드라인M" pitchFamily="18" charset="-127"/>
              </a:rPr>
              <a:t>connection</a:t>
            </a:r>
            <a:endParaRPr kumimoji="1" lang="ko-KR" altLang="en-US" sz="1400" dirty="0">
              <a:solidFill>
                <a:schemeClr val="bg1"/>
              </a:solidFill>
              <a:effectLst>
                <a:outerShdw blurRad="38100" dist="38100" dir="2700000" algn="tl">
                  <a:srgbClr val="000000"/>
                </a:outerShdw>
              </a:effectLst>
              <a:latin typeface="Tahoma" pitchFamily="34" charset="0"/>
              <a:ea typeface="HY헤드라인M" pitchFamily="18" charset="-127"/>
            </a:endParaRPr>
          </a:p>
        </p:txBody>
      </p:sp>
      <p:sp>
        <p:nvSpPr>
          <p:cNvPr id="346122" name="Line 10"/>
          <p:cNvSpPr>
            <a:spLocks noChangeShapeType="1"/>
          </p:cNvSpPr>
          <p:nvPr/>
        </p:nvSpPr>
        <p:spPr bwMode="auto">
          <a:xfrm flipH="1">
            <a:off x="3429000" y="4092575"/>
            <a:ext cx="76200" cy="555625"/>
          </a:xfrm>
          <a:prstGeom prst="line">
            <a:avLst/>
          </a:prstGeom>
          <a:noFill/>
          <a:ln w="9525">
            <a:solidFill>
              <a:schemeClr val="tx1"/>
            </a:solidFill>
            <a:round/>
            <a:headEnd/>
            <a:tailEnd type="triangle" w="med" len="med"/>
          </a:ln>
          <a:effectLst/>
        </p:spPr>
        <p:txBody>
          <a:bodyPr/>
          <a:lstStyle/>
          <a:p>
            <a:endParaRPr lang="en-US"/>
          </a:p>
        </p:txBody>
      </p:sp>
      <p:sp>
        <p:nvSpPr>
          <p:cNvPr id="346123" name="Rectangle 11"/>
          <p:cNvSpPr>
            <a:spLocks noChangeArrowheads="1"/>
          </p:cNvSpPr>
          <p:nvPr/>
        </p:nvSpPr>
        <p:spPr bwMode="auto">
          <a:xfrm>
            <a:off x="4495800" y="3570288"/>
            <a:ext cx="1600200" cy="517525"/>
          </a:xfrm>
          <a:prstGeom prst="rect">
            <a:avLst/>
          </a:prstGeom>
          <a:solidFill>
            <a:schemeClr val="hlink"/>
          </a:solidFill>
          <a:ln w="9525">
            <a:noFill/>
            <a:miter lim="800000"/>
            <a:headEnd/>
            <a:tailEnd/>
          </a:ln>
          <a:effectLst/>
        </p:spPr>
        <p:txBody>
          <a:bodyPr>
            <a:spAutoFit/>
          </a:bodyPr>
          <a:lstStyle/>
          <a:p>
            <a:pPr marL="533400" indent="-533400" eaLnBrk="0" latinLnBrk="1" hangingPunct="0">
              <a:buFont typeface="Monotype Sorts" pitchFamily="2" charset="2"/>
              <a:buNone/>
            </a:pPr>
            <a:r>
              <a:rPr kumimoji="1" lang="en-US" altLang="ko-KR" sz="1400" dirty="0">
                <a:solidFill>
                  <a:schemeClr val="bg1"/>
                </a:solidFill>
                <a:effectLst>
                  <a:outerShdw blurRad="38100" dist="38100" dir="2700000" algn="tl">
                    <a:srgbClr val="000000"/>
                  </a:outerShdw>
                </a:effectLst>
                <a:latin typeface="Tahoma" pitchFamily="34" charset="0"/>
                <a:ea typeface="HY헤드라인M" pitchFamily="18" charset="-127"/>
              </a:rPr>
              <a:t>Block waiting for </a:t>
            </a:r>
            <a:r>
              <a:rPr kumimoji="1" lang="en-US" altLang="ko-KR" sz="1400" dirty="0" err="1">
                <a:solidFill>
                  <a:schemeClr val="bg1"/>
                </a:solidFill>
                <a:effectLst>
                  <a:outerShdw blurRad="38100" dist="38100" dir="2700000" algn="tl">
                    <a:srgbClr val="000000"/>
                  </a:outerShdw>
                </a:effectLst>
                <a:latin typeface="Tahoma" pitchFamily="34" charset="0"/>
                <a:ea typeface="HY헤드라인M" pitchFamily="18" charset="-127"/>
              </a:rPr>
              <a:t>reqs</a:t>
            </a:r>
            <a:endParaRPr kumimoji="1" lang="ko-KR" altLang="en-US" sz="1400" b="1" dirty="0">
              <a:solidFill>
                <a:schemeClr val="bg1"/>
              </a:solidFill>
              <a:effectLst>
                <a:outerShdw blurRad="38100" dist="38100" dir="2700000" algn="tl">
                  <a:srgbClr val="000000"/>
                </a:outerShdw>
              </a:effectLst>
              <a:latin typeface="Tahoma" pitchFamily="34" charset="0"/>
              <a:ea typeface="HY헤드라인M" pitchFamily="18" charset="-127"/>
            </a:endParaRPr>
          </a:p>
        </p:txBody>
      </p:sp>
      <p:sp>
        <p:nvSpPr>
          <p:cNvPr id="346124" name="Line 12"/>
          <p:cNvSpPr>
            <a:spLocks noChangeShapeType="1"/>
          </p:cNvSpPr>
          <p:nvPr/>
        </p:nvSpPr>
        <p:spPr bwMode="auto">
          <a:xfrm flipH="1">
            <a:off x="4648200" y="4114800"/>
            <a:ext cx="152400" cy="533400"/>
          </a:xfrm>
          <a:prstGeom prst="line">
            <a:avLst/>
          </a:prstGeom>
          <a:noFill/>
          <a:ln w="9525">
            <a:solidFill>
              <a:schemeClr val="tx1"/>
            </a:solidFill>
            <a:round/>
            <a:headEnd/>
            <a:tailEnd type="triangle" w="med" len="med"/>
          </a:ln>
          <a:effectLst/>
        </p:spPr>
        <p:txBody>
          <a:bodyPr/>
          <a:lstStyle/>
          <a:p>
            <a:endParaRPr lang="en-US"/>
          </a:p>
        </p:txBody>
      </p:sp>
      <p:sp>
        <p:nvSpPr>
          <p:cNvPr id="14" name="Title 1"/>
          <p:cNvSpPr txBox="1">
            <a:spLocks/>
          </p:cNvSpPr>
          <p:nvPr/>
        </p:nvSpPr>
        <p:spPr>
          <a:xfrm>
            <a:off x="457200" y="76200"/>
            <a:ext cx="8229600" cy="487362"/>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Autofit/>
          </a:bodyPr>
          <a:lstStyle/>
          <a:p>
            <a:pPr lvl="0" algn="ctr">
              <a:spcBef>
                <a:spcPct val="0"/>
              </a:spcBef>
            </a:pPr>
            <a:r>
              <a:rPr lang="en-US" sz="2400" b="1" dirty="0">
                <a:solidFill>
                  <a:srgbClr val="0000FF"/>
                </a:solidFill>
              </a:rPr>
              <a:t>Message-Orient Transient Communication</a:t>
            </a:r>
            <a:endParaRPr kumimoji="0" lang="en-US" sz="2400" b="1" i="0" u="none" strike="noStrike" kern="1200" cap="none" spc="0" normalizeH="0" baseline="0" noProof="0" dirty="0">
              <a:ln>
                <a:noFill/>
              </a:ln>
              <a:solidFill>
                <a:srgbClr val="0000FF"/>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9" name="Rectangle 3"/>
          <p:cNvSpPr>
            <a:spLocks noGrp="1" noChangeArrowheads="1"/>
          </p:cNvSpPr>
          <p:nvPr>
            <p:ph idx="1"/>
          </p:nvPr>
        </p:nvSpPr>
        <p:spPr>
          <a:xfrm>
            <a:off x="304800" y="762000"/>
            <a:ext cx="8534400" cy="5562600"/>
          </a:xfrm>
        </p:spPr>
        <p:txBody>
          <a:bodyPr>
            <a:noAutofit/>
          </a:bodyPr>
          <a:lstStyle/>
          <a:p>
            <a:pPr marL="342900" lvl="1" indent="-342900" algn="just">
              <a:buFont typeface="Arial" pitchFamily="34" charset="0"/>
              <a:buChar char="•"/>
            </a:pPr>
            <a:r>
              <a:rPr lang="en-US" altLang="ko-KR" sz="2300" b="1" dirty="0">
                <a:solidFill>
                  <a:srgbClr val="FF0000"/>
                </a:solidFill>
                <a:ea typeface="Gulim" pitchFamily="50" charset="-127"/>
              </a:rPr>
              <a:t>The Message-Passing Interface (MPI)</a:t>
            </a:r>
          </a:p>
          <a:p>
            <a:pPr marL="342900" lvl="1" indent="-342900" algn="just">
              <a:buFont typeface="Arial" pitchFamily="34" charset="0"/>
              <a:buChar char="•"/>
            </a:pPr>
            <a:r>
              <a:rPr lang="en-US" altLang="ko-KR" sz="2300" dirty="0">
                <a:ea typeface="Gulim" pitchFamily="50" charset="-127"/>
              </a:rPr>
              <a:t>With the advent of high-performance multi computers, developers have been looking for message-oriented primitives that would allow them to </a:t>
            </a:r>
            <a:r>
              <a:rPr lang="en-US" altLang="ko-KR" sz="2300" b="1" dirty="0">
                <a:solidFill>
                  <a:srgbClr val="FF0000"/>
                </a:solidFill>
                <a:ea typeface="Gulim" pitchFamily="50" charset="-127"/>
              </a:rPr>
              <a:t>easily write highly efficient applications</a:t>
            </a:r>
            <a:r>
              <a:rPr lang="en-US" altLang="ko-KR" sz="2300" dirty="0">
                <a:ea typeface="Gulim" pitchFamily="50" charset="-127"/>
              </a:rPr>
              <a:t>. </a:t>
            </a:r>
          </a:p>
          <a:p>
            <a:pPr marL="342900" lvl="1" indent="-342900" algn="just">
              <a:buFont typeface="Arial" pitchFamily="34" charset="0"/>
              <a:buChar char="•"/>
            </a:pPr>
            <a:r>
              <a:rPr lang="en-US" altLang="ko-KR" sz="2300" dirty="0">
                <a:ea typeface="Gulim" pitchFamily="50" charset="-127"/>
              </a:rPr>
              <a:t>This means that the primitives should be at a convenient level of abstraction (to ease application development), and that their implementation incurs only minimal overhead. </a:t>
            </a:r>
          </a:p>
          <a:p>
            <a:pPr marL="342900" lvl="1" indent="-342900" algn="just">
              <a:buFont typeface="Arial" pitchFamily="34" charset="0"/>
              <a:buChar char="•"/>
            </a:pPr>
            <a:r>
              <a:rPr lang="en-US" altLang="ko-KR" sz="2300" b="1" dirty="0">
                <a:ea typeface="Gulim" pitchFamily="50" charset="-127"/>
              </a:rPr>
              <a:t>Sockets were deemed insufficient for two reasons. </a:t>
            </a:r>
          </a:p>
          <a:p>
            <a:pPr marL="342900" lvl="1" indent="-342900" algn="just">
              <a:buFont typeface="Arial" pitchFamily="34" charset="0"/>
              <a:buChar char="•"/>
            </a:pPr>
            <a:r>
              <a:rPr lang="en-US" altLang="ko-KR" sz="2300" dirty="0">
                <a:ea typeface="Gulim" pitchFamily="50" charset="-127"/>
              </a:rPr>
              <a:t>First, they were at the wrong level of abstraction by supporting only simple send and receive primitives. </a:t>
            </a:r>
          </a:p>
          <a:p>
            <a:pPr marL="342900" lvl="1" indent="-342900" algn="just">
              <a:buFont typeface="Arial" pitchFamily="34" charset="0"/>
              <a:buChar char="•"/>
            </a:pPr>
            <a:r>
              <a:rPr lang="en-US" altLang="ko-KR" sz="2300" dirty="0">
                <a:ea typeface="Gulim" pitchFamily="50" charset="-127"/>
              </a:rPr>
              <a:t>Second, sockets had been designed to communicate across networks using general-purpose protocol stacks such as TCP/IP. </a:t>
            </a: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32</a:t>
            </a:fld>
            <a:endParaRPr lang="en-US"/>
          </a:p>
        </p:txBody>
      </p:sp>
      <p:sp>
        <p:nvSpPr>
          <p:cNvPr id="7"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Message-Oriented Communication</a:t>
            </a:r>
          </a:p>
        </p:txBody>
      </p:sp>
    </p:spTree>
  </p:cSld>
  <p:clrMapOvr>
    <a:masterClrMapping/>
  </p:clrMapOvr>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63" name="Rectangle 3"/>
          <p:cNvSpPr>
            <a:spLocks noGrp="1" noChangeArrowheads="1"/>
          </p:cNvSpPr>
          <p:nvPr>
            <p:ph type="body" idx="1"/>
          </p:nvPr>
        </p:nvSpPr>
        <p:spPr/>
        <p:txBody>
          <a:bodyPr/>
          <a:lstStyle/>
          <a:p>
            <a:r>
              <a:rPr lang="en-US" altLang="ko-KR" dirty="0">
                <a:solidFill>
                  <a:schemeClr val="tx1"/>
                </a:solidFill>
                <a:latin typeface="Calibri" pitchFamily="34" charset="0"/>
                <a:ea typeface="Gulim" pitchFamily="50" charset="-127"/>
                <a:cs typeface="Calibri" pitchFamily="34" charset="0"/>
              </a:rPr>
              <a:t>The Message-Passing Interface(MPI</a:t>
            </a:r>
            <a:r>
              <a:rPr lang="en-US" altLang="ko-KR" dirty="0">
                <a:solidFill>
                  <a:schemeClr val="tx1"/>
                </a:solidFill>
                <a:latin typeface="Calibri" pitchFamily="34" charset="0"/>
                <a:ea typeface="Gulim" pitchFamily="50" charset="-127"/>
                <a:cs typeface="Calibri" pitchFamily="34" charset="0"/>
              </a:rPr>
              <a:t>)</a:t>
            </a:r>
            <a:endParaRPr lang="en-US" altLang="ko-KR" dirty="0">
              <a:solidFill>
                <a:schemeClr val="tx1"/>
              </a:solidFill>
              <a:latin typeface="Calibri" pitchFamily="34" charset="0"/>
              <a:ea typeface="Gulim" pitchFamily="50" charset="-127"/>
              <a:cs typeface="Calibri" pitchFamily="34" charset="0"/>
            </a:endParaRPr>
          </a:p>
          <a:p>
            <a:endParaRPr lang="en-US" altLang="ko-KR" sz="1000" dirty="0">
              <a:solidFill>
                <a:schemeClr val="tx1"/>
              </a:solidFill>
              <a:latin typeface="Calibri" pitchFamily="34" charset="0"/>
              <a:ea typeface="Gulim" pitchFamily="50" charset="-127"/>
              <a:cs typeface="Calibri" pitchFamily="34" charset="0"/>
            </a:endParaRPr>
          </a:p>
          <a:p>
            <a:pPr lvl="1"/>
            <a:r>
              <a:rPr lang="en-US" altLang="ko-KR" dirty="0">
                <a:latin typeface="Calibri" pitchFamily="34" charset="0"/>
                <a:ea typeface="Gulim" pitchFamily="50" charset="-127"/>
                <a:cs typeface="Calibri" pitchFamily="34" charset="0"/>
              </a:rPr>
              <a:t>Some of the most intuitive message-passing primitives of MPI</a:t>
            </a:r>
          </a:p>
          <a:p>
            <a:pPr lvl="1"/>
            <a:endParaRPr lang="ko-KR" altLang="en-US" dirty="0">
              <a:latin typeface="Calibri" pitchFamily="34" charset="0"/>
              <a:ea typeface="Gulim" pitchFamily="50" charset="-127"/>
              <a:cs typeface="Calibri" pitchFamily="34" charset="0"/>
            </a:endParaRPr>
          </a:p>
        </p:txBody>
      </p:sp>
      <p:graphicFrame>
        <p:nvGraphicFramePr>
          <p:cNvPr id="348164" name="Group 4"/>
          <p:cNvGraphicFramePr>
            <a:graphicFrameLocks noGrp="1"/>
          </p:cNvGraphicFramePr>
          <p:nvPr/>
        </p:nvGraphicFramePr>
        <p:xfrm>
          <a:off x="609600" y="2224088"/>
          <a:ext cx="7839075" cy="3581403"/>
        </p:xfrm>
        <a:graphic>
          <a:graphicData uri="http://schemas.openxmlformats.org/drawingml/2006/table">
            <a:tbl>
              <a:tblPr/>
              <a:tblGrid>
                <a:gridCol w="1655763"/>
                <a:gridCol w="6183312"/>
              </a:tblGrid>
              <a:tr h="396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600" b="1" i="0" u="none" strike="noStrike" cap="none" normalizeH="0" baseline="0">
                          <a:ln>
                            <a:noFill/>
                          </a:ln>
                          <a:solidFill>
                            <a:schemeClr val="tx1"/>
                          </a:solidFill>
                          <a:effectLst>
                            <a:outerShdw blurRad="38100" dist="38100" dir="2700000" algn="tl">
                              <a:srgbClr val="FFFFFF"/>
                            </a:outerShdw>
                          </a:effectLst>
                          <a:latin typeface="Tahoma" pitchFamily="34" charset="0"/>
                          <a:ea typeface="Gulim" pitchFamily="50" charset="-127"/>
                          <a:cs typeface="Arial" charset="0"/>
                        </a:rPr>
                        <a:t>Primitive</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600" b="1" i="0" u="none" strike="noStrike" cap="none" normalizeH="0" baseline="0">
                          <a:ln>
                            <a:noFill/>
                          </a:ln>
                          <a:solidFill>
                            <a:schemeClr val="tx1"/>
                          </a:solidFill>
                          <a:effectLst>
                            <a:outerShdw blurRad="38100" dist="38100" dir="2700000" algn="tl">
                              <a:srgbClr val="FFFFFF"/>
                            </a:outerShdw>
                          </a:effectLst>
                          <a:latin typeface="Tahoma" pitchFamily="34" charset="0"/>
                          <a:ea typeface="Gulim" pitchFamily="50" charset="-127"/>
                          <a:cs typeface="Arial" charset="0"/>
                        </a:rPr>
                        <a:t>Meaning</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8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MPI_bsend</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Append outgoing message to a local send buffer</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8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MPI_send</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Send a message and wait until copied to local or remote buffer</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8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MPI_ssend </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Send a message and wait until receipt starts</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6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MPI_sendrecv</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Send a message and wait for reply</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8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MPI_isend</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Pass reference to outgoing message, and continue</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8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MPI_issend</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Pass reference to outgoing message, and wait until receipt starts</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8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MPI_recv</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Receive a message; block if there are none</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6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MPI_irecv</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Check if there is an incoming message, but do not block</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bl>
          </a:graphicData>
        </a:graphic>
      </p:graphicFrame>
      <p:sp>
        <p:nvSpPr>
          <p:cNvPr id="6"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latin typeface="Calibri" pitchFamily="34" charset="0"/>
                <a:cs typeface="Calibri" pitchFamily="34" charset="0"/>
              </a:rPr>
              <a:t>Message-Oriented Communication</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86055"/>
            <a:ext cx="3646804" cy="559435"/>
          </a:xfrm>
          <a:prstGeom prst="rect">
            <a:avLst/>
          </a:prstGeom>
        </p:spPr>
        <p:txBody>
          <a:bodyPr vert="horz" wrap="square" lIns="0" tIns="12700" rIns="0" bIns="0" rtlCol="0">
            <a:spAutoFit/>
          </a:bodyPr>
          <a:lstStyle/>
          <a:p>
            <a:pPr marL="12700">
              <a:lnSpc>
                <a:spcPct val="100000"/>
              </a:lnSpc>
              <a:spcBef>
                <a:spcPts val="100"/>
              </a:spcBef>
            </a:pPr>
            <a:r>
              <a:rPr sz="3500" u="sng" dirty="0">
                <a:solidFill>
                  <a:srgbClr val="333399"/>
                </a:solidFill>
                <a:uFill>
                  <a:solidFill>
                    <a:srgbClr val="333399"/>
                  </a:solidFill>
                </a:uFill>
              </a:rPr>
              <a:t>Parallel</a:t>
            </a:r>
            <a:r>
              <a:rPr sz="3500" u="sng" spc="-170" dirty="0">
                <a:solidFill>
                  <a:srgbClr val="333399"/>
                </a:solidFill>
                <a:uFill>
                  <a:solidFill>
                    <a:srgbClr val="333399"/>
                  </a:solidFill>
                </a:uFill>
              </a:rPr>
              <a:t> </a:t>
            </a:r>
            <a:r>
              <a:rPr sz="3500" u="sng" spc="-10" dirty="0">
                <a:solidFill>
                  <a:srgbClr val="333399"/>
                </a:solidFill>
                <a:uFill>
                  <a:solidFill>
                    <a:srgbClr val="333399"/>
                  </a:solidFill>
                </a:uFill>
              </a:rPr>
              <a:t>Computing</a:t>
            </a:r>
            <a:r>
              <a:rPr sz="3500" u="none" spc="-10" dirty="0">
                <a:solidFill>
                  <a:srgbClr val="333399"/>
                </a:solidFill>
              </a:rPr>
              <a:t>:</a:t>
            </a:r>
            <a:endParaRPr sz="3500"/>
          </a:p>
        </p:txBody>
      </p:sp>
      <p:sp>
        <p:nvSpPr>
          <p:cNvPr id="3" name="object 3"/>
          <p:cNvSpPr txBox="1"/>
          <p:nvPr/>
        </p:nvSpPr>
        <p:spPr>
          <a:xfrm>
            <a:off x="231140" y="829437"/>
            <a:ext cx="7904480" cy="2160270"/>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Calibri"/>
                <a:cs typeface="Calibri"/>
              </a:rPr>
              <a:t>In</a:t>
            </a:r>
            <a:r>
              <a:rPr sz="2000" spc="-45" dirty="0">
                <a:latin typeface="Calibri"/>
                <a:cs typeface="Calibri"/>
              </a:rPr>
              <a:t> </a:t>
            </a:r>
            <a:r>
              <a:rPr sz="2000" dirty="0">
                <a:latin typeface="Calibri"/>
                <a:cs typeface="Calibri"/>
              </a:rPr>
              <a:t>the</a:t>
            </a:r>
            <a:r>
              <a:rPr sz="2000" spc="-55" dirty="0">
                <a:latin typeface="Calibri"/>
                <a:cs typeface="Calibri"/>
              </a:rPr>
              <a:t> </a:t>
            </a:r>
            <a:r>
              <a:rPr sz="2000" dirty="0">
                <a:latin typeface="Calibri"/>
                <a:cs typeface="Calibri"/>
              </a:rPr>
              <a:t>simplest</a:t>
            </a:r>
            <a:r>
              <a:rPr sz="2000" spc="-15" dirty="0">
                <a:latin typeface="Calibri"/>
                <a:cs typeface="Calibri"/>
              </a:rPr>
              <a:t> </a:t>
            </a:r>
            <a:r>
              <a:rPr sz="2000" dirty="0">
                <a:latin typeface="Calibri"/>
                <a:cs typeface="Calibri"/>
              </a:rPr>
              <a:t>sense,</a:t>
            </a:r>
            <a:r>
              <a:rPr sz="2000" spc="-35" dirty="0">
                <a:latin typeface="Calibri"/>
                <a:cs typeface="Calibri"/>
              </a:rPr>
              <a:t> </a:t>
            </a:r>
            <a:r>
              <a:rPr sz="2000" dirty="0">
                <a:latin typeface="Calibri"/>
                <a:cs typeface="Calibri"/>
              </a:rPr>
              <a:t>parallel</a:t>
            </a:r>
            <a:r>
              <a:rPr sz="2000" spc="-25" dirty="0">
                <a:latin typeface="Calibri"/>
                <a:cs typeface="Calibri"/>
              </a:rPr>
              <a:t> </a:t>
            </a:r>
            <a:r>
              <a:rPr sz="2000" dirty="0">
                <a:latin typeface="Calibri"/>
                <a:cs typeface="Calibri"/>
              </a:rPr>
              <a:t>computing</a:t>
            </a:r>
            <a:r>
              <a:rPr sz="2000" spc="-70" dirty="0">
                <a:latin typeface="Calibri"/>
                <a:cs typeface="Calibri"/>
              </a:rPr>
              <a:t> </a:t>
            </a:r>
            <a:r>
              <a:rPr sz="2000" dirty="0">
                <a:latin typeface="Calibri"/>
                <a:cs typeface="Calibri"/>
              </a:rPr>
              <a:t>is</a:t>
            </a:r>
            <a:r>
              <a:rPr sz="2000" spc="-55" dirty="0">
                <a:latin typeface="Calibri"/>
                <a:cs typeface="Calibri"/>
              </a:rPr>
              <a:t> </a:t>
            </a:r>
            <a:r>
              <a:rPr sz="2000" dirty="0">
                <a:latin typeface="Calibri"/>
                <a:cs typeface="Calibri"/>
              </a:rPr>
              <a:t>the</a:t>
            </a:r>
            <a:r>
              <a:rPr sz="2000" spc="-40" dirty="0">
                <a:latin typeface="Calibri"/>
                <a:cs typeface="Calibri"/>
              </a:rPr>
              <a:t> </a:t>
            </a:r>
            <a:r>
              <a:rPr sz="2000" dirty="0">
                <a:solidFill>
                  <a:srgbClr val="FF0000"/>
                </a:solidFill>
                <a:latin typeface="Calibri"/>
                <a:cs typeface="Calibri"/>
              </a:rPr>
              <a:t>simultaneous</a:t>
            </a:r>
            <a:r>
              <a:rPr sz="2000" spc="-30" dirty="0">
                <a:solidFill>
                  <a:srgbClr val="FF0000"/>
                </a:solidFill>
                <a:latin typeface="Calibri"/>
                <a:cs typeface="Calibri"/>
              </a:rPr>
              <a:t> </a:t>
            </a:r>
            <a:r>
              <a:rPr sz="2000" dirty="0">
                <a:solidFill>
                  <a:srgbClr val="FF0000"/>
                </a:solidFill>
                <a:latin typeface="Calibri"/>
                <a:cs typeface="Calibri"/>
              </a:rPr>
              <a:t>use</a:t>
            </a:r>
            <a:r>
              <a:rPr sz="2000" spc="-50" dirty="0">
                <a:solidFill>
                  <a:srgbClr val="FF0000"/>
                </a:solidFill>
                <a:latin typeface="Calibri"/>
                <a:cs typeface="Calibri"/>
              </a:rPr>
              <a:t> </a:t>
            </a:r>
            <a:r>
              <a:rPr sz="2000" dirty="0">
                <a:latin typeface="Calibri"/>
                <a:cs typeface="Calibri"/>
              </a:rPr>
              <a:t>of</a:t>
            </a:r>
            <a:r>
              <a:rPr sz="2000" spc="-50" dirty="0">
                <a:latin typeface="Calibri"/>
                <a:cs typeface="Calibri"/>
              </a:rPr>
              <a:t> </a:t>
            </a:r>
            <a:r>
              <a:rPr sz="2000" spc="-10" dirty="0">
                <a:solidFill>
                  <a:srgbClr val="FF0000"/>
                </a:solidFill>
                <a:latin typeface="Calibri"/>
                <a:cs typeface="Calibri"/>
              </a:rPr>
              <a:t>multiple </a:t>
            </a:r>
            <a:r>
              <a:rPr sz="2000" dirty="0">
                <a:solidFill>
                  <a:srgbClr val="FF0000"/>
                </a:solidFill>
                <a:latin typeface="Calibri"/>
                <a:cs typeface="Calibri"/>
              </a:rPr>
              <a:t>compute</a:t>
            </a:r>
            <a:r>
              <a:rPr sz="2000" spc="-50" dirty="0">
                <a:solidFill>
                  <a:srgbClr val="FF0000"/>
                </a:solidFill>
                <a:latin typeface="Calibri"/>
                <a:cs typeface="Calibri"/>
              </a:rPr>
              <a:t> </a:t>
            </a:r>
            <a:r>
              <a:rPr sz="2000" dirty="0">
                <a:solidFill>
                  <a:srgbClr val="FF0000"/>
                </a:solidFill>
                <a:latin typeface="Calibri"/>
                <a:cs typeface="Calibri"/>
              </a:rPr>
              <a:t>resources</a:t>
            </a:r>
            <a:r>
              <a:rPr sz="2000" spc="-40" dirty="0">
                <a:solidFill>
                  <a:srgbClr val="FF0000"/>
                </a:solidFill>
                <a:latin typeface="Calibri"/>
                <a:cs typeface="Calibri"/>
              </a:rPr>
              <a:t> </a:t>
            </a:r>
            <a:r>
              <a:rPr sz="2000" dirty="0">
                <a:latin typeface="Calibri"/>
                <a:cs typeface="Calibri"/>
              </a:rPr>
              <a:t>to</a:t>
            </a:r>
            <a:r>
              <a:rPr sz="2000" spc="-50" dirty="0">
                <a:latin typeface="Calibri"/>
                <a:cs typeface="Calibri"/>
              </a:rPr>
              <a:t> </a:t>
            </a:r>
            <a:r>
              <a:rPr sz="2000" dirty="0">
                <a:latin typeface="Calibri"/>
                <a:cs typeface="Calibri"/>
              </a:rPr>
              <a:t>solve</a:t>
            </a:r>
            <a:r>
              <a:rPr sz="2000" spc="-30" dirty="0">
                <a:latin typeface="Calibri"/>
                <a:cs typeface="Calibri"/>
              </a:rPr>
              <a:t> </a:t>
            </a:r>
            <a:r>
              <a:rPr sz="2000" dirty="0">
                <a:latin typeface="Calibri"/>
                <a:cs typeface="Calibri"/>
              </a:rPr>
              <a:t>a</a:t>
            </a:r>
            <a:r>
              <a:rPr sz="2000" spc="-40" dirty="0">
                <a:latin typeface="Calibri"/>
                <a:cs typeface="Calibri"/>
              </a:rPr>
              <a:t> </a:t>
            </a:r>
            <a:r>
              <a:rPr sz="2000" spc="-10" dirty="0">
                <a:latin typeface="Calibri"/>
                <a:cs typeface="Calibri"/>
              </a:rPr>
              <a:t>computational</a:t>
            </a:r>
            <a:r>
              <a:rPr sz="2000" spc="-55" dirty="0">
                <a:latin typeface="Calibri"/>
                <a:cs typeface="Calibri"/>
              </a:rPr>
              <a:t> </a:t>
            </a:r>
            <a:r>
              <a:rPr sz="2000" spc="-10" dirty="0">
                <a:latin typeface="Calibri"/>
                <a:cs typeface="Calibri"/>
              </a:rPr>
              <a:t>problem:</a:t>
            </a:r>
            <a:endParaRPr sz="2000">
              <a:latin typeface="Calibri"/>
              <a:cs typeface="Calibri"/>
            </a:endParaRPr>
          </a:p>
          <a:p>
            <a:pPr marL="354965" indent="-342265">
              <a:lnSpc>
                <a:spcPct val="100000"/>
              </a:lnSpc>
              <a:spcBef>
                <a:spcPts val="2400"/>
              </a:spcBef>
              <a:buFont typeface="Wingdings"/>
              <a:buChar char=""/>
              <a:tabLst>
                <a:tab pos="354965" algn="l"/>
              </a:tabLst>
            </a:pPr>
            <a:r>
              <a:rPr sz="2000" spc="-90" dirty="0">
                <a:latin typeface="Calibri"/>
                <a:cs typeface="Calibri"/>
              </a:rPr>
              <a:t>To</a:t>
            </a:r>
            <a:r>
              <a:rPr sz="2000" spc="-25" dirty="0">
                <a:latin typeface="Calibri"/>
                <a:cs typeface="Calibri"/>
              </a:rPr>
              <a:t> </a:t>
            </a:r>
            <a:r>
              <a:rPr sz="2000" dirty="0">
                <a:latin typeface="Calibri"/>
                <a:cs typeface="Calibri"/>
              </a:rPr>
              <a:t>be</a:t>
            </a:r>
            <a:r>
              <a:rPr sz="2000" spc="-10" dirty="0">
                <a:latin typeface="Calibri"/>
                <a:cs typeface="Calibri"/>
              </a:rPr>
              <a:t> </a:t>
            </a:r>
            <a:r>
              <a:rPr sz="2000" dirty="0">
                <a:latin typeface="Calibri"/>
                <a:cs typeface="Calibri"/>
              </a:rPr>
              <a:t>run</a:t>
            </a:r>
            <a:r>
              <a:rPr sz="2000" spc="-10" dirty="0">
                <a:latin typeface="Calibri"/>
                <a:cs typeface="Calibri"/>
              </a:rPr>
              <a:t> </a:t>
            </a:r>
            <a:r>
              <a:rPr sz="2000" dirty="0">
                <a:latin typeface="Calibri"/>
                <a:cs typeface="Calibri"/>
              </a:rPr>
              <a:t>using</a:t>
            </a:r>
            <a:r>
              <a:rPr sz="2000" spc="-30" dirty="0">
                <a:latin typeface="Calibri"/>
                <a:cs typeface="Calibri"/>
              </a:rPr>
              <a:t> </a:t>
            </a:r>
            <a:r>
              <a:rPr sz="2000" dirty="0">
                <a:solidFill>
                  <a:srgbClr val="FF0000"/>
                </a:solidFill>
                <a:latin typeface="Calibri"/>
                <a:cs typeface="Calibri"/>
              </a:rPr>
              <a:t>multiple</a:t>
            </a:r>
            <a:r>
              <a:rPr sz="2000" spc="-10" dirty="0">
                <a:solidFill>
                  <a:srgbClr val="FF0000"/>
                </a:solidFill>
                <a:latin typeface="Calibri"/>
                <a:cs typeface="Calibri"/>
              </a:rPr>
              <a:t> </a:t>
            </a:r>
            <a:r>
              <a:rPr sz="2000" spc="-20" dirty="0">
                <a:solidFill>
                  <a:srgbClr val="FF0000"/>
                </a:solidFill>
                <a:latin typeface="Calibri"/>
                <a:cs typeface="Calibri"/>
              </a:rPr>
              <a:t>CPUs</a:t>
            </a:r>
            <a:endParaRPr sz="2000">
              <a:latin typeface="Calibri"/>
              <a:cs typeface="Calibri"/>
            </a:endParaRPr>
          </a:p>
          <a:p>
            <a:pPr marL="411480" indent="-398780">
              <a:lnSpc>
                <a:spcPct val="100000"/>
              </a:lnSpc>
              <a:buFont typeface="Wingdings"/>
              <a:buChar char=""/>
              <a:tabLst>
                <a:tab pos="411480" algn="l"/>
              </a:tabLst>
            </a:pPr>
            <a:r>
              <a:rPr sz="2000" dirty="0">
                <a:latin typeface="Calibri"/>
                <a:cs typeface="Calibri"/>
              </a:rPr>
              <a:t>A</a:t>
            </a:r>
            <a:r>
              <a:rPr sz="2000" spc="-40" dirty="0">
                <a:latin typeface="Calibri"/>
                <a:cs typeface="Calibri"/>
              </a:rPr>
              <a:t> </a:t>
            </a:r>
            <a:r>
              <a:rPr sz="2000" dirty="0">
                <a:latin typeface="Calibri"/>
                <a:cs typeface="Calibri"/>
              </a:rPr>
              <a:t>problem</a:t>
            </a:r>
            <a:r>
              <a:rPr sz="2000" spc="-50" dirty="0">
                <a:latin typeface="Calibri"/>
                <a:cs typeface="Calibri"/>
              </a:rPr>
              <a:t> </a:t>
            </a:r>
            <a:r>
              <a:rPr sz="2000" dirty="0">
                <a:latin typeface="Calibri"/>
                <a:cs typeface="Calibri"/>
              </a:rPr>
              <a:t>is</a:t>
            </a:r>
            <a:r>
              <a:rPr sz="2000" spc="-50" dirty="0">
                <a:latin typeface="Calibri"/>
                <a:cs typeface="Calibri"/>
              </a:rPr>
              <a:t> </a:t>
            </a:r>
            <a:r>
              <a:rPr sz="2000" spc="-10" dirty="0">
                <a:latin typeface="Calibri"/>
                <a:cs typeface="Calibri"/>
              </a:rPr>
              <a:t>broken</a:t>
            </a:r>
            <a:r>
              <a:rPr sz="2000" spc="-50" dirty="0">
                <a:latin typeface="Calibri"/>
                <a:cs typeface="Calibri"/>
              </a:rPr>
              <a:t> </a:t>
            </a:r>
            <a:r>
              <a:rPr sz="2000" dirty="0">
                <a:latin typeface="Calibri"/>
                <a:cs typeface="Calibri"/>
              </a:rPr>
              <a:t>into</a:t>
            </a:r>
            <a:r>
              <a:rPr sz="2000" spc="-40" dirty="0">
                <a:latin typeface="Calibri"/>
                <a:cs typeface="Calibri"/>
              </a:rPr>
              <a:t> </a:t>
            </a:r>
            <a:r>
              <a:rPr sz="2000" spc="-10" dirty="0">
                <a:latin typeface="Calibri"/>
                <a:cs typeface="Calibri"/>
              </a:rPr>
              <a:t>discrete</a:t>
            </a:r>
            <a:r>
              <a:rPr sz="2000" spc="-20" dirty="0">
                <a:latin typeface="Calibri"/>
                <a:cs typeface="Calibri"/>
              </a:rPr>
              <a:t> </a:t>
            </a:r>
            <a:r>
              <a:rPr sz="2000" dirty="0">
                <a:latin typeface="Calibri"/>
                <a:cs typeface="Calibri"/>
              </a:rPr>
              <a:t>parts</a:t>
            </a:r>
            <a:r>
              <a:rPr sz="2000" spc="-50" dirty="0">
                <a:latin typeface="Calibri"/>
                <a:cs typeface="Calibri"/>
              </a:rPr>
              <a:t> </a:t>
            </a:r>
            <a:r>
              <a:rPr sz="2000" dirty="0">
                <a:latin typeface="Calibri"/>
                <a:cs typeface="Calibri"/>
              </a:rPr>
              <a:t>that</a:t>
            </a:r>
            <a:r>
              <a:rPr sz="2000" spc="-40" dirty="0">
                <a:latin typeface="Calibri"/>
                <a:cs typeface="Calibri"/>
              </a:rPr>
              <a:t> </a:t>
            </a:r>
            <a:r>
              <a:rPr sz="2000" dirty="0">
                <a:latin typeface="Calibri"/>
                <a:cs typeface="Calibri"/>
              </a:rPr>
              <a:t>can</a:t>
            </a:r>
            <a:r>
              <a:rPr sz="2000" spc="-45" dirty="0">
                <a:latin typeface="Calibri"/>
                <a:cs typeface="Calibri"/>
              </a:rPr>
              <a:t> </a:t>
            </a:r>
            <a:r>
              <a:rPr sz="2000" dirty="0">
                <a:latin typeface="Calibri"/>
                <a:cs typeface="Calibri"/>
              </a:rPr>
              <a:t>be</a:t>
            </a:r>
            <a:r>
              <a:rPr sz="2000" spc="-40" dirty="0">
                <a:latin typeface="Calibri"/>
                <a:cs typeface="Calibri"/>
              </a:rPr>
              <a:t> </a:t>
            </a:r>
            <a:r>
              <a:rPr sz="2000" dirty="0">
                <a:solidFill>
                  <a:srgbClr val="FF0000"/>
                </a:solidFill>
                <a:latin typeface="Calibri"/>
                <a:cs typeface="Calibri"/>
              </a:rPr>
              <a:t>solved</a:t>
            </a:r>
            <a:r>
              <a:rPr sz="2000" spc="-35" dirty="0">
                <a:solidFill>
                  <a:srgbClr val="FF0000"/>
                </a:solidFill>
                <a:latin typeface="Calibri"/>
                <a:cs typeface="Calibri"/>
              </a:rPr>
              <a:t> </a:t>
            </a:r>
            <a:r>
              <a:rPr sz="2000" spc="-10" dirty="0">
                <a:solidFill>
                  <a:srgbClr val="FF0000"/>
                </a:solidFill>
                <a:latin typeface="Calibri"/>
                <a:cs typeface="Calibri"/>
              </a:rPr>
              <a:t>concurrently</a:t>
            </a:r>
            <a:endParaRPr sz="2000">
              <a:latin typeface="Calibri"/>
              <a:cs typeface="Calibri"/>
            </a:endParaRPr>
          </a:p>
          <a:p>
            <a:pPr marL="411480" indent="-398780">
              <a:lnSpc>
                <a:spcPct val="100000"/>
              </a:lnSpc>
              <a:buFont typeface="Wingdings"/>
              <a:buChar char=""/>
              <a:tabLst>
                <a:tab pos="411480" algn="l"/>
              </a:tabLst>
            </a:pPr>
            <a:r>
              <a:rPr sz="2000" dirty="0">
                <a:latin typeface="Calibri"/>
                <a:cs typeface="Calibri"/>
              </a:rPr>
              <a:t>Each</a:t>
            </a:r>
            <a:r>
              <a:rPr sz="2000" spc="-45" dirty="0">
                <a:latin typeface="Calibri"/>
                <a:cs typeface="Calibri"/>
              </a:rPr>
              <a:t> </a:t>
            </a:r>
            <a:r>
              <a:rPr sz="2000" dirty="0">
                <a:latin typeface="Calibri"/>
                <a:cs typeface="Calibri"/>
              </a:rPr>
              <a:t>part</a:t>
            </a:r>
            <a:r>
              <a:rPr sz="2000" spc="-40" dirty="0">
                <a:latin typeface="Calibri"/>
                <a:cs typeface="Calibri"/>
              </a:rPr>
              <a:t> </a:t>
            </a:r>
            <a:r>
              <a:rPr sz="2000" dirty="0">
                <a:latin typeface="Calibri"/>
                <a:cs typeface="Calibri"/>
              </a:rPr>
              <a:t>is</a:t>
            </a:r>
            <a:r>
              <a:rPr sz="2000" spc="-35" dirty="0">
                <a:latin typeface="Calibri"/>
                <a:cs typeface="Calibri"/>
              </a:rPr>
              <a:t> </a:t>
            </a:r>
            <a:r>
              <a:rPr sz="2000" dirty="0">
                <a:latin typeface="Calibri"/>
                <a:cs typeface="Calibri"/>
              </a:rPr>
              <a:t>further</a:t>
            </a:r>
            <a:r>
              <a:rPr sz="2000" spc="-40" dirty="0">
                <a:latin typeface="Calibri"/>
                <a:cs typeface="Calibri"/>
              </a:rPr>
              <a:t> </a:t>
            </a:r>
            <a:r>
              <a:rPr sz="2000" spc="-10" dirty="0">
                <a:latin typeface="Calibri"/>
                <a:cs typeface="Calibri"/>
              </a:rPr>
              <a:t>broken</a:t>
            </a:r>
            <a:r>
              <a:rPr sz="2000" spc="-45" dirty="0">
                <a:latin typeface="Calibri"/>
                <a:cs typeface="Calibri"/>
              </a:rPr>
              <a:t> </a:t>
            </a:r>
            <a:r>
              <a:rPr sz="2000" dirty="0">
                <a:latin typeface="Calibri"/>
                <a:cs typeface="Calibri"/>
              </a:rPr>
              <a:t>down</a:t>
            </a:r>
            <a:r>
              <a:rPr sz="2000" spc="-60" dirty="0">
                <a:latin typeface="Calibri"/>
                <a:cs typeface="Calibri"/>
              </a:rPr>
              <a:t> </a:t>
            </a:r>
            <a:r>
              <a:rPr sz="2000" dirty="0">
                <a:latin typeface="Calibri"/>
                <a:cs typeface="Calibri"/>
              </a:rPr>
              <a:t>to</a:t>
            </a:r>
            <a:r>
              <a:rPr sz="2000" spc="-40" dirty="0">
                <a:latin typeface="Calibri"/>
                <a:cs typeface="Calibri"/>
              </a:rPr>
              <a:t> </a:t>
            </a:r>
            <a:r>
              <a:rPr sz="2000" dirty="0">
                <a:latin typeface="Calibri"/>
                <a:cs typeface="Calibri"/>
              </a:rPr>
              <a:t>a</a:t>
            </a:r>
            <a:r>
              <a:rPr sz="2000" spc="-40" dirty="0">
                <a:latin typeface="Calibri"/>
                <a:cs typeface="Calibri"/>
              </a:rPr>
              <a:t> </a:t>
            </a:r>
            <a:r>
              <a:rPr sz="2000" dirty="0">
                <a:latin typeface="Calibri"/>
                <a:cs typeface="Calibri"/>
              </a:rPr>
              <a:t>series</a:t>
            </a:r>
            <a:r>
              <a:rPr sz="2000" spc="-10" dirty="0">
                <a:latin typeface="Calibri"/>
                <a:cs typeface="Calibri"/>
              </a:rPr>
              <a:t> </a:t>
            </a:r>
            <a:r>
              <a:rPr sz="2000" dirty="0">
                <a:latin typeface="Calibri"/>
                <a:cs typeface="Calibri"/>
              </a:rPr>
              <a:t>of</a:t>
            </a:r>
            <a:r>
              <a:rPr sz="2000" spc="-45" dirty="0">
                <a:latin typeface="Calibri"/>
                <a:cs typeface="Calibri"/>
              </a:rPr>
              <a:t> </a:t>
            </a:r>
            <a:r>
              <a:rPr sz="2000" spc="-10" dirty="0">
                <a:latin typeface="Calibri"/>
                <a:cs typeface="Calibri"/>
              </a:rPr>
              <a:t>instructions</a:t>
            </a:r>
            <a:endParaRPr sz="2000">
              <a:latin typeface="Calibri"/>
              <a:cs typeface="Calibri"/>
            </a:endParaRPr>
          </a:p>
          <a:p>
            <a:pPr marL="411480" indent="-398780">
              <a:lnSpc>
                <a:spcPct val="100000"/>
              </a:lnSpc>
              <a:buFont typeface="Wingdings"/>
              <a:buChar char=""/>
              <a:tabLst>
                <a:tab pos="411480" algn="l"/>
              </a:tabLst>
            </a:pPr>
            <a:r>
              <a:rPr sz="2000" dirty="0">
                <a:latin typeface="Calibri"/>
                <a:cs typeface="Calibri"/>
              </a:rPr>
              <a:t>Instructions</a:t>
            </a:r>
            <a:r>
              <a:rPr sz="2000" spc="-60" dirty="0">
                <a:latin typeface="Calibri"/>
                <a:cs typeface="Calibri"/>
              </a:rPr>
              <a:t> </a:t>
            </a:r>
            <a:r>
              <a:rPr sz="2000" dirty="0">
                <a:latin typeface="Calibri"/>
                <a:cs typeface="Calibri"/>
              </a:rPr>
              <a:t>from</a:t>
            </a:r>
            <a:r>
              <a:rPr sz="2000" spc="-55" dirty="0">
                <a:latin typeface="Calibri"/>
                <a:cs typeface="Calibri"/>
              </a:rPr>
              <a:t> </a:t>
            </a:r>
            <a:r>
              <a:rPr sz="2000" dirty="0">
                <a:latin typeface="Calibri"/>
                <a:cs typeface="Calibri"/>
              </a:rPr>
              <a:t>each</a:t>
            </a:r>
            <a:r>
              <a:rPr sz="2000" spc="-50" dirty="0">
                <a:latin typeface="Calibri"/>
                <a:cs typeface="Calibri"/>
              </a:rPr>
              <a:t> </a:t>
            </a:r>
            <a:r>
              <a:rPr sz="2000" dirty="0">
                <a:latin typeface="Calibri"/>
                <a:cs typeface="Calibri"/>
              </a:rPr>
              <a:t>part</a:t>
            </a:r>
            <a:r>
              <a:rPr sz="2000" spc="-55" dirty="0">
                <a:latin typeface="Calibri"/>
                <a:cs typeface="Calibri"/>
              </a:rPr>
              <a:t> </a:t>
            </a:r>
            <a:r>
              <a:rPr sz="2000" spc="-20" dirty="0">
                <a:solidFill>
                  <a:srgbClr val="FF0000"/>
                </a:solidFill>
                <a:latin typeface="Calibri"/>
                <a:cs typeface="Calibri"/>
              </a:rPr>
              <a:t>execute</a:t>
            </a:r>
            <a:r>
              <a:rPr sz="2000" spc="-45" dirty="0">
                <a:solidFill>
                  <a:srgbClr val="FF0000"/>
                </a:solidFill>
                <a:latin typeface="Calibri"/>
                <a:cs typeface="Calibri"/>
              </a:rPr>
              <a:t> </a:t>
            </a:r>
            <a:r>
              <a:rPr sz="2000" dirty="0">
                <a:solidFill>
                  <a:srgbClr val="FF0000"/>
                </a:solidFill>
                <a:latin typeface="Calibri"/>
                <a:cs typeface="Calibri"/>
              </a:rPr>
              <a:t>simultaneously</a:t>
            </a:r>
            <a:r>
              <a:rPr sz="2000" spc="-55" dirty="0">
                <a:solidFill>
                  <a:srgbClr val="FF0000"/>
                </a:solidFill>
                <a:latin typeface="Calibri"/>
                <a:cs typeface="Calibri"/>
              </a:rPr>
              <a:t> </a:t>
            </a:r>
            <a:r>
              <a:rPr sz="2000" dirty="0">
                <a:solidFill>
                  <a:srgbClr val="FF0000"/>
                </a:solidFill>
                <a:latin typeface="Calibri"/>
                <a:cs typeface="Calibri"/>
              </a:rPr>
              <a:t>on</a:t>
            </a:r>
            <a:r>
              <a:rPr sz="2000" spc="-60" dirty="0">
                <a:solidFill>
                  <a:srgbClr val="FF0000"/>
                </a:solidFill>
                <a:latin typeface="Calibri"/>
                <a:cs typeface="Calibri"/>
              </a:rPr>
              <a:t> </a:t>
            </a:r>
            <a:r>
              <a:rPr sz="2000" spc="-10" dirty="0">
                <a:solidFill>
                  <a:srgbClr val="FF0000"/>
                </a:solidFill>
                <a:latin typeface="Calibri"/>
                <a:cs typeface="Calibri"/>
              </a:rPr>
              <a:t>different</a:t>
            </a:r>
            <a:r>
              <a:rPr sz="2000" spc="-50" dirty="0">
                <a:solidFill>
                  <a:srgbClr val="FF0000"/>
                </a:solidFill>
                <a:latin typeface="Calibri"/>
                <a:cs typeface="Calibri"/>
              </a:rPr>
              <a:t> </a:t>
            </a:r>
            <a:r>
              <a:rPr sz="2000" spc="-20" dirty="0">
                <a:solidFill>
                  <a:srgbClr val="FF0000"/>
                </a:solidFill>
                <a:latin typeface="Calibri"/>
                <a:cs typeface="Calibri"/>
              </a:rPr>
              <a:t>CPUs</a:t>
            </a:r>
            <a:endParaRPr sz="2000">
              <a:latin typeface="Calibri"/>
              <a:cs typeface="Calibri"/>
            </a:endParaRPr>
          </a:p>
        </p:txBody>
      </p:sp>
      <p:pic>
        <p:nvPicPr>
          <p:cNvPr id="4" name="object 4"/>
          <p:cNvPicPr/>
          <p:nvPr/>
        </p:nvPicPr>
        <p:blipFill>
          <a:blip r:embed="Rd67666d9e74b404d" cstate="print"/>
          <a:stretch>
            <a:fillRect/>
          </a:stretch>
        </p:blipFill>
        <p:spPr>
          <a:xfrm>
            <a:off x="914400" y="3124072"/>
            <a:ext cx="5960877" cy="3145018"/>
          </a:xfrm>
          <a:prstGeom prst="rect">
            <a:avLst/>
          </a:prstGeom>
        </p:spPr>
      </p:pic>
      <p:sp>
        <p:nvSpPr>
          <p:cNvPr id="6" name="Slide Number Placeholder 5"/>
          <p:cNvSpPr>
            <a:spLocks noGrp="1"/>
          </p:cNvSpPr>
          <p:nvPr>
            <p:ph type="sldNum" sz="quarter" idx="7"/>
          </p:nvPr>
        </p:nvSpPr>
        <p:spPr>
          <a:xfrm>
            <a:off x="8305801" y="6374396"/>
            <a:ext cx="583946" cy="331203"/>
          </a:xfrm>
        </p:spPr>
        <p:txBody>
          <a:bodyPr/>
          <a:lstStyle/>
          <a:p>
            <a:pPr marL="155575">
              <a:lnSpc>
                <a:spcPts val="2090"/>
              </a:lnSpc>
            </a:pPr>
            <a:fld id="{81D60167-4931-47E6-BA6A-407CBD079E47}" type="slidenum">
              <a:rPr lang="en-US" spc="-50"/>
              <a:pPr marL="155575">
                <a:lnSpc>
                  <a:spcPts val="2090"/>
                </a:lnSpc>
              </a:pPr>
              <a:t>10</a:t>
            </a:fld>
            <a:endParaRPr lang="en-US" spc="-50" dirty="0"/>
          </a:p>
        </p:txBody>
      </p:sp>
      <p:sp>
        <p:nvSpPr>
          <p:cNvPr id="8" name="Footer Placeholder 7"/>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en-US" altLang="ko-KR" sz="2800" dirty="0">
                <a:solidFill>
                  <a:srgbClr val="0000FF"/>
                </a:solidFill>
                <a:latin typeface="Calibri" pitchFamily="34" charset="0"/>
                <a:cs typeface="Calibri" pitchFamily="34" charset="0"/>
              </a:rPr>
              <a:t>Message-Orient Persistent </a:t>
            </a:r>
            <a:r>
              <a:rPr lang="en-US" altLang="ko-KR" sz="2800" dirty="0">
                <a:solidFill>
                  <a:srgbClr val="0000FF"/>
                </a:solidFill>
                <a:latin typeface="Calibri" pitchFamily="34" charset="0"/>
                <a:cs typeface="Calibri" pitchFamily="34" charset="0"/>
              </a:rPr>
              <a:t>Communication</a:t>
            </a:r>
            <a:endParaRPr lang="ko-KR" altLang="en-US" sz="2800" dirty="0">
              <a:solidFill>
                <a:srgbClr val="0000FF"/>
              </a:solidFill>
              <a:latin typeface="Calibri" pitchFamily="34" charset="0"/>
              <a:cs typeface="Calibri" pitchFamily="34" charset="0"/>
            </a:endParaRPr>
          </a:p>
        </p:txBody>
      </p:sp>
      <p:sp>
        <p:nvSpPr>
          <p:cNvPr id="349187" name="Rectangle 3"/>
          <p:cNvSpPr>
            <a:spLocks noGrp="1" noChangeArrowheads="1"/>
          </p:cNvSpPr>
          <p:nvPr>
            <p:ph type="body" idx="1"/>
          </p:nvPr>
        </p:nvSpPr>
        <p:spPr>
          <a:xfrm>
            <a:off x="381000" y="685800"/>
            <a:ext cx="8458200" cy="5181600"/>
          </a:xfrm>
        </p:spPr>
        <p:txBody>
          <a:bodyPr/>
          <a:lstStyle/>
          <a:p>
            <a:r>
              <a:rPr lang="en-US" altLang="ko-KR" sz="2800" dirty="0">
                <a:solidFill>
                  <a:srgbClr val="FF0000"/>
                </a:solidFill>
                <a:latin typeface="Calibri" pitchFamily="34" charset="0"/>
                <a:ea typeface="Gulim" pitchFamily="50" charset="-127"/>
                <a:cs typeface="Calibri" pitchFamily="34" charset="0"/>
              </a:rPr>
              <a:t>Message-Queuing </a:t>
            </a:r>
            <a:r>
              <a:rPr lang="en-US" altLang="ko-KR" sz="2800" dirty="0">
                <a:solidFill>
                  <a:srgbClr val="FF0000"/>
                </a:solidFill>
                <a:latin typeface="Calibri" pitchFamily="34" charset="0"/>
                <a:ea typeface="Gulim" pitchFamily="50" charset="-127"/>
                <a:cs typeface="Calibri" pitchFamily="34" charset="0"/>
              </a:rPr>
              <a:t>Model</a:t>
            </a:r>
            <a:endParaRPr lang="en-US" altLang="ko-KR" sz="2800" dirty="0">
              <a:solidFill>
                <a:srgbClr val="FF0000"/>
              </a:solidFill>
              <a:latin typeface="Calibri" pitchFamily="34" charset="0"/>
              <a:ea typeface="Gulim" pitchFamily="50" charset="-127"/>
              <a:cs typeface="Calibri" pitchFamily="34" charset="0"/>
            </a:endParaRPr>
          </a:p>
          <a:p>
            <a:endParaRPr lang="en-US" altLang="ko-KR" sz="1050" dirty="0">
              <a:solidFill>
                <a:schemeClr val="tx1"/>
              </a:solidFill>
              <a:latin typeface="Calibri" pitchFamily="34" charset="0"/>
              <a:ea typeface="Gulim" pitchFamily="50" charset="-127"/>
              <a:cs typeface="Calibri" pitchFamily="34" charset="0"/>
            </a:endParaRPr>
          </a:p>
          <a:p>
            <a:pPr lvl="1"/>
            <a:r>
              <a:rPr lang="en-US" altLang="ko-KR" sz="2400" dirty="0">
                <a:latin typeface="Calibri" pitchFamily="34" charset="0"/>
                <a:ea typeface="Gulim" pitchFamily="50" charset="-127"/>
                <a:cs typeface="Calibri" pitchFamily="34" charset="0"/>
              </a:rPr>
              <a:t>Apps communicate by inserting messages in specific queues</a:t>
            </a:r>
          </a:p>
          <a:p>
            <a:pPr lvl="2"/>
            <a:r>
              <a:rPr lang="en-US" altLang="ko-KR" sz="2000" dirty="0">
                <a:solidFill>
                  <a:schemeClr val="tx1"/>
                </a:solidFill>
                <a:latin typeface="Calibri" pitchFamily="34" charset="0"/>
                <a:ea typeface="Gulim" pitchFamily="50" charset="-127"/>
                <a:cs typeface="Calibri" pitchFamily="34" charset="0"/>
              </a:rPr>
              <a:t>Loosely-couple communication</a:t>
            </a:r>
          </a:p>
          <a:p>
            <a:pPr lvl="1"/>
            <a:r>
              <a:rPr lang="en-US" altLang="ko-KR" sz="2400" dirty="0">
                <a:latin typeface="Calibri" pitchFamily="34" charset="0"/>
                <a:ea typeface="Gulim" pitchFamily="50" charset="-127"/>
                <a:cs typeface="Calibri" pitchFamily="34" charset="0"/>
              </a:rPr>
              <a:t>Support for:</a:t>
            </a:r>
          </a:p>
          <a:p>
            <a:pPr lvl="2"/>
            <a:r>
              <a:rPr lang="en-US" altLang="ko-KR" sz="2000" dirty="0">
                <a:solidFill>
                  <a:schemeClr val="tx1"/>
                </a:solidFill>
                <a:latin typeface="Calibri" pitchFamily="34" charset="0"/>
                <a:ea typeface="Gulim" pitchFamily="50" charset="-127"/>
                <a:cs typeface="Calibri" pitchFamily="34" charset="0"/>
              </a:rPr>
              <a:t>Persistent asynchronous communication</a:t>
            </a:r>
          </a:p>
          <a:p>
            <a:pPr lvl="2"/>
            <a:r>
              <a:rPr lang="en-US" altLang="ko-KR" sz="2000" dirty="0">
                <a:solidFill>
                  <a:schemeClr val="tx1"/>
                </a:solidFill>
                <a:latin typeface="Calibri" pitchFamily="34" charset="0"/>
                <a:ea typeface="Gulim" pitchFamily="50" charset="-127"/>
                <a:cs typeface="Calibri" pitchFamily="34" charset="0"/>
              </a:rPr>
              <a:t>Longer message transfers(e.g., e-mail systems)</a:t>
            </a:r>
          </a:p>
          <a:p>
            <a:pPr lvl="1"/>
            <a:r>
              <a:rPr lang="en-US" altLang="ko-KR" sz="2400" dirty="0">
                <a:latin typeface="Calibri" pitchFamily="34" charset="0"/>
                <a:ea typeface="Gulim" pitchFamily="50" charset="-127"/>
                <a:cs typeface="Calibri" pitchFamily="34" charset="0"/>
              </a:rPr>
              <a:t>Basic interface to a queue in a message-queuing system:</a:t>
            </a:r>
          </a:p>
        </p:txBody>
      </p:sp>
      <p:graphicFrame>
        <p:nvGraphicFramePr>
          <p:cNvPr id="349188" name="Group 4"/>
          <p:cNvGraphicFramePr>
            <a:graphicFrameLocks noGrp="1"/>
          </p:cNvGraphicFramePr>
          <p:nvPr/>
        </p:nvGraphicFramePr>
        <p:xfrm>
          <a:off x="971550" y="3913188"/>
          <a:ext cx="7200900" cy="2110424"/>
        </p:xfrm>
        <a:graphic>
          <a:graphicData uri="http://schemas.openxmlformats.org/drawingml/2006/table">
            <a:tbl>
              <a:tblPr/>
              <a:tblGrid>
                <a:gridCol w="1130300"/>
                <a:gridCol w="6070600"/>
              </a:tblGrid>
              <a:tr h="396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600" b="1" i="0" u="none" strike="noStrike" cap="none" normalizeH="0" baseline="0">
                          <a:ln>
                            <a:noFill/>
                          </a:ln>
                          <a:solidFill>
                            <a:schemeClr val="tx1"/>
                          </a:solidFill>
                          <a:effectLst>
                            <a:outerShdw blurRad="38100" dist="38100" dir="2700000" algn="tl">
                              <a:srgbClr val="FFFFFF"/>
                            </a:outerShdw>
                          </a:effectLst>
                          <a:latin typeface="Tahoma" pitchFamily="34" charset="0"/>
                          <a:ea typeface="Gulim" pitchFamily="50" charset="-127"/>
                          <a:cs typeface="Arial" charset="0"/>
                        </a:rPr>
                        <a:t>Primitive</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600" b="1" i="0" u="none" strike="noStrike" cap="none" normalizeH="0" baseline="0">
                          <a:ln>
                            <a:noFill/>
                          </a:ln>
                          <a:solidFill>
                            <a:schemeClr val="tx1"/>
                          </a:solidFill>
                          <a:effectLst>
                            <a:outerShdw blurRad="38100" dist="38100" dir="2700000" algn="tl">
                              <a:srgbClr val="FFFFFF"/>
                            </a:outerShdw>
                          </a:effectLst>
                          <a:latin typeface="Tahoma" pitchFamily="34" charset="0"/>
                          <a:ea typeface="Gulim" pitchFamily="50" charset="-127"/>
                          <a:cs typeface="Arial" charset="0"/>
                        </a:rPr>
                        <a:t>Meaning</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8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Put</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Append a message to a specified queue</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8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Get</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Block until the specified queue is nonempty, and remove the first message</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8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Poll </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Check a specified queue for messages, and remove the first. Never block</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r h="396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Notify</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400" b="0" i="0" u="none" strike="noStrike" cap="none" normalizeH="0" baseline="0">
                          <a:ln>
                            <a:noFill/>
                          </a:ln>
                          <a:solidFill>
                            <a:schemeClr val="accent2"/>
                          </a:solidFill>
                          <a:effectLst/>
                          <a:latin typeface="Tahoma" pitchFamily="34" charset="0"/>
                          <a:ea typeface="Gulim" pitchFamily="50" charset="-127"/>
                          <a:cs typeface="Arial" charset="0"/>
                        </a:rPr>
                        <a:t>Install a handler to be called when a message is put into the specified queue</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r>
            </a:tbl>
          </a:graphicData>
        </a:graphic>
      </p:graphicFrame>
    </p:spTree>
  </p:cSld>
  <p:clrMapOvr>
    <a:masterClrMapping/>
  </p:clrMapOvr>
  <p:transition>
    <p:fade/>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457200" y="274638"/>
            <a:ext cx="8229600" cy="639762"/>
          </a:xfrm>
        </p:spPr>
        <p:txBody>
          <a:bodyPr/>
          <a:lstStyle/>
          <a:p>
            <a:r>
              <a:rPr lang="en-US" altLang="ko-KR" sz="2800" b="1" dirty="0">
                <a:solidFill>
                  <a:srgbClr val="0000FF"/>
                </a:solidFill>
              </a:rPr>
              <a:t>Persistence and Synchronicity in Communication(5)</a:t>
            </a:r>
            <a:endParaRPr lang="ko-KR" altLang="en-US" sz="2800" b="1" dirty="0">
              <a:solidFill>
                <a:srgbClr val="0000FF"/>
              </a:solidFill>
            </a:endParaRPr>
          </a:p>
        </p:txBody>
      </p:sp>
      <p:sp>
        <p:nvSpPr>
          <p:cNvPr id="342019" name="Rectangle 3"/>
          <p:cNvSpPr>
            <a:spLocks noGrp="1" noChangeArrowheads="1"/>
          </p:cNvSpPr>
          <p:nvPr>
            <p:ph idx="1"/>
          </p:nvPr>
        </p:nvSpPr>
        <p:spPr>
          <a:xfrm>
            <a:off x="533400" y="1219200"/>
            <a:ext cx="8229600" cy="4525963"/>
          </a:xfrm>
        </p:spPr>
        <p:txBody>
          <a:bodyPr>
            <a:normAutofit/>
          </a:bodyPr>
          <a:lstStyle/>
          <a:p>
            <a:r>
              <a:rPr lang="en-US" altLang="ko-KR" sz="2400" dirty="0">
                <a:ea typeface="Gulim" pitchFamily="50" charset="-127"/>
              </a:rPr>
              <a:t>Transient asynchronous/Receipt-based transient synchronous communication</a:t>
            </a:r>
          </a:p>
          <a:p>
            <a:pPr lvl="1"/>
            <a:endParaRPr lang="en-US" altLang="ko-KR" sz="2000" dirty="0">
              <a:ea typeface="Gulim" pitchFamily="50" charset="-127"/>
            </a:endParaRPr>
          </a:p>
        </p:txBody>
      </p:sp>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342020" name="Picture 4"/>
          <p:cNvPicPr>
            <a:picLocks noChangeAspect="1" noChangeArrowheads="1"/>
          </p:cNvPicPr>
          <p:nvPr/>
        </p:nvPicPr>
        <p:blipFill>
          <a:blip r:embed="R72b47ed053644e5c" cstate="print"/>
          <a:srcRect l="20096" t="44864" r="17104" b="37462"/>
          <a:stretch>
            <a:fillRect/>
          </a:stretch>
        </p:blipFill>
        <p:spPr bwMode="auto">
          <a:xfrm>
            <a:off x="361950" y="1989138"/>
            <a:ext cx="8458200" cy="3649662"/>
          </a:xfrm>
          <a:prstGeom prst="rect">
            <a:avLst/>
          </a:prstGeom>
          <a:noFill/>
          <a:ln w="9525">
            <a:noFill/>
            <a:miter lim="800000"/>
            <a:headEnd/>
            <a:tailEnd/>
          </a:ln>
          <a:effectLst/>
        </p:spPr>
      </p:pic>
      <p:sp>
        <p:nvSpPr>
          <p:cNvPr id="342021" name="Text Box 5"/>
          <p:cNvSpPr txBox="1">
            <a:spLocks noChangeArrowheads="1"/>
          </p:cNvSpPr>
          <p:nvPr/>
        </p:nvSpPr>
        <p:spPr bwMode="auto">
          <a:xfrm>
            <a:off x="512763" y="5734050"/>
            <a:ext cx="8081962" cy="304800"/>
          </a:xfrm>
          <a:prstGeom prst="rect">
            <a:avLst/>
          </a:prstGeom>
          <a:noFill/>
          <a:ln w="9525">
            <a:noFill/>
            <a:miter lim="800000"/>
            <a:headEnd/>
            <a:tailEnd/>
          </a:ln>
          <a:effectLst/>
        </p:spPr>
        <p:txBody>
          <a:bodyPr wrap="none">
            <a:spAutoFit/>
          </a:bodyPr>
          <a:lstStyle/>
          <a:p>
            <a:r>
              <a:rPr lang="en-US" altLang="ko-KR" sz="1400">
                <a:ea typeface="Gulim" pitchFamily="50" charset="-127"/>
              </a:rPr>
              <a:t>(c) Transient asynchronous communication / (d) receipt-based transient synchronous communication</a:t>
            </a:r>
          </a:p>
        </p:txBody>
      </p:sp>
      <p:sp>
        <p:nvSpPr>
          <p:cNvPr id="7" name="Slide Number Placeholder 6"/>
          <p:cNvSpPr>
            <a:spLocks noGrp="1"/>
          </p:cNvSpPr>
          <p:nvPr>
            <p:ph type="sldNum" sz="quarter" idx="12"/>
          </p:nvPr>
        </p:nvSpPr>
        <p:spPr/>
        <p:txBody>
          <a:bodyPr/>
          <a:lstStyle/>
          <a:p>
            <a:fld id="{B6F15528-21DE-4FAA-801E-634DDDAF4B2B}" type="slidenum">
              <a:rPr lang="en-US"/>
              <a:pPr/>
              <a:t>35</a:t>
            </a:fld>
            <a:endParaRPr lang="en-US"/>
          </a:p>
        </p:txBody>
      </p:sp>
    </p:spTree>
  </p:cSld>
  <p:clrMapOvr>
    <a:masterClrMapping/>
  </p:clrMapOvr>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altLang="ko-KR" sz="2800" b="1" dirty="0">
                <a:solidFill>
                  <a:srgbClr val="0000FF"/>
                </a:solidFill>
              </a:rPr>
              <a:t>Persistence and Synchronicity in Communication(6)</a:t>
            </a:r>
            <a:endParaRPr lang="ko-KR" altLang="en-US" sz="2800" b="1" dirty="0">
              <a:solidFill>
                <a:srgbClr val="0000FF"/>
              </a:solidFill>
            </a:endParaRPr>
          </a:p>
        </p:txBody>
      </p:sp>
      <p:sp>
        <p:nvSpPr>
          <p:cNvPr id="343043" name="Rectangle 3"/>
          <p:cNvSpPr>
            <a:spLocks noGrp="1" noChangeArrowheads="1"/>
          </p:cNvSpPr>
          <p:nvPr>
            <p:ph idx="1"/>
          </p:nvPr>
        </p:nvSpPr>
        <p:spPr/>
        <p:txBody>
          <a:bodyPr/>
          <a:lstStyle/>
          <a:p>
            <a:r>
              <a:rPr lang="en-US" altLang="ko-KR">
                <a:ea typeface="Gulim" pitchFamily="50" charset="-127"/>
              </a:rPr>
              <a:t>Other transient synchronous communications</a:t>
            </a:r>
          </a:p>
        </p:txBody>
      </p:sp>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343044" name="Picture 4"/>
          <p:cNvPicPr>
            <a:picLocks noChangeAspect="1" noChangeArrowheads="1"/>
          </p:cNvPicPr>
          <p:nvPr/>
        </p:nvPicPr>
        <p:blipFill>
          <a:blip r:embed="R0f56c4d06bcc440d" cstate="print"/>
          <a:srcRect l="18178" t="61938" r="17754" b="22055"/>
          <a:stretch>
            <a:fillRect/>
          </a:stretch>
        </p:blipFill>
        <p:spPr bwMode="auto">
          <a:xfrm>
            <a:off x="292100" y="1773238"/>
            <a:ext cx="8569325" cy="3030537"/>
          </a:xfrm>
          <a:prstGeom prst="rect">
            <a:avLst/>
          </a:prstGeom>
          <a:noFill/>
          <a:ln w="9525">
            <a:noFill/>
            <a:miter lim="800000"/>
            <a:headEnd/>
            <a:tailEnd/>
          </a:ln>
          <a:effectLst/>
        </p:spPr>
      </p:pic>
      <p:sp>
        <p:nvSpPr>
          <p:cNvPr id="343045" name="Text Box 5"/>
          <p:cNvSpPr txBox="1">
            <a:spLocks noChangeArrowheads="1"/>
          </p:cNvSpPr>
          <p:nvPr/>
        </p:nvSpPr>
        <p:spPr bwMode="auto">
          <a:xfrm>
            <a:off x="1385888" y="4941888"/>
            <a:ext cx="6281737" cy="517525"/>
          </a:xfrm>
          <a:prstGeom prst="rect">
            <a:avLst/>
          </a:prstGeom>
          <a:noFill/>
          <a:ln w="9525">
            <a:noFill/>
            <a:miter lim="800000"/>
            <a:headEnd/>
            <a:tailEnd/>
          </a:ln>
          <a:effectLst/>
        </p:spPr>
        <p:txBody>
          <a:bodyPr wrap="none">
            <a:spAutoFit/>
          </a:bodyPr>
          <a:lstStyle/>
          <a:p>
            <a:r>
              <a:rPr lang="en-US" altLang="ko-KR" sz="1400">
                <a:ea typeface="Gulim" pitchFamily="50" charset="-127"/>
              </a:rPr>
              <a:t>(e) Delivery-based transient synchronous communication at message delivery</a:t>
            </a:r>
          </a:p>
          <a:p>
            <a:r>
              <a:rPr lang="en-US" altLang="ko-KR" sz="1400">
                <a:ea typeface="Gulim" pitchFamily="50" charset="-127"/>
              </a:rPr>
              <a:t>(f) Response-based transient synchronous communication</a:t>
            </a:r>
          </a:p>
        </p:txBody>
      </p:sp>
      <p:sp>
        <p:nvSpPr>
          <p:cNvPr id="7" name="Slide Number Placeholder 6"/>
          <p:cNvSpPr>
            <a:spLocks noGrp="1"/>
          </p:cNvSpPr>
          <p:nvPr>
            <p:ph type="sldNum" sz="quarter" idx="12"/>
          </p:nvPr>
        </p:nvSpPr>
        <p:spPr/>
        <p:txBody>
          <a:bodyPr/>
          <a:lstStyle/>
          <a:p>
            <a:fld id="{B6F15528-21DE-4FAA-801E-634DDDAF4B2B}" type="slidenum">
              <a:rPr lang="en-US"/>
              <a:pPr/>
              <a:t>36</a:t>
            </a:fld>
            <a:endParaRPr lang="en-US"/>
          </a:p>
        </p:txBody>
      </p:sp>
    </p:spTree>
  </p:cSld>
  <p:clrMapOvr>
    <a:masterClrMapping/>
  </p:clrMapOvr>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ltLang="ko-KR" sz="3200" b="1" dirty="0">
                <a:solidFill>
                  <a:srgbClr val="0000FF"/>
                </a:solidFill>
              </a:rPr>
              <a:t>Message-Orient Transient </a:t>
            </a:r>
            <a:r>
              <a:rPr lang="en-US" altLang="ko-KR" sz="3200" b="1" dirty="0">
                <a:solidFill>
                  <a:srgbClr val="0000FF"/>
                </a:solidFill>
              </a:rPr>
              <a:t>Communication</a:t>
            </a:r>
            <a:endParaRPr lang="ko-KR" altLang="en-US" sz="3200" b="1" dirty="0">
              <a:solidFill>
                <a:srgbClr val="0000FF"/>
              </a:solidFill>
            </a:endParaRPr>
          </a:p>
        </p:txBody>
      </p:sp>
      <p:sp>
        <p:nvSpPr>
          <p:cNvPr id="344067" name="Rectangle 3"/>
          <p:cNvSpPr>
            <a:spLocks noGrp="1" noChangeArrowheads="1"/>
          </p:cNvSpPr>
          <p:nvPr>
            <p:ph idx="1"/>
          </p:nvPr>
        </p:nvSpPr>
        <p:spPr>
          <a:xfrm>
            <a:off x="457200" y="1371600"/>
            <a:ext cx="8229600" cy="4525963"/>
          </a:xfrm>
        </p:spPr>
        <p:txBody>
          <a:bodyPr>
            <a:normAutofit fontScale="92500"/>
          </a:bodyPr>
          <a:lstStyle/>
          <a:p>
            <a:pPr algn="just"/>
            <a:r>
              <a:rPr lang="en-US" altLang="ko-KR" b="1" dirty="0">
                <a:solidFill>
                  <a:srgbClr val="FF0000"/>
                </a:solidFill>
                <a:ea typeface="Gulim" pitchFamily="50" charset="-127"/>
              </a:rPr>
              <a:t>Message-Oriented Model</a:t>
            </a:r>
          </a:p>
          <a:p>
            <a:pPr algn="just"/>
            <a:endParaRPr lang="en-US" altLang="ko-KR" sz="1000" dirty="0">
              <a:ea typeface="Gulim" pitchFamily="50" charset="-127"/>
            </a:endParaRPr>
          </a:p>
          <a:p>
            <a:pPr lvl="1" algn="just"/>
            <a:r>
              <a:rPr lang="en-US" altLang="ko-KR" dirty="0">
                <a:ea typeface="Gulim" pitchFamily="50" charset="-127"/>
              </a:rPr>
              <a:t>Many distributed systems and applications are built on top of the simple message-oriented model</a:t>
            </a:r>
          </a:p>
          <a:p>
            <a:pPr lvl="1" algn="just"/>
            <a:r>
              <a:rPr lang="en-US" altLang="ko-KR" dirty="0">
                <a:ea typeface="Gulim" pitchFamily="50" charset="-127"/>
              </a:rPr>
              <a:t>These models are offered by Transport Layer</a:t>
            </a:r>
          </a:p>
          <a:p>
            <a:pPr lvl="1" algn="just"/>
            <a:r>
              <a:rPr lang="en-US" altLang="ko-KR" dirty="0">
                <a:ea typeface="Gulim" pitchFamily="50" charset="-127"/>
              </a:rPr>
              <a:t>Message-oriented models</a:t>
            </a:r>
          </a:p>
          <a:p>
            <a:pPr lvl="2" algn="just"/>
            <a:r>
              <a:rPr lang="en-US" altLang="ko-KR" dirty="0">
                <a:ea typeface="Gulim" pitchFamily="50" charset="-127"/>
              </a:rPr>
              <a:t>Berkeley Sockets: Socket interface as introduced in Berkeley UNIX</a:t>
            </a:r>
          </a:p>
          <a:p>
            <a:pPr lvl="2" algn="just"/>
            <a:r>
              <a:rPr lang="en-US" altLang="ko-KR" dirty="0">
                <a:ea typeface="Gulim" pitchFamily="50" charset="-127"/>
              </a:rPr>
              <a:t>The Message-Passing Interface(MPI): designed for parallel applications and as such in tailored to transient communication</a:t>
            </a: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37</a:t>
            </a:fld>
            <a:endParaRPr lang="en-US"/>
          </a:p>
        </p:txBody>
      </p:sp>
    </p:spTree>
  </p:cSld>
  <p:clrMapOvr>
    <a:masterClrMapping/>
  </p:clrMapOvr>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457200" y="274638"/>
            <a:ext cx="8229600" cy="334962"/>
          </a:xfrm>
        </p:spPr>
        <p:txBody>
          <a:bodyPr vert="horz" lIns="91440" tIns="45720" rIns="91440" bIns="45720" rtlCol="0" anchor="ctr">
            <a:normAutofit fontScale="90000"/>
          </a:bodyPr>
          <a:lstStyle/>
          <a:p>
            <a:r>
              <a:rPr lang="en-US" altLang="ko-KR" sz="3200" b="1" dirty="0">
                <a:solidFill>
                  <a:srgbClr val="0000FF"/>
                </a:solidFill>
              </a:rPr>
              <a:t>Message-Orient Persistent </a:t>
            </a:r>
            <a:r>
              <a:rPr lang="en-US" altLang="ko-KR" sz="3200" b="1" dirty="0">
                <a:solidFill>
                  <a:srgbClr val="0000FF"/>
                </a:solidFill>
              </a:rPr>
              <a:t>Communication</a:t>
            </a:r>
            <a:endParaRPr lang="ko-KR" altLang="en-US" sz="3200" b="1" dirty="0">
              <a:solidFill>
                <a:srgbClr val="0000FF"/>
              </a:solidFill>
            </a:endParaRPr>
          </a:p>
        </p:txBody>
      </p:sp>
      <p:sp>
        <p:nvSpPr>
          <p:cNvPr id="350211" name="Rectangle 3"/>
          <p:cNvSpPr>
            <a:spLocks noGrp="1" noChangeArrowheads="1"/>
          </p:cNvSpPr>
          <p:nvPr>
            <p:ph idx="1"/>
          </p:nvPr>
        </p:nvSpPr>
        <p:spPr>
          <a:xfrm>
            <a:off x="533400" y="838200"/>
            <a:ext cx="8229600" cy="4525963"/>
          </a:xfrm>
        </p:spPr>
        <p:txBody>
          <a:bodyPr>
            <a:normAutofit/>
          </a:bodyPr>
          <a:lstStyle/>
          <a:p>
            <a:r>
              <a:rPr lang="en-US" altLang="ko-KR" sz="2800" b="1" dirty="0">
                <a:solidFill>
                  <a:srgbClr val="FF0000"/>
                </a:solidFill>
                <a:ea typeface="Gulim" pitchFamily="50" charset="-127"/>
              </a:rPr>
              <a:t>Message-Queuing </a:t>
            </a:r>
            <a:r>
              <a:rPr lang="en-US" altLang="ko-KR" sz="2800" b="1" dirty="0">
                <a:solidFill>
                  <a:srgbClr val="FF0000"/>
                </a:solidFill>
                <a:ea typeface="Gulim" pitchFamily="50" charset="-127"/>
              </a:rPr>
              <a:t>Model</a:t>
            </a:r>
            <a:endParaRPr lang="en-US" altLang="ko-KR" sz="2800" b="1" dirty="0">
              <a:solidFill>
                <a:srgbClr val="FF0000"/>
              </a:solidFill>
              <a:ea typeface="Gulim" pitchFamily="50" charset="-127"/>
            </a:endParaRPr>
          </a:p>
          <a:p>
            <a:r>
              <a:rPr lang="en-US" altLang="ko-KR" sz="900" dirty="0">
                <a:ea typeface="Gulim" pitchFamily="50" charset="-127"/>
              </a:rPr>
              <a:t>‘</a:t>
            </a:r>
          </a:p>
          <a:p>
            <a:pPr lvl="1"/>
            <a:r>
              <a:rPr lang="en-US" altLang="ko-KR" sz="2400" dirty="0">
                <a:ea typeface="Gulim" pitchFamily="50" charset="-127"/>
              </a:rPr>
              <a:t>Four combinations for loosely-coupled communication using queues:</a:t>
            </a:r>
            <a:endParaRPr lang="ko-KR" altLang="en-US" sz="2400" dirty="0">
              <a:ea typeface="Gulim" pitchFamily="50" charset="-127"/>
            </a:endParaRPr>
          </a:p>
        </p:txBody>
      </p:sp>
      <p:sp>
        <p:nvSpPr>
          <p:cNvPr id="5" name="Footer Placeholder 3"/>
          <p:cNvSpPr>
            <a:spLocks noGrp="1"/>
          </p:cNvSpPr>
          <p:nvPr>
            <p:ph type="ftr" sz="quarter" idx="10"/>
          </p:nvPr>
        </p:nvSpPr>
        <p:spPr/>
        <p:txBody>
          <a:bodyPr/>
          <a:lstStyle/>
          <a:p>
            <a:r>
              <a:rPr lang="en-US" altLang="zh-CN"/>
              <a:t>Unit-3 /  Dr Komarasamy G </a:t>
            </a:r>
            <a:endParaRPr lang="en-US" altLang="zh-CN"/>
          </a:p>
        </p:txBody>
      </p:sp>
      <p:pic>
        <p:nvPicPr>
          <p:cNvPr id="350212" name="Picture 4"/>
          <p:cNvPicPr>
            <a:picLocks noChangeAspect="1" noChangeArrowheads="1"/>
          </p:cNvPicPr>
          <p:nvPr/>
        </p:nvPicPr>
        <p:blipFill>
          <a:blip r:embed="Rd83701fb4e6e4098" cstate="print"/>
          <a:srcRect l="27570" t="39584" r="24338" b="34146"/>
          <a:stretch>
            <a:fillRect/>
          </a:stretch>
        </p:blipFill>
        <p:spPr bwMode="auto">
          <a:xfrm>
            <a:off x="1600200" y="2362200"/>
            <a:ext cx="5153025" cy="3983038"/>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B6F15528-21DE-4FAA-801E-634DDDAF4B2B}" type="slidenum">
              <a:rPr lang="en-US"/>
              <a:pPr/>
              <a:t>38</a:t>
            </a:fld>
            <a:endParaRPr lang="en-US"/>
          </a:p>
        </p:txBody>
      </p:sp>
    </p:spTree>
  </p:cSld>
  <p:clrMapOvr>
    <a:masterClrMapping/>
  </p:clrMapOvr>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457200" y="152400"/>
            <a:ext cx="8229600" cy="487362"/>
          </a:xfrm>
        </p:spPr>
        <p:txBody>
          <a:bodyPr vert="horz" lIns="91440" tIns="45720" rIns="91440" bIns="45720" rtlCol="0" anchor="ctr">
            <a:normAutofit fontScale="90000"/>
          </a:bodyPr>
          <a:lstStyle/>
          <a:p>
            <a:r>
              <a:rPr lang="en-US" altLang="ko-KR" sz="2900" b="1" dirty="0">
                <a:solidFill>
                  <a:srgbClr val="0000FF"/>
                </a:solidFill>
              </a:rPr>
              <a:t>Message-Orient Persistent </a:t>
            </a:r>
            <a:r>
              <a:rPr lang="en-US" altLang="ko-KR" sz="2900" b="1" dirty="0">
                <a:solidFill>
                  <a:srgbClr val="0000FF"/>
                </a:solidFill>
              </a:rPr>
              <a:t>Communication</a:t>
            </a:r>
            <a:endParaRPr lang="ko-KR" altLang="en-US" sz="2900" b="1" dirty="0">
              <a:solidFill>
                <a:srgbClr val="0000FF"/>
              </a:solidFill>
            </a:endParaRPr>
          </a:p>
        </p:txBody>
      </p:sp>
      <p:sp>
        <p:nvSpPr>
          <p:cNvPr id="351235" name="Rectangle 3"/>
          <p:cNvSpPr>
            <a:spLocks noGrp="1" noChangeArrowheads="1"/>
          </p:cNvSpPr>
          <p:nvPr>
            <p:ph idx="1"/>
          </p:nvPr>
        </p:nvSpPr>
        <p:spPr>
          <a:xfrm>
            <a:off x="381000" y="762000"/>
            <a:ext cx="8229600" cy="4525963"/>
          </a:xfrm>
        </p:spPr>
        <p:txBody>
          <a:bodyPr>
            <a:normAutofit/>
          </a:bodyPr>
          <a:lstStyle/>
          <a:p>
            <a:r>
              <a:rPr lang="en-US" altLang="ko-KR" sz="2400" b="1" dirty="0">
                <a:solidFill>
                  <a:srgbClr val="FF0000"/>
                </a:solidFill>
                <a:ea typeface="Gulim" pitchFamily="50" charset="-127"/>
              </a:rPr>
              <a:t>General architecture of a Message-Queuing </a:t>
            </a:r>
            <a:r>
              <a:rPr lang="en-US" altLang="ko-KR" sz="2400" b="1" dirty="0">
                <a:solidFill>
                  <a:srgbClr val="FF0000"/>
                </a:solidFill>
                <a:ea typeface="Gulim" pitchFamily="50" charset="-127"/>
              </a:rPr>
              <a:t>System</a:t>
            </a:r>
            <a:endParaRPr lang="en-US" altLang="ko-KR" sz="2400" b="1" dirty="0">
              <a:solidFill>
                <a:srgbClr val="FF0000"/>
              </a:solidFill>
              <a:ea typeface="Gulim" pitchFamily="50" charset="-127"/>
            </a:endParaRPr>
          </a:p>
          <a:p>
            <a:pPr lvl="1"/>
            <a:r>
              <a:rPr lang="en-US" altLang="ko-KR" sz="2000" dirty="0">
                <a:ea typeface="Gulim" pitchFamily="50" charset="-127"/>
              </a:rPr>
              <a:t>Messages </a:t>
            </a:r>
            <a:r>
              <a:rPr lang="en-US" altLang="ko-KR" sz="2000" dirty="0">
                <a:ea typeface="Gulim" pitchFamily="50" charset="-127"/>
              </a:rPr>
              <a:t>can only be put and received from local queues</a:t>
            </a:r>
          </a:p>
          <a:p>
            <a:pPr lvl="1"/>
            <a:r>
              <a:rPr lang="en-US" altLang="ko-KR" sz="2000" dirty="0">
                <a:ea typeface="Gulim" pitchFamily="50" charset="-127"/>
              </a:rPr>
              <a:t>Ensure transmitting the messages between the source queues and destination queues, meanwhile storing the messages as long as necessary</a:t>
            </a:r>
          </a:p>
          <a:p>
            <a:pPr lvl="1"/>
            <a:r>
              <a:rPr lang="en-US" altLang="ko-KR" sz="2000" dirty="0">
                <a:ea typeface="Gulim" pitchFamily="50" charset="-127"/>
              </a:rPr>
              <a:t>Each queue is maintained by a queue manager</a:t>
            </a:r>
          </a:p>
        </p:txBody>
      </p:sp>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351236" name="Picture 4"/>
          <p:cNvPicPr>
            <a:picLocks noChangeAspect="1" noChangeArrowheads="1"/>
          </p:cNvPicPr>
          <p:nvPr/>
        </p:nvPicPr>
        <p:blipFill>
          <a:blip r:embed="R3c2b6e5c4dcd4e98" cstate="print"/>
          <a:srcRect l="21167" t="44267" r="20097" b="37914"/>
          <a:stretch>
            <a:fillRect/>
          </a:stretch>
        </p:blipFill>
        <p:spPr bwMode="auto">
          <a:xfrm>
            <a:off x="1187450" y="3046413"/>
            <a:ext cx="6765925" cy="2903537"/>
          </a:xfrm>
          <a:prstGeom prst="rect">
            <a:avLst/>
          </a:prstGeom>
          <a:noFill/>
          <a:ln w="9525">
            <a:noFill/>
            <a:miter lim="800000"/>
            <a:headEnd/>
            <a:tailEnd/>
          </a:ln>
          <a:effectLst/>
        </p:spPr>
      </p:pic>
      <p:sp>
        <p:nvSpPr>
          <p:cNvPr id="351237" name="Rectangle 5"/>
          <p:cNvSpPr>
            <a:spLocks noChangeArrowheads="1"/>
          </p:cNvSpPr>
          <p:nvPr/>
        </p:nvSpPr>
        <p:spPr bwMode="auto">
          <a:xfrm>
            <a:off x="1333500" y="5949950"/>
            <a:ext cx="6383338" cy="304800"/>
          </a:xfrm>
          <a:prstGeom prst="rect">
            <a:avLst/>
          </a:prstGeom>
          <a:noFill/>
          <a:ln w="9525" algn="ctr">
            <a:noFill/>
            <a:miter lim="800000"/>
            <a:headEnd/>
            <a:tailEnd/>
          </a:ln>
          <a:effectLst/>
        </p:spPr>
        <p:txBody>
          <a:bodyPr wrap="none">
            <a:spAutoFit/>
          </a:bodyPr>
          <a:lstStyle/>
          <a:p>
            <a:pPr marL="533400" indent="-533400" eaLnBrk="0" latinLnBrk="1" hangingPunct="0">
              <a:buFont typeface="Monotype Sorts" pitchFamily="2" charset="2"/>
              <a:buNone/>
            </a:pPr>
            <a:r>
              <a:rPr kumimoji="1" lang="en-US" altLang="ko-KR" sz="1400">
                <a:latin typeface="Tahoma" pitchFamily="34" charset="0"/>
                <a:ea typeface="HY헤드라인M" pitchFamily="18" charset="-127"/>
              </a:rPr>
              <a:t>The relationship between queue-level addressing and network-level addressing</a:t>
            </a:r>
            <a:endParaRPr kumimoji="1" lang="ko-KR" altLang="en-US" sz="1400">
              <a:latin typeface="Tahoma" pitchFamily="34" charset="0"/>
              <a:ea typeface="HY헤드라인M" pitchFamily="18" charset="-127"/>
            </a:endParaRPr>
          </a:p>
        </p:txBody>
      </p:sp>
      <p:sp>
        <p:nvSpPr>
          <p:cNvPr id="7" name="Slide Number Placeholder 6"/>
          <p:cNvSpPr>
            <a:spLocks noGrp="1"/>
          </p:cNvSpPr>
          <p:nvPr>
            <p:ph type="sldNum" sz="quarter" idx="12"/>
          </p:nvPr>
        </p:nvSpPr>
        <p:spPr/>
        <p:txBody>
          <a:bodyPr/>
          <a:lstStyle/>
          <a:p>
            <a:fld id="{B6F15528-21DE-4FAA-801E-634DDDAF4B2B}" type="slidenum">
              <a:rPr lang="en-US"/>
              <a:pPr/>
              <a:t>39</a:t>
            </a:fld>
            <a:endParaRPr lang="en-US"/>
          </a:p>
        </p:txBody>
      </p:sp>
    </p:spTree>
  </p:cSld>
  <p:clrMapOvr>
    <a:masterClrMapping/>
  </p:clrMapOvr>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457200" y="274638"/>
            <a:ext cx="8229600" cy="411162"/>
          </a:xfrm>
        </p:spPr>
        <p:txBody>
          <a:bodyPr vert="horz" lIns="91440" tIns="45720" rIns="91440" bIns="45720" rtlCol="0" anchor="ctr">
            <a:noAutofit/>
          </a:bodyPr>
          <a:lstStyle/>
          <a:p>
            <a:r>
              <a:rPr lang="en-US" altLang="ko-KR" sz="2400" b="1" dirty="0">
                <a:solidFill>
                  <a:srgbClr val="0000FF"/>
                </a:solidFill>
              </a:rPr>
              <a:t>Message-Orient Persistent </a:t>
            </a:r>
            <a:r>
              <a:rPr lang="en-US" altLang="ko-KR" sz="2400" b="1" dirty="0">
                <a:solidFill>
                  <a:srgbClr val="0000FF"/>
                </a:solidFill>
              </a:rPr>
              <a:t>Communication</a:t>
            </a:r>
            <a:endParaRPr lang="ko-KR" altLang="en-US" sz="2400" b="1" dirty="0">
              <a:solidFill>
                <a:srgbClr val="0000FF"/>
              </a:solidFill>
            </a:endParaRPr>
          </a:p>
        </p:txBody>
      </p:sp>
      <p:sp>
        <p:nvSpPr>
          <p:cNvPr id="352259" name="Rectangle 3"/>
          <p:cNvSpPr>
            <a:spLocks noGrp="1" noChangeArrowheads="1"/>
          </p:cNvSpPr>
          <p:nvPr>
            <p:ph idx="1"/>
          </p:nvPr>
        </p:nvSpPr>
        <p:spPr>
          <a:xfrm>
            <a:off x="381000" y="838200"/>
            <a:ext cx="8229600" cy="4525963"/>
          </a:xfrm>
        </p:spPr>
        <p:txBody>
          <a:bodyPr>
            <a:normAutofit/>
          </a:bodyPr>
          <a:lstStyle/>
          <a:p>
            <a:r>
              <a:rPr lang="en-US" altLang="ko-KR" sz="2400" b="1" dirty="0">
                <a:solidFill>
                  <a:srgbClr val="FF0000"/>
                </a:solidFill>
                <a:ea typeface="Gulim" pitchFamily="50" charset="-127"/>
              </a:rPr>
              <a:t>General architecture of a Message-Queuing </a:t>
            </a:r>
            <a:r>
              <a:rPr lang="en-US" altLang="ko-KR" sz="2400" b="1" dirty="0">
                <a:solidFill>
                  <a:srgbClr val="FF0000"/>
                </a:solidFill>
                <a:ea typeface="Gulim" pitchFamily="50" charset="-127"/>
              </a:rPr>
              <a:t>System</a:t>
            </a:r>
            <a:endParaRPr lang="en-US" altLang="ko-KR" sz="2400" b="1" dirty="0">
              <a:solidFill>
                <a:srgbClr val="FF0000"/>
              </a:solidFill>
              <a:ea typeface="Gulim" pitchFamily="50" charset="-127"/>
            </a:endParaRPr>
          </a:p>
          <a:p>
            <a:pPr lvl="1"/>
            <a:r>
              <a:rPr lang="en-US" altLang="ko-KR" sz="2000" dirty="0">
                <a:ea typeface="Gulim" pitchFamily="50" charset="-127"/>
              </a:rPr>
              <a:t>Queue managers are not only responsible for directly interacting with        applications but are also responsible for acting as relays (or routers)</a:t>
            </a:r>
          </a:p>
          <a:p>
            <a:pPr lvl="1"/>
            <a:endParaRPr lang="ko-KR" altLang="en-US" sz="2000" dirty="0">
              <a:ea typeface="Gulim" pitchFamily="50" charset="-127"/>
            </a:endParaRPr>
          </a:p>
        </p:txBody>
      </p:sp>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352260" name="Picture 4"/>
          <p:cNvPicPr>
            <a:picLocks noChangeAspect="1" noChangeArrowheads="1"/>
          </p:cNvPicPr>
          <p:nvPr/>
        </p:nvPicPr>
        <p:blipFill>
          <a:blip r:embed="R1cef80cf624b4065" cstate="print"/>
          <a:srcRect l="27145" t="39270" r="24338" b="33531"/>
          <a:stretch>
            <a:fillRect/>
          </a:stretch>
        </p:blipFill>
        <p:spPr bwMode="auto">
          <a:xfrm>
            <a:off x="1981199" y="1905000"/>
            <a:ext cx="4995633" cy="3962400"/>
          </a:xfrm>
          <a:prstGeom prst="rect">
            <a:avLst/>
          </a:prstGeom>
          <a:noFill/>
          <a:ln w="9525">
            <a:noFill/>
            <a:miter lim="800000"/>
            <a:headEnd/>
            <a:tailEnd/>
          </a:ln>
          <a:effectLst/>
        </p:spPr>
      </p:pic>
      <p:sp>
        <p:nvSpPr>
          <p:cNvPr id="352261" name="Rectangle 5"/>
          <p:cNvSpPr>
            <a:spLocks noChangeArrowheads="1"/>
          </p:cNvSpPr>
          <p:nvPr/>
        </p:nvSpPr>
        <p:spPr bwMode="auto">
          <a:xfrm>
            <a:off x="1884363" y="5949950"/>
            <a:ext cx="5289653" cy="338554"/>
          </a:xfrm>
          <a:prstGeom prst="rect">
            <a:avLst/>
          </a:prstGeom>
          <a:noFill/>
          <a:ln w="9525" algn="ctr">
            <a:noFill/>
            <a:miter lim="800000"/>
            <a:headEnd/>
            <a:tailEnd/>
          </a:ln>
          <a:effectLst/>
        </p:spPr>
        <p:txBody>
          <a:bodyPr wrap="none">
            <a:spAutoFit/>
          </a:bodyPr>
          <a:lstStyle/>
          <a:p>
            <a:pPr marL="533400" indent="-533400" eaLnBrk="0" latinLnBrk="1" hangingPunct="0">
              <a:buFont typeface="Monotype Sorts" pitchFamily="2" charset="2"/>
              <a:buNone/>
            </a:pPr>
            <a:r>
              <a:rPr kumimoji="1" lang="en-US" altLang="en-US" sz="1600" b="1" dirty="0">
                <a:latin typeface="+mj-lt"/>
                <a:ea typeface="HY헤드라인M" pitchFamily="18" charset="-127"/>
              </a:rPr>
              <a:t>Queue managers form an overlay network, acting as routers</a:t>
            </a:r>
            <a:endParaRPr kumimoji="1" lang="ko-KR" altLang="en-US" sz="1600" b="1" dirty="0">
              <a:latin typeface="+mj-lt"/>
              <a:ea typeface="HY헤드라인M" pitchFamily="18" charset="-127"/>
            </a:endParaRPr>
          </a:p>
        </p:txBody>
      </p:sp>
      <p:sp>
        <p:nvSpPr>
          <p:cNvPr id="7" name="Slide Number Placeholder 6"/>
          <p:cNvSpPr>
            <a:spLocks noGrp="1"/>
          </p:cNvSpPr>
          <p:nvPr>
            <p:ph type="sldNum" sz="quarter" idx="12"/>
          </p:nvPr>
        </p:nvSpPr>
        <p:spPr/>
        <p:txBody>
          <a:bodyPr/>
          <a:lstStyle/>
          <a:p>
            <a:fld id="{B6F15528-21DE-4FAA-801E-634DDDAF4B2B}" type="slidenum">
              <a:rPr lang="en-US"/>
              <a:pPr/>
              <a:t>40</a:t>
            </a:fld>
            <a:endParaRPr lang="en-US"/>
          </a:p>
        </p:txBody>
      </p:sp>
    </p:spTree>
  </p:cSld>
  <p:clrMapOvr>
    <a:masterClrMapping/>
  </p:clrMapOvr>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vert="horz" lIns="91440" tIns="45720" rIns="91440" bIns="45720" rtlCol="0" anchor="ctr">
            <a:noAutofit/>
          </a:bodyPr>
          <a:lstStyle/>
          <a:p>
            <a:r>
              <a:rPr lang="en-US" altLang="ko-KR" sz="2800" b="1" dirty="0">
                <a:solidFill>
                  <a:srgbClr val="0000FF"/>
                </a:solidFill>
              </a:rPr>
              <a:t>Message-Orient Persistent Communication(5)</a:t>
            </a:r>
            <a:endParaRPr lang="ko-KR" altLang="en-US" sz="2800" b="1" dirty="0">
              <a:solidFill>
                <a:srgbClr val="0000FF"/>
              </a:solidFill>
            </a:endParaRPr>
          </a:p>
        </p:txBody>
      </p:sp>
      <p:sp>
        <p:nvSpPr>
          <p:cNvPr id="353283" name="Rectangle 3"/>
          <p:cNvSpPr>
            <a:spLocks noGrp="1" noChangeArrowheads="1"/>
          </p:cNvSpPr>
          <p:nvPr>
            <p:ph idx="1"/>
          </p:nvPr>
        </p:nvSpPr>
        <p:spPr/>
        <p:txBody>
          <a:bodyPr>
            <a:normAutofit/>
          </a:bodyPr>
          <a:lstStyle/>
          <a:p>
            <a:r>
              <a:rPr lang="en-US" altLang="en-US" sz="2800" b="1" dirty="0">
                <a:solidFill>
                  <a:srgbClr val="FF0000"/>
                </a:solidFill>
                <a:ea typeface="Gulim" pitchFamily="50" charset="-127"/>
              </a:rPr>
              <a:t>General–purpose of a Message-Queuing System</a:t>
            </a:r>
            <a:endParaRPr lang="en-US" altLang="ko-KR" sz="2800" b="1" dirty="0">
              <a:solidFill>
                <a:srgbClr val="FF0000"/>
              </a:solidFill>
              <a:ea typeface="Gulim" pitchFamily="50" charset="-127"/>
            </a:endParaRPr>
          </a:p>
          <a:p>
            <a:pPr lvl="1"/>
            <a:r>
              <a:rPr lang="en-US" altLang="ko-KR" sz="2400" dirty="0">
                <a:ea typeface="Gulim" pitchFamily="50" charset="-127"/>
              </a:rPr>
              <a:t>Enable </a:t>
            </a:r>
            <a:r>
              <a:rPr lang="en-US" altLang="ko-KR" sz="2400" dirty="0">
                <a:ea typeface="Gulim" pitchFamily="50" charset="-127"/>
              </a:rPr>
              <a:t>persistent communication between processes</a:t>
            </a:r>
          </a:p>
          <a:p>
            <a:pPr lvl="1"/>
            <a:r>
              <a:rPr lang="en-US" altLang="ko-KR" sz="2400" dirty="0">
                <a:ea typeface="Gulim" pitchFamily="50" charset="-127"/>
              </a:rPr>
              <a:t>Handling access to database</a:t>
            </a:r>
          </a:p>
          <a:p>
            <a:pPr lvl="1"/>
            <a:r>
              <a:rPr lang="en-US" altLang="ko-KR" sz="2400" dirty="0">
                <a:ea typeface="Gulim" pitchFamily="50" charset="-127"/>
              </a:rPr>
              <a:t>In wide range of application, include:</a:t>
            </a:r>
          </a:p>
          <a:p>
            <a:pPr lvl="2"/>
            <a:r>
              <a:rPr lang="en-US" altLang="ko-KR" sz="2000" dirty="0">
                <a:ea typeface="Gulim" pitchFamily="50" charset="-127"/>
              </a:rPr>
              <a:t>Email</a:t>
            </a:r>
          </a:p>
          <a:p>
            <a:pPr lvl="2"/>
            <a:r>
              <a:rPr lang="en-US" altLang="ko-KR" sz="2000" dirty="0">
                <a:ea typeface="Gulim" pitchFamily="50" charset="-127"/>
              </a:rPr>
              <a:t>Groupware</a:t>
            </a:r>
          </a:p>
          <a:p>
            <a:pPr lvl="2"/>
            <a:r>
              <a:rPr lang="en-US" altLang="ko-KR" sz="2000" dirty="0">
                <a:ea typeface="Gulim" pitchFamily="50" charset="-127"/>
              </a:rPr>
              <a:t>Batch processing</a:t>
            </a:r>
          </a:p>
          <a:p>
            <a:pPr lvl="1"/>
            <a:endParaRPr lang="ko-KR" altLang="en-US" sz="2400" dirty="0">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41</a:t>
            </a:fld>
            <a:endParaRPr lang="en-US"/>
          </a:p>
        </p:txBody>
      </p:sp>
    </p:spTree>
  </p:cSld>
  <p:clrMapOvr>
    <a:masterClrMapping/>
  </p:clrMapOvr>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vert="horz" lIns="91440" tIns="45720" rIns="91440" bIns="45720" rtlCol="0" anchor="ctr">
            <a:noAutofit/>
          </a:bodyPr>
          <a:lstStyle/>
          <a:p>
            <a:r>
              <a:rPr lang="en-US" altLang="ko-KR" sz="2800" b="1" dirty="0">
                <a:solidFill>
                  <a:srgbClr val="0000FF"/>
                </a:solidFill>
              </a:rPr>
              <a:t>Message-Orient Persistent </a:t>
            </a:r>
            <a:r>
              <a:rPr lang="en-US" altLang="ko-KR" sz="2800" b="1" dirty="0">
                <a:solidFill>
                  <a:srgbClr val="0000FF"/>
                </a:solidFill>
              </a:rPr>
              <a:t>Communication</a:t>
            </a:r>
            <a:endParaRPr lang="ko-KR" altLang="en-US" sz="2800" b="1" dirty="0">
              <a:solidFill>
                <a:srgbClr val="0000FF"/>
              </a:solidFill>
            </a:endParaRPr>
          </a:p>
        </p:txBody>
      </p:sp>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354308" name="Picture 4"/>
          <p:cNvPicPr>
            <a:picLocks noChangeAspect="1" noChangeArrowheads="1"/>
          </p:cNvPicPr>
          <p:nvPr/>
        </p:nvPicPr>
        <p:blipFill>
          <a:blip r:embed="R0b5000f8a648412d" cstate="print"/>
          <a:srcRect l="24345" t="42749" r="21593" b="36858"/>
          <a:stretch>
            <a:fillRect/>
          </a:stretch>
        </p:blipFill>
        <p:spPr bwMode="auto">
          <a:xfrm>
            <a:off x="914400" y="1600200"/>
            <a:ext cx="7124700" cy="3803650"/>
          </a:xfrm>
          <a:prstGeom prst="rect">
            <a:avLst/>
          </a:prstGeom>
          <a:noFill/>
          <a:ln w="9525">
            <a:noFill/>
            <a:miter lim="800000"/>
            <a:headEnd/>
            <a:tailEnd/>
          </a:ln>
          <a:effectLst/>
        </p:spPr>
      </p:pic>
      <p:sp>
        <p:nvSpPr>
          <p:cNvPr id="354309" name="Rectangle 5"/>
          <p:cNvSpPr>
            <a:spLocks noChangeArrowheads="1"/>
          </p:cNvSpPr>
          <p:nvPr/>
        </p:nvSpPr>
        <p:spPr bwMode="auto">
          <a:xfrm>
            <a:off x="1344613" y="5516563"/>
            <a:ext cx="6180137" cy="304800"/>
          </a:xfrm>
          <a:prstGeom prst="rect">
            <a:avLst/>
          </a:prstGeom>
          <a:noFill/>
          <a:ln w="9525" algn="ctr">
            <a:noFill/>
            <a:miter lim="800000"/>
            <a:headEnd/>
            <a:tailEnd/>
          </a:ln>
          <a:effectLst/>
        </p:spPr>
        <p:txBody>
          <a:bodyPr wrap="none">
            <a:spAutoFit/>
          </a:bodyPr>
          <a:lstStyle/>
          <a:p>
            <a:pPr marL="533400" indent="-533400" eaLnBrk="0" latinLnBrk="1" hangingPunct="0">
              <a:buFont typeface="Monotype Sorts" pitchFamily="2" charset="2"/>
              <a:buNone/>
            </a:pPr>
            <a:r>
              <a:rPr kumimoji="1" lang="en-US" altLang="en-US" sz="1400">
                <a:latin typeface="Tahoma" pitchFamily="34" charset="0"/>
                <a:ea typeface="HY헤드라인M" pitchFamily="18" charset="-127"/>
              </a:rPr>
              <a:t>The general organization of a message broker in a message-queuing system</a:t>
            </a:r>
            <a:endParaRPr kumimoji="1" lang="ko-KR" altLang="en-US" sz="1400">
              <a:latin typeface="Tahoma" pitchFamily="34" charset="0"/>
              <a:ea typeface="HY헤드라인M" pitchFamily="18" charset="-127"/>
            </a:endParaRPr>
          </a:p>
        </p:txBody>
      </p:sp>
      <p:sp>
        <p:nvSpPr>
          <p:cNvPr id="7" name="Slide Number Placeholder 6"/>
          <p:cNvSpPr>
            <a:spLocks noGrp="1"/>
          </p:cNvSpPr>
          <p:nvPr>
            <p:ph type="sldNum" sz="quarter" idx="12"/>
          </p:nvPr>
        </p:nvSpPr>
        <p:spPr/>
        <p:txBody>
          <a:bodyPr/>
          <a:lstStyle/>
          <a:p>
            <a:fld id="{B6F15528-21DE-4FAA-801E-634DDDAF4B2B}" type="slidenum">
              <a:rPr lang="en-US"/>
              <a:pPr/>
              <a:t>42</a:t>
            </a:fld>
            <a:endParaRPr lang="en-US"/>
          </a:p>
        </p:txBody>
      </p:sp>
    </p:spTree>
  </p:cSld>
  <p:clrMapOvr>
    <a:masterClrMapping/>
  </p:clrMapOvr>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457200" y="228600"/>
            <a:ext cx="8229600" cy="258762"/>
          </a:xfrm>
        </p:spPr>
        <p:txBody>
          <a:bodyPr vert="horz" lIns="91440" tIns="45720" rIns="91440" bIns="45720" rtlCol="0" anchor="ctr">
            <a:noAutofit/>
          </a:bodyPr>
          <a:lstStyle/>
          <a:p>
            <a:r>
              <a:rPr lang="en-US" altLang="ko-KR" sz="2800" b="1" dirty="0">
                <a:solidFill>
                  <a:srgbClr val="0000FF"/>
                </a:solidFill>
              </a:rPr>
              <a:t>Summary &amp; Conclusion</a:t>
            </a:r>
          </a:p>
        </p:txBody>
      </p:sp>
      <p:sp>
        <p:nvSpPr>
          <p:cNvPr id="355331" name="Rectangle 3"/>
          <p:cNvSpPr>
            <a:spLocks noGrp="1" noChangeArrowheads="1"/>
          </p:cNvSpPr>
          <p:nvPr>
            <p:ph idx="1"/>
          </p:nvPr>
        </p:nvSpPr>
        <p:spPr>
          <a:xfrm>
            <a:off x="457200" y="609600"/>
            <a:ext cx="8229600" cy="4525963"/>
          </a:xfrm>
        </p:spPr>
        <p:txBody>
          <a:bodyPr>
            <a:noAutofit/>
          </a:bodyPr>
          <a:lstStyle/>
          <a:p>
            <a:pPr algn="just"/>
            <a:r>
              <a:rPr lang="en-US" altLang="ko-KR" sz="2200" b="1" dirty="0">
                <a:ea typeface="Gulim" pitchFamily="50" charset="-127"/>
              </a:rPr>
              <a:t>Summary</a:t>
            </a:r>
          </a:p>
          <a:p>
            <a:pPr lvl="1" algn="just"/>
            <a:r>
              <a:rPr lang="en-US" altLang="ko-KR" sz="2200" dirty="0">
                <a:ea typeface="Gulim" pitchFamily="50" charset="-127"/>
              </a:rPr>
              <a:t>Two </a:t>
            </a:r>
            <a:r>
              <a:rPr lang="en-US" altLang="ko-KR" sz="2200" dirty="0">
                <a:ea typeface="Gulim" pitchFamily="50" charset="-127"/>
              </a:rPr>
              <a:t>different communication concept ‘Transient vs. Persistent’</a:t>
            </a:r>
          </a:p>
          <a:p>
            <a:pPr lvl="2" algn="just"/>
            <a:r>
              <a:rPr lang="en-US" altLang="ko-KR" sz="2200" dirty="0">
                <a:ea typeface="Gulim" pitchFamily="50" charset="-127"/>
              </a:rPr>
              <a:t>Persistent messages are </a:t>
            </a:r>
            <a:r>
              <a:rPr lang="en-US" altLang="ko-KR" sz="2200" dirty="0">
                <a:solidFill>
                  <a:srgbClr val="FF0000"/>
                </a:solidFill>
                <a:ea typeface="Gulim" pitchFamily="50" charset="-127"/>
              </a:rPr>
              <a:t>stored as long as necessary</a:t>
            </a:r>
            <a:r>
              <a:rPr lang="en-US" altLang="ko-KR" sz="2200" dirty="0">
                <a:ea typeface="Gulim" pitchFamily="50" charset="-127"/>
              </a:rPr>
              <a:t> </a:t>
            </a:r>
          </a:p>
          <a:p>
            <a:pPr lvl="2" algn="just"/>
            <a:r>
              <a:rPr lang="en-US" altLang="ko-KR" sz="2200" dirty="0">
                <a:ea typeface="Gulim" pitchFamily="50" charset="-127"/>
              </a:rPr>
              <a:t>Transient messages are </a:t>
            </a:r>
            <a:r>
              <a:rPr lang="en-US" altLang="ko-KR" sz="2200" dirty="0">
                <a:solidFill>
                  <a:srgbClr val="FF0000"/>
                </a:solidFill>
                <a:ea typeface="Gulim" pitchFamily="50" charset="-127"/>
              </a:rPr>
              <a:t>discarded</a:t>
            </a:r>
            <a:r>
              <a:rPr lang="en-US" altLang="ko-KR" sz="2200" dirty="0">
                <a:ea typeface="Gulim" pitchFamily="50" charset="-127"/>
              </a:rPr>
              <a:t> when they cannot be delivered</a:t>
            </a:r>
          </a:p>
          <a:p>
            <a:pPr lvl="1" algn="just"/>
            <a:r>
              <a:rPr lang="en-US" altLang="ko-KR" sz="2200" dirty="0">
                <a:ea typeface="Gulim" pitchFamily="50" charset="-127"/>
              </a:rPr>
              <a:t>Message-Oriented Transient Comm.</a:t>
            </a:r>
          </a:p>
          <a:p>
            <a:pPr lvl="2" algn="just"/>
            <a:r>
              <a:rPr lang="en-US" altLang="ko-KR" sz="2200" dirty="0">
                <a:ea typeface="Gulim" pitchFamily="50" charset="-127"/>
              </a:rPr>
              <a:t>Berkeley socket and MPI</a:t>
            </a:r>
          </a:p>
          <a:p>
            <a:pPr lvl="1" algn="just"/>
            <a:r>
              <a:rPr lang="en-US" altLang="ko-KR" sz="2200" dirty="0">
                <a:ea typeface="Gulim" pitchFamily="50" charset="-127"/>
              </a:rPr>
              <a:t>Message-Oriented Persistent Comm.</a:t>
            </a:r>
          </a:p>
          <a:p>
            <a:pPr lvl="2" algn="just"/>
            <a:r>
              <a:rPr lang="en-US" altLang="ko-KR" sz="2200" dirty="0">
                <a:ea typeface="Gulim" pitchFamily="50" charset="-127"/>
              </a:rPr>
              <a:t>Message-Queuing Model and Message </a:t>
            </a:r>
            <a:r>
              <a:rPr lang="en-US" altLang="ko-KR" sz="2200" dirty="0">
                <a:ea typeface="Gulim" pitchFamily="50" charset="-127"/>
              </a:rPr>
              <a:t>Broker</a:t>
            </a:r>
            <a:endParaRPr lang="en-US" altLang="ko-KR" sz="2200" dirty="0">
              <a:ea typeface="Gulim" pitchFamily="50" charset="-127"/>
            </a:endParaRPr>
          </a:p>
          <a:p>
            <a:pPr algn="just"/>
            <a:r>
              <a:rPr lang="en-US" altLang="ko-KR" sz="2200" b="1" dirty="0">
                <a:ea typeface="Gulim" pitchFamily="50" charset="-127"/>
              </a:rPr>
              <a:t>Conclusion</a:t>
            </a:r>
          </a:p>
          <a:p>
            <a:pPr lvl="1" algn="just"/>
            <a:r>
              <a:rPr lang="en-US" altLang="ko-KR" sz="2200" dirty="0">
                <a:ea typeface="Gulim" pitchFamily="50" charset="-127"/>
              </a:rPr>
              <a:t>Message-Oriented communication solve the blocking problems that may occur in general communication between Server/Client</a:t>
            </a:r>
          </a:p>
          <a:p>
            <a:pPr lvl="1" algn="just"/>
            <a:r>
              <a:rPr lang="en-US" altLang="ko-KR" sz="2200" dirty="0">
                <a:ea typeface="Gulim" pitchFamily="50" charset="-127"/>
              </a:rPr>
              <a:t>Message-Queuing systems can users(including applications) to do Persistent communication</a:t>
            </a: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43</a:t>
            </a:fld>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Autofit/>
          </a:bodyPr>
          <a:lstStyle/>
          <a:p>
            <a:r>
              <a:rPr lang="en-US" sz="2800" b="1" dirty="0">
                <a:solidFill>
                  <a:srgbClr val="0000FF"/>
                </a:solidFill>
              </a:rPr>
              <a:t>Course Outcomes</a:t>
            </a:r>
          </a:p>
        </p:txBody>
      </p:sp>
      <p:sp>
        <p:nvSpPr>
          <p:cNvPr id="3" name="Content Placeholder 2"/>
          <p:cNvSpPr>
            <a:spLocks noGrp="1"/>
          </p:cNvSpPr>
          <p:nvPr>
            <p:ph idx="1"/>
          </p:nvPr>
        </p:nvSpPr>
        <p:spPr>
          <a:xfrm>
            <a:off x="457200" y="685800"/>
            <a:ext cx="8305800" cy="5334000"/>
          </a:xfrm>
        </p:spPr>
        <p:txBody>
          <a:bodyPr>
            <a:noAutofit/>
          </a:bodyPr>
          <a:lstStyle/>
          <a:p>
            <a:pPr algn="just">
              <a:buNone/>
            </a:pPr>
            <a:r>
              <a:rPr lang="en-US" sz="2400" b="1" dirty="0">
                <a:solidFill>
                  <a:srgbClr val="FF0000"/>
                </a:solidFill>
              </a:rPr>
              <a:t>Students will be able to </a:t>
            </a:r>
          </a:p>
          <a:p>
            <a:pPr algn="just"/>
            <a:r>
              <a:rPr lang="en-US" sz="2400" dirty="0"/>
              <a:t>CO1: Analyze parallel and distributed system using the principles and concepts.[KL4]</a:t>
            </a:r>
          </a:p>
          <a:p>
            <a:pPr algn="just"/>
            <a:r>
              <a:rPr lang="en-US" sz="2400" dirty="0"/>
              <a:t>CO2: Apply parallelize problems for load balancing. [KL3]</a:t>
            </a:r>
          </a:p>
          <a:p>
            <a:pPr algn="just"/>
            <a:r>
              <a:rPr lang="en-US" sz="2400" dirty="0"/>
              <a:t>CO3 : Explain the challenges and opportunities that parallel and distributed systems present. [KL2]</a:t>
            </a:r>
          </a:p>
          <a:p>
            <a:pPr algn="just"/>
            <a:r>
              <a:rPr lang="en-US" sz="2400" dirty="0"/>
              <a:t>CO4: Explain middleware technologies. RPC, RMI, and object-based[KL2]</a:t>
            </a:r>
          </a:p>
          <a:p>
            <a:pPr algn="just"/>
            <a:r>
              <a:rPr lang="en-US" sz="2400" dirty="0"/>
              <a:t>CO5: Illustrate middleware technologies to support distributed applications. [KL2]</a:t>
            </a:r>
          </a:p>
          <a:p>
            <a:pPr algn="just"/>
            <a:r>
              <a:rPr lang="en-US" sz="2400" dirty="0"/>
              <a:t>CO6: Identify Distributed and parallel programs to improve performance and reliability. [KL2] </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a:pPr/>
              <a:t>3</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86055"/>
            <a:ext cx="3634740" cy="559435"/>
          </a:xfrm>
          <a:prstGeom prst="rect">
            <a:avLst/>
          </a:prstGeom>
        </p:spPr>
        <p:txBody>
          <a:bodyPr vert="horz" wrap="square" lIns="0" tIns="12700" rIns="0" bIns="0" rtlCol="0">
            <a:spAutoFit/>
          </a:bodyPr>
          <a:lstStyle/>
          <a:p>
            <a:pPr marL="12700">
              <a:lnSpc>
                <a:spcPct val="100000"/>
              </a:lnSpc>
              <a:spcBef>
                <a:spcPts val="100"/>
              </a:spcBef>
            </a:pPr>
            <a:r>
              <a:rPr sz="3500" u="sng" dirty="0">
                <a:solidFill>
                  <a:srgbClr val="333399"/>
                </a:solidFill>
                <a:uFill>
                  <a:solidFill>
                    <a:srgbClr val="333399"/>
                  </a:solidFill>
                </a:uFill>
              </a:rPr>
              <a:t>Parallel</a:t>
            </a:r>
            <a:r>
              <a:rPr sz="3500" u="sng" spc="-170" dirty="0">
                <a:solidFill>
                  <a:srgbClr val="333399"/>
                </a:solidFill>
                <a:uFill>
                  <a:solidFill>
                    <a:srgbClr val="333399"/>
                  </a:solidFill>
                </a:uFill>
              </a:rPr>
              <a:t> </a:t>
            </a:r>
            <a:r>
              <a:rPr sz="3500" u="sng" spc="-10" dirty="0">
                <a:solidFill>
                  <a:srgbClr val="333399"/>
                </a:solidFill>
                <a:uFill>
                  <a:solidFill>
                    <a:srgbClr val="333399"/>
                  </a:solidFill>
                </a:uFill>
              </a:rPr>
              <a:t>Computers</a:t>
            </a:r>
            <a:r>
              <a:rPr sz="3500" u="none" spc="-10" dirty="0">
                <a:solidFill>
                  <a:srgbClr val="333399"/>
                </a:solidFill>
              </a:rPr>
              <a:t>:</a:t>
            </a:r>
            <a:endParaRPr sz="3500"/>
          </a:p>
        </p:txBody>
      </p:sp>
      <p:sp>
        <p:nvSpPr>
          <p:cNvPr id="3" name="object 3"/>
          <p:cNvSpPr txBox="1"/>
          <p:nvPr/>
        </p:nvSpPr>
        <p:spPr>
          <a:xfrm>
            <a:off x="231140" y="829437"/>
            <a:ext cx="8760460" cy="1552348"/>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Calibri"/>
                <a:cs typeface="Calibri"/>
              </a:rPr>
              <a:t>Virtually</a:t>
            </a:r>
            <a:r>
              <a:rPr sz="2000" spc="-50" dirty="0">
                <a:latin typeface="Calibri"/>
                <a:cs typeface="Calibri"/>
              </a:rPr>
              <a:t> </a:t>
            </a:r>
            <a:r>
              <a:rPr sz="2000" dirty="0">
                <a:latin typeface="Calibri"/>
                <a:cs typeface="Calibri"/>
              </a:rPr>
              <a:t>all</a:t>
            </a:r>
            <a:r>
              <a:rPr sz="2000" spc="-45" dirty="0">
                <a:latin typeface="Calibri"/>
                <a:cs typeface="Calibri"/>
              </a:rPr>
              <a:t> </a:t>
            </a:r>
            <a:r>
              <a:rPr sz="2000" spc="-20" dirty="0">
                <a:latin typeface="Calibri"/>
                <a:cs typeface="Calibri"/>
              </a:rPr>
              <a:t>stand-</a:t>
            </a:r>
            <a:r>
              <a:rPr sz="2000" dirty="0">
                <a:latin typeface="Calibri"/>
                <a:cs typeface="Calibri"/>
              </a:rPr>
              <a:t>alone</a:t>
            </a:r>
            <a:r>
              <a:rPr sz="2000" spc="-50" dirty="0">
                <a:latin typeface="Calibri"/>
                <a:cs typeface="Calibri"/>
              </a:rPr>
              <a:t> </a:t>
            </a:r>
            <a:r>
              <a:rPr sz="2000" dirty="0">
                <a:latin typeface="Calibri"/>
                <a:cs typeface="Calibri"/>
              </a:rPr>
              <a:t>computers</a:t>
            </a:r>
            <a:r>
              <a:rPr sz="2000" spc="-50" dirty="0">
                <a:latin typeface="Calibri"/>
                <a:cs typeface="Calibri"/>
              </a:rPr>
              <a:t> </a:t>
            </a:r>
            <a:r>
              <a:rPr sz="2000" dirty="0">
                <a:latin typeface="Calibri"/>
                <a:cs typeface="Calibri"/>
              </a:rPr>
              <a:t>today</a:t>
            </a:r>
            <a:r>
              <a:rPr sz="2000" spc="-60" dirty="0">
                <a:latin typeface="Calibri"/>
                <a:cs typeface="Calibri"/>
              </a:rPr>
              <a:t> </a:t>
            </a:r>
            <a:r>
              <a:rPr sz="2000" dirty="0">
                <a:latin typeface="Calibri"/>
                <a:cs typeface="Calibri"/>
              </a:rPr>
              <a:t>are</a:t>
            </a:r>
            <a:r>
              <a:rPr sz="2000" spc="-50" dirty="0">
                <a:latin typeface="Calibri"/>
                <a:cs typeface="Calibri"/>
              </a:rPr>
              <a:t> </a:t>
            </a:r>
            <a:r>
              <a:rPr sz="2000" dirty="0">
                <a:latin typeface="Calibri"/>
                <a:cs typeface="Calibri"/>
              </a:rPr>
              <a:t>parallel</a:t>
            </a:r>
            <a:r>
              <a:rPr sz="2000" spc="-45" dirty="0">
                <a:latin typeface="Calibri"/>
                <a:cs typeface="Calibri"/>
              </a:rPr>
              <a:t> </a:t>
            </a:r>
            <a:r>
              <a:rPr sz="2000" dirty="0">
                <a:latin typeface="Calibri"/>
                <a:cs typeface="Calibri"/>
              </a:rPr>
              <a:t>from</a:t>
            </a:r>
            <a:r>
              <a:rPr sz="2000" spc="-50" dirty="0">
                <a:latin typeface="Calibri"/>
                <a:cs typeface="Calibri"/>
              </a:rPr>
              <a:t> </a:t>
            </a:r>
            <a:r>
              <a:rPr sz="2000" dirty="0">
                <a:latin typeface="Calibri"/>
                <a:cs typeface="Calibri"/>
              </a:rPr>
              <a:t>a</a:t>
            </a:r>
            <a:r>
              <a:rPr sz="2000" spc="-50" dirty="0">
                <a:latin typeface="Calibri"/>
                <a:cs typeface="Calibri"/>
              </a:rPr>
              <a:t> </a:t>
            </a:r>
            <a:r>
              <a:rPr sz="2000" spc="-10" dirty="0">
                <a:latin typeface="Calibri"/>
                <a:cs typeface="Calibri"/>
              </a:rPr>
              <a:t>hardware perspective:</a:t>
            </a:r>
            <a:endParaRPr sz="2000" dirty="0">
              <a:latin typeface="Calibri"/>
              <a:cs typeface="Calibri"/>
            </a:endParaRPr>
          </a:p>
          <a:p>
            <a:pPr marL="354965" indent="-342265">
              <a:lnSpc>
                <a:spcPct val="100000"/>
              </a:lnSpc>
              <a:spcBef>
                <a:spcPts val="2400"/>
              </a:spcBef>
              <a:buFont typeface="Wingdings"/>
              <a:buChar char=""/>
              <a:tabLst>
                <a:tab pos="354965" algn="l"/>
              </a:tabLst>
            </a:pPr>
            <a:r>
              <a:rPr sz="2000" dirty="0">
                <a:latin typeface="Calibri"/>
                <a:cs typeface="Calibri"/>
              </a:rPr>
              <a:t>Multiple</a:t>
            </a:r>
            <a:r>
              <a:rPr sz="2000" spc="-60" dirty="0">
                <a:latin typeface="Calibri"/>
                <a:cs typeface="Calibri"/>
              </a:rPr>
              <a:t> </a:t>
            </a:r>
            <a:r>
              <a:rPr sz="2000" dirty="0">
                <a:latin typeface="Calibri"/>
                <a:cs typeface="Calibri"/>
              </a:rPr>
              <a:t>functional</a:t>
            </a:r>
            <a:r>
              <a:rPr sz="2000" spc="-55" dirty="0">
                <a:latin typeface="Calibri"/>
                <a:cs typeface="Calibri"/>
              </a:rPr>
              <a:t> </a:t>
            </a:r>
            <a:r>
              <a:rPr sz="2000" dirty="0">
                <a:latin typeface="Calibri"/>
                <a:cs typeface="Calibri"/>
              </a:rPr>
              <a:t>units</a:t>
            </a:r>
            <a:r>
              <a:rPr sz="2000" spc="-55" dirty="0">
                <a:latin typeface="Calibri"/>
                <a:cs typeface="Calibri"/>
              </a:rPr>
              <a:t> </a:t>
            </a:r>
            <a:r>
              <a:rPr sz="2000" dirty="0">
                <a:latin typeface="Calibri"/>
                <a:cs typeface="Calibri"/>
              </a:rPr>
              <a:t>(floating</a:t>
            </a:r>
            <a:r>
              <a:rPr sz="2000" spc="-40" dirty="0">
                <a:latin typeface="Calibri"/>
                <a:cs typeface="Calibri"/>
              </a:rPr>
              <a:t> </a:t>
            </a:r>
            <a:r>
              <a:rPr sz="2000" dirty="0">
                <a:latin typeface="Calibri"/>
                <a:cs typeface="Calibri"/>
              </a:rPr>
              <a:t>point,</a:t>
            </a:r>
            <a:r>
              <a:rPr sz="2000" spc="-50" dirty="0">
                <a:latin typeface="Calibri"/>
                <a:cs typeface="Calibri"/>
              </a:rPr>
              <a:t> </a:t>
            </a:r>
            <a:r>
              <a:rPr sz="2000" spc="-30" dirty="0">
                <a:latin typeface="Calibri"/>
                <a:cs typeface="Calibri"/>
              </a:rPr>
              <a:t>integer,</a:t>
            </a:r>
            <a:r>
              <a:rPr sz="2000" spc="-45" dirty="0">
                <a:latin typeface="Calibri"/>
                <a:cs typeface="Calibri"/>
              </a:rPr>
              <a:t> </a:t>
            </a:r>
            <a:r>
              <a:rPr sz="2000" dirty="0">
                <a:latin typeface="Calibri"/>
                <a:cs typeface="Calibri"/>
              </a:rPr>
              <a:t>GPU,</a:t>
            </a:r>
            <a:r>
              <a:rPr sz="2000" spc="-40" dirty="0">
                <a:latin typeface="Calibri"/>
                <a:cs typeface="Calibri"/>
              </a:rPr>
              <a:t> </a:t>
            </a:r>
            <a:r>
              <a:rPr sz="2000" spc="-10" dirty="0">
                <a:latin typeface="Calibri"/>
                <a:cs typeface="Calibri"/>
              </a:rPr>
              <a:t>etc.)</a:t>
            </a:r>
            <a:endParaRPr sz="2000" dirty="0">
              <a:latin typeface="Calibri"/>
              <a:cs typeface="Calibri"/>
            </a:endParaRPr>
          </a:p>
          <a:p>
            <a:pPr marL="354965" indent="-342265">
              <a:lnSpc>
                <a:spcPct val="100000"/>
              </a:lnSpc>
              <a:buFont typeface="Wingdings"/>
              <a:buChar char=""/>
              <a:tabLst>
                <a:tab pos="354965" algn="l"/>
              </a:tabLst>
            </a:pPr>
            <a:r>
              <a:rPr sz="2000" dirty="0">
                <a:latin typeface="Calibri"/>
                <a:cs typeface="Calibri"/>
              </a:rPr>
              <a:t>Multiple</a:t>
            </a:r>
            <a:r>
              <a:rPr sz="2000" spc="-25" dirty="0">
                <a:latin typeface="Calibri"/>
                <a:cs typeface="Calibri"/>
              </a:rPr>
              <a:t> </a:t>
            </a:r>
            <a:r>
              <a:rPr sz="2000" spc="-10" dirty="0">
                <a:latin typeface="Calibri"/>
                <a:cs typeface="Calibri"/>
              </a:rPr>
              <a:t>execution</a:t>
            </a:r>
            <a:r>
              <a:rPr sz="2000" spc="-25" dirty="0">
                <a:latin typeface="Calibri"/>
                <a:cs typeface="Calibri"/>
              </a:rPr>
              <a:t> </a:t>
            </a:r>
            <a:r>
              <a:rPr sz="2000" dirty="0">
                <a:latin typeface="Calibri"/>
                <a:cs typeface="Calibri"/>
              </a:rPr>
              <a:t>units</a:t>
            </a:r>
            <a:r>
              <a:rPr sz="2000" spc="-35" dirty="0">
                <a:latin typeface="Calibri"/>
                <a:cs typeface="Calibri"/>
              </a:rPr>
              <a:t> </a:t>
            </a:r>
            <a:r>
              <a:rPr sz="2000" dirty="0">
                <a:latin typeface="Calibri"/>
                <a:cs typeface="Calibri"/>
              </a:rPr>
              <a:t>/</a:t>
            </a:r>
            <a:r>
              <a:rPr sz="2000" spc="-25" dirty="0">
                <a:latin typeface="Calibri"/>
                <a:cs typeface="Calibri"/>
              </a:rPr>
              <a:t> </a:t>
            </a:r>
            <a:r>
              <a:rPr sz="2000" spc="-20" dirty="0">
                <a:latin typeface="Calibri"/>
                <a:cs typeface="Calibri"/>
              </a:rPr>
              <a:t>cores</a:t>
            </a:r>
            <a:endParaRPr sz="2000" dirty="0">
              <a:latin typeface="Calibri"/>
              <a:cs typeface="Calibri"/>
            </a:endParaRPr>
          </a:p>
          <a:p>
            <a:pPr marL="354965" indent="-342265">
              <a:lnSpc>
                <a:spcPct val="100000"/>
              </a:lnSpc>
              <a:buFont typeface="Wingdings"/>
              <a:buChar char=""/>
              <a:tabLst>
                <a:tab pos="354965" algn="l"/>
              </a:tabLst>
            </a:pPr>
            <a:r>
              <a:rPr sz="2000" dirty="0">
                <a:latin typeface="Calibri"/>
                <a:cs typeface="Calibri"/>
              </a:rPr>
              <a:t>Multiple</a:t>
            </a:r>
            <a:r>
              <a:rPr sz="2000" spc="-55" dirty="0">
                <a:latin typeface="Calibri"/>
                <a:cs typeface="Calibri"/>
              </a:rPr>
              <a:t> </a:t>
            </a:r>
            <a:r>
              <a:rPr sz="2000" spc="-10" dirty="0">
                <a:latin typeface="Calibri"/>
                <a:cs typeface="Calibri"/>
              </a:rPr>
              <a:t>hardware</a:t>
            </a:r>
            <a:r>
              <a:rPr sz="2000" spc="-55" dirty="0">
                <a:latin typeface="Calibri"/>
                <a:cs typeface="Calibri"/>
              </a:rPr>
              <a:t> </a:t>
            </a:r>
            <a:r>
              <a:rPr sz="2000" spc="-10" dirty="0">
                <a:latin typeface="Calibri"/>
                <a:cs typeface="Calibri"/>
              </a:rPr>
              <a:t>threads</a:t>
            </a:r>
            <a:endParaRPr sz="2000" dirty="0">
              <a:latin typeface="Calibri"/>
              <a:cs typeface="Calibri"/>
            </a:endParaRPr>
          </a:p>
        </p:txBody>
      </p:sp>
      <p:pic>
        <p:nvPicPr>
          <p:cNvPr id="4" name="object 4"/>
          <p:cNvPicPr/>
          <p:nvPr/>
        </p:nvPicPr>
        <p:blipFill>
          <a:blip r:embed="R685a9d311eba4ee6" cstate="print"/>
          <a:stretch>
            <a:fillRect/>
          </a:stretch>
        </p:blipFill>
        <p:spPr>
          <a:xfrm>
            <a:off x="228600" y="2667000"/>
            <a:ext cx="5943600" cy="3048000"/>
          </a:xfrm>
          <a:prstGeom prst="rect">
            <a:avLst/>
          </a:prstGeom>
        </p:spPr>
      </p:pic>
      <p:sp>
        <p:nvSpPr>
          <p:cNvPr id="5" name="object 5"/>
          <p:cNvSpPr txBox="1"/>
          <p:nvPr/>
        </p:nvSpPr>
        <p:spPr>
          <a:xfrm>
            <a:off x="6400800" y="3276600"/>
            <a:ext cx="2258695"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Intel</a:t>
            </a:r>
            <a:r>
              <a:rPr sz="1800" spc="-40" dirty="0">
                <a:latin typeface="Calibri"/>
                <a:cs typeface="Calibri"/>
              </a:rPr>
              <a:t> </a:t>
            </a:r>
            <a:r>
              <a:rPr sz="1800" dirty="0">
                <a:latin typeface="Calibri"/>
                <a:cs typeface="Calibri"/>
              </a:rPr>
              <a:t>Core</a:t>
            </a:r>
            <a:r>
              <a:rPr sz="1800" spc="-25" dirty="0">
                <a:latin typeface="Calibri"/>
                <a:cs typeface="Calibri"/>
              </a:rPr>
              <a:t> </a:t>
            </a:r>
            <a:r>
              <a:rPr sz="1800" dirty="0">
                <a:latin typeface="Calibri"/>
                <a:cs typeface="Calibri"/>
              </a:rPr>
              <a:t>i7</a:t>
            </a:r>
            <a:r>
              <a:rPr sz="1800" spc="-30" dirty="0">
                <a:latin typeface="Calibri"/>
                <a:cs typeface="Calibri"/>
              </a:rPr>
              <a:t> </a:t>
            </a:r>
            <a:r>
              <a:rPr sz="1800" dirty="0">
                <a:latin typeface="Calibri"/>
                <a:cs typeface="Calibri"/>
              </a:rPr>
              <a:t>CPU</a:t>
            </a:r>
            <a:r>
              <a:rPr sz="1800" spc="-35" dirty="0">
                <a:latin typeface="Calibri"/>
                <a:cs typeface="Calibri"/>
              </a:rPr>
              <a:t> </a:t>
            </a:r>
            <a:r>
              <a:rPr sz="1800" dirty="0">
                <a:latin typeface="Calibri"/>
                <a:cs typeface="Calibri"/>
              </a:rPr>
              <a:t>and</a:t>
            </a:r>
            <a:r>
              <a:rPr sz="1800" spc="-35" dirty="0">
                <a:latin typeface="Calibri"/>
                <a:cs typeface="Calibri"/>
              </a:rPr>
              <a:t> </a:t>
            </a:r>
            <a:r>
              <a:rPr sz="1800" spc="-25" dirty="0">
                <a:latin typeface="Calibri"/>
                <a:cs typeface="Calibri"/>
              </a:rPr>
              <a:t>its</a:t>
            </a:r>
            <a:endParaRPr sz="1800" dirty="0">
              <a:latin typeface="Calibri"/>
              <a:cs typeface="Calibri"/>
            </a:endParaRPr>
          </a:p>
          <a:p>
            <a:pPr marL="12700">
              <a:lnSpc>
                <a:spcPct val="100000"/>
              </a:lnSpc>
            </a:pPr>
            <a:r>
              <a:rPr sz="1800" dirty="0">
                <a:latin typeface="Calibri"/>
                <a:cs typeface="Calibri"/>
              </a:rPr>
              <a:t>major </a:t>
            </a:r>
            <a:r>
              <a:rPr sz="1800" spc="-10" dirty="0">
                <a:latin typeface="Calibri"/>
                <a:cs typeface="Calibri"/>
              </a:rPr>
              <a:t>components</a:t>
            </a:r>
            <a:endParaRPr sz="1800" dirty="0">
              <a:latin typeface="Calibri"/>
              <a:cs typeface="Calibri"/>
            </a:endParaRPr>
          </a:p>
        </p:txBody>
      </p:sp>
      <p:sp>
        <p:nvSpPr>
          <p:cNvPr id="6" name="object 6"/>
          <p:cNvSpPr txBox="1"/>
          <p:nvPr/>
        </p:nvSpPr>
        <p:spPr>
          <a:xfrm>
            <a:off x="457200" y="5791200"/>
            <a:ext cx="177228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Image</a:t>
            </a:r>
            <a:r>
              <a:rPr sz="1800" b="1" spc="-65" dirty="0">
                <a:latin typeface="Calibri"/>
                <a:cs typeface="Calibri"/>
              </a:rPr>
              <a:t> </a:t>
            </a:r>
            <a:r>
              <a:rPr sz="1800" b="1" dirty="0">
                <a:latin typeface="Calibri"/>
                <a:cs typeface="Calibri"/>
              </a:rPr>
              <a:t>Credit:</a:t>
            </a:r>
            <a:r>
              <a:rPr sz="1800" b="1" spc="-55" dirty="0">
                <a:latin typeface="Calibri"/>
                <a:cs typeface="Calibri"/>
              </a:rPr>
              <a:t> </a:t>
            </a:r>
            <a:r>
              <a:rPr sz="1800" b="1" spc="-20" dirty="0">
                <a:latin typeface="Calibri"/>
                <a:cs typeface="Calibri"/>
              </a:rPr>
              <a:t>Intel</a:t>
            </a:r>
            <a:endParaRPr sz="1800" dirty="0">
              <a:latin typeface="Calibri"/>
              <a:cs typeface="Calibri"/>
            </a:endParaRPr>
          </a:p>
        </p:txBody>
      </p:sp>
      <p:sp>
        <p:nvSpPr>
          <p:cNvPr id="8" name="Slide Number Placeholder 7"/>
          <p:cNvSpPr>
            <a:spLocks noGrp="1"/>
          </p:cNvSpPr>
          <p:nvPr>
            <p:ph type="sldNum" sz="quarter" idx="7"/>
          </p:nvPr>
        </p:nvSpPr>
        <p:spPr>
          <a:xfrm>
            <a:off x="8458201" y="6374397"/>
            <a:ext cx="431546" cy="255003"/>
          </a:xfrm>
        </p:spPr>
        <p:txBody>
          <a:bodyPr/>
          <a:lstStyle/>
          <a:p>
            <a:pPr marL="155575">
              <a:lnSpc>
                <a:spcPts val="2090"/>
              </a:lnSpc>
            </a:pPr>
            <a:fld id="{81D60167-4931-47E6-BA6A-407CBD079E47}" type="slidenum">
              <a:rPr lang="en-US" spc="-50"/>
              <a:pPr marL="155575">
                <a:lnSpc>
                  <a:spcPts val="2090"/>
                </a:lnSpc>
              </a:pPr>
              <a:t>11</a:t>
            </a:fld>
            <a:endParaRPr lang="en-US" spc="-50" dirty="0"/>
          </a:p>
        </p:txBody>
      </p:sp>
      <p:sp>
        <p:nvSpPr>
          <p:cNvPr id="10" name="Footer Placeholder 9"/>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457200" y="274638"/>
            <a:ext cx="8229600" cy="715962"/>
          </a:xfrm>
        </p:spPr>
        <p:txBody>
          <a:bodyPr>
            <a:noAutofit/>
          </a:bodyPr>
          <a:lstStyle/>
          <a:p>
            <a:r>
              <a:rPr lang="en-US" altLang="ko-KR" b="1" dirty="0">
                <a:solidFill>
                  <a:srgbClr val="FF0000"/>
                </a:solidFill>
                <a:ea typeface="Gulim" pitchFamily="50" charset="-127"/>
              </a:rPr>
              <a:t>Stream-Oriented Communication</a:t>
            </a:r>
            <a:endParaRPr lang="zh-CN" altLang="en-US" dirty="0">
              <a:solidFill>
                <a:srgbClr val="FF0000"/>
              </a:solidFill>
            </a:endParaRPr>
          </a:p>
        </p:txBody>
      </p:sp>
      <p:sp>
        <p:nvSpPr>
          <p:cNvPr id="175107" name="Rectangle 3"/>
          <p:cNvSpPr>
            <a:spLocks noGrp="1" noChangeArrowheads="1"/>
          </p:cNvSpPr>
          <p:nvPr>
            <p:ph idx="1"/>
          </p:nvPr>
        </p:nvSpPr>
        <p:spPr>
          <a:xfrm>
            <a:off x="457200" y="1143000"/>
            <a:ext cx="8229600" cy="4525963"/>
          </a:xfrm>
        </p:spPr>
        <p:txBody>
          <a:bodyPr/>
          <a:lstStyle/>
          <a:p>
            <a:pPr>
              <a:lnSpc>
                <a:spcPct val="110000"/>
              </a:lnSpc>
            </a:pPr>
            <a:r>
              <a:rPr lang="en-US" altLang="ko-KR" b="1" dirty="0">
                <a:ea typeface="Gulim" pitchFamily="50" charset="-127"/>
              </a:rPr>
              <a:t>Types of media</a:t>
            </a:r>
          </a:p>
          <a:p>
            <a:pPr>
              <a:lnSpc>
                <a:spcPct val="110000"/>
              </a:lnSpc>
            </a:pPr>
            <a:endParaRPr lang="en-US" altLang="ko-KR" sz="1200" dirty="0">
              <a:ea typeface="Gulim" pitchFamily="50" charset="-127"/>
            </a:endParaRPr>
          </a:p>
          <a:p>
            <a:pPr lvl="1">
              <a:lnSpc>
                <a:spcPct val="110000"/>
              </a:lnSpc>
            </a:pPr>
            <a:r>
              <a:rPr lang="en-US" altLang="ko-KR" b="1" dirty="0">
                <a:solidFill>
                  <a:srgbClr val="0000FF"/>
                </a:solidFill>
                <a:ea typeface="Gulim" pitchFamily="50" charset="-127"/>
              </a:rPr>
              <a:t>Continuous media</a:t>
            </a:r>
          </a:p>
          <a:p>
            <a:pPr lvl="2">
              <a:lnSpc>
                <a:spcPct val="110000"/>
              </a:lnSpc>
            </a:pPr>
            <a:r>
              <a:rPr lang="en-US" altLang="ko-KR" dirty="0">
                <a:ea typeface="Gulim" pitchFamily="50" charset="-127"/>
              </a:rPr>
              <a:t>Temporal dependence between data items</a:t>
            </a:r>
          </a:p>
          <a:p>
            <a:pPr lvl="2">
              <a:lnSpc>
                <a:spcPct val="110000"/>
              </a:lnSpc>
            </a:pPr>
            <a:r>
              <a:rPr lang="en-US" altLang="ko-KR" dirty="0">
                <a:ea typeface="Gulim" pitchFamily="50" charset="-127"/>
              </a:rPr>
              <a:t>ex) Motion - series of images</a:t>
            </a:r>
          </a:p>
          <a:p>
            <a:pPr lvl="2">
              <a:lnSpc>
                <a:spcPct val="110000"/>
              </a:lnSpc>
            </a:pPr>
            <a:endParaRPr lang="en-US" altLang="ko-KR" sz="1000" dirty="0">
              <a:ea typeface="Gulim" pitchFamily="50" charset="-127"/>
            </a:endParaRPr>
          </a:p>
          <a:p>
            <a:pPr lvl="1">
              <a:lnSpc>
                <a:spcPct val="110000"/>
              </a:lnSpc>
            </a:pPr>
            <a:r>
              <a:rPr lang="en-US" altLang="ko-KR" b="1" dirty="0">
                <a:solidFill>
                  <a:srgbClr val="0000FF"/>
                </a:solidFill>
                <a:ea typeface="Gulim" pitchFamily="50" charset="-127"/>
              </a:rPr>
              <a:t>Discrete media</a:t>
            </a:r>
          </a:p>
          <a:p>
            <a:pPr lvl="2">
              <a:lnSpc>
                <a:spcPct val="110000"/>
              </a:lnSpc>
            </a:pPr>
            <a:r>
              <a:rPr lang="en-US" altLang="ko-KR" dirty="0">
                <a:ea typeface="Gulim" pitchFamily="50" charset="-127"/>
              </a:rPr>
              <a:t>No temporal dependence between data items</a:t>
            </a:r>
          </a:p>
          <a:p>
            <a:pPr lvl="2">
              <a:lnSpc>
                <a:spcPct val="110000"/>
              </a:lnSpc>
            </a:pPr>
            <a:r>
              <a:rPr lang="en-US" altLang="ko-KR" dirty="0">
                <a:ea typeface="Gulim" pitchFamily="50" charset="-127"/>
              </a:rPr>
              <a:t>ex) text, still images, object code or executable files</a:t>
            </a:r>
          </a:p>
          <a:p>
            <a:endParaRPr lang="zh-CN" altLang="en-US" dirty="0">
              <a:ea typeface="SimSun" pitchFamily="2" charset="-122"/>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44</a:t>
            </a:fld>
            <a:endParaRPr lang="en-US"/>
          </a:p>
        </p:txBody>
      </p:sp>
    </p:spTree>
  </p:cSld>
  <p:clrMapOvr>
    <a:masterClrMapping/>
  </p:clrMapOvr>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1" name="Rectangle 3"/>
          <p:cNvSpPr>
            <a:spLocks noGrp="1" noChangeArrowheads="1"/>
          </p:cNvSpPr>
          <p:nvPr>
            <p:ph idx="1"/>
          </p:nvPr>
        </p:nvSpPr>
        <p:spPr>
          <a:xfrm>
            <a:off x="304800" y="838200"/>
            <a:ext cx="8534400" cy="5029200"/>
          </a:xfrm>
        </p:spPr>
        <p:txBody>
          <a:bodyPr>
            <a:noAutofit/>
          </a:bodyPr>
          <a:lstStyle/>
          <a:p>
            <a:pPr algn="just">
              <a:lnSpc>
                <a:spcPct val="110000"/>
              </a:lnSpc>
            </a:pPr>
            <a:r>
              <a:rPr lang="en-US" altLang="ko-KR" sz="2300" b="1" dirty="0">
                <a:solidFill>
                  <a:srgbClr val="0000FF"/>
                </a:solidFill>
                <a:ea typeface="Gulim" pitchFamily="50" charset="-127"/>
              </a:rPr>
              <a:t>Data Stream</a:t>
            </a:r>
          </a:p>
          <a:p>
            <a:pPr lvl="1" algn="just">
              <a:lnSpc>
                <a:spcPct val="110000"/>
              </a:lnSpc>
            </a:pPr>
            <a:r>
              <a:rPr lang="en-US" altLang="ko-KR" sz="2300" dirty="0">
                <a:ea typeface="Gulim" pitchFamily="50" charset="-127"/>
              </a:rPr>
              <a:t>A data stream is </a:t>
            </a:r>
            <a:r>
              <a:rPr lang="en-US" altLang="ko-KR" sz="2300" b="1" dirty="0">
                <a:ea typeface="Gulim" pitchFamily="50" charset="-127"/>
              </a:rPr>
              <a:t>nothing but a sequence of data units</a:t>
            </a:r>
            <a:r>
              <a:rPr lang="en-US" altLang="ko-KR" sz="2300" dirty="0">
                <a:ea typeface="Gulim" pitchFamily="50" charset="-127"/>
              </a:rPr>
              <a:t>. Data streams can be applied to discrete as well as continuous media. For example, UNIX pipes or TCPIIP connections are typical examples of (byte-oriented) discrete data streams. </a:t>
            </a:r>
          </a:p>
          <a:p>
            <a:pPr lvl="1" algn="just">
              <a:lnSpc>
                <a:spcPct val="110000"/>
              </a:lnSpc>
            </a:pPr>
            <a:r>
              <a:rPr lang="en-US" altLang="ko-KR" sz="2300" dirty="0">
                <a:ea typeface="Gulim" pitchFamily="50" charset="-127"/>
              </a:rPr>
              <a:t>Playing an audio file typically requires setting up a continuous data stream between the file and the audio device.</a:t>
            </a:r>
          </a:p>
          <a:p>
            <a:pPr lvl="1" algn="just">
              <a:lnSpc>
                <a:spcPct val="110000"/>
              </a:lnSpc>
            </a:pPr>
            <a:r>
              <a:rPr lang="en-US" altLang="ko-KR" sz="2300" dirty="0">
                <a:ea typeface="Gulim" pitchFamily="50" charset="-127"/>
              </a:rPr>
              <a:t>To capture the exchange of time-dependent information, distributed systems generally provide support for data streams. </a:t>
            </a:r>
          </a:p>
          <a:p>
            <a:pPr lvl="1" algn="just">
              <a:lnSpc>
                <a:spcPct val="110000"/>
              </a:lnSpc>
            </a:pPr>
            <a:endParaRPr lang="en-US" altLang="ko-KR" sz="2300" dirty="0">
              <a:ea typeface="Gulim" pitchFamily="50" charset="-127"/>
            </a:endParaRPr>
          </a:p>
          <a:p>
            <a:pPr lvl="1" algn="just">
              <a:lnSpc>
                <a:spcPct val="110000"/>
              </a:lnSpc>
            </a:pPr>
            <a:endParaRPr lang="en-US" altLang="ko-KR" sz="2300" dirty="0">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45</a:t>
            </a:fld>
            <a:endParaRPr lang="en-US"/>
          </a:p>
        </p:txBody>
      </p:sp>
      <p:sp>
        <p:nvSpPr>
          <p:cNvPr id="7" name="Rectangle 2"/>
          <p:cNvSpPr>
            <a:spLocks noGrp="1" noChangeArrowheads="1"/>
          </p:cNvSpPr>
          <p:nvPr>
            <p:ph type="title"/>
          </p:nvPr>
        </p:nvSpPr>
        <p:spPr>
          <a:xfrm>
            <a:off x="457200" y="274638"/>
            <a:ext cx="8229600" cy="258762"/>
          </a:xfrm>
        </p:spPr>
        <p:txBody>
          <a:bodyPr>
            <a:noAutofit/>
          </a:bodyPr>
          <a:lstStyle/>
          <a:p>
            <a:r>
              <a:rPr lang="en-US" altLang="ko-KR" b="1" dirty="0">
                <a:solidFill>
                  <a:srgbClr val="FF0000"/>
                </a:solidFill>
                <a:ea typeface="Gulim" pitchFamily="50" charset="-127"/>
              </a:rPr>
              <a:t>Stream-Oriented Communication</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1" name="Rectangle 3"/>
          <p:cNvSpPr>
            <a:spLocks noGrp="1" noChangeArrowheads="1"/>
          </p:cNvSpPr>
          <p:nvPr>
            <p:ph idx="1"/>
          </p:nvPr>
        </p:nvSpPr>
        <p:spPr>
          <a:xfrm>
            <a:off x="0" y="762000"/>
            <a:ext cx="8915400" cy="5029200"/>
          </a:xfrm>
        </p:spPr>
        <p:txBody>
          <a:bodyPr>
            <a:noAutofit/>
          </a:bodyPr>
          <a:lstStyle/>
          <a:p>
            <a:pPr marL="457200" indent="-290513" algn="just">
              <a:lnSpc>
                <a:spcPct val="110000"/>
              </a:lnSpc>
            </a:pPr>
            <a:r>
              <a:rPr lang="en-US" altLang="ko-KR" sz="2400" b="1" dirty="0">
                <a:solidFill>
                  <a:srgbClr val="0000FF"/>
                </a:solidFill>
                <a:ea typeface="Gulim" pitchFamily="50" charset="-127"/>
              </a:rPr>
              <a:t>Transmission </a:t>
            </a:r>
            <a:r>
              <a:rPr lang="en-US" altLang="ko-KR" sz="2400" b="1" dirty="0">
                <a:solidFill>
                  <a:srgbClr val="0000FF"/>
                </a:solidFill>
                <a:ea typeface="Gulim" pitchFamily="50" charset="-127"/>
              </a:rPr>
              <a:t>modes</a:t>
            </a:r>
          </a:p>
          <a:p>
            <a:pPr marL="457200" lvl="1" indent="-290513" algn="just">
              <a:lnSpc>
                <a:spcPct val="110000"/>
              </a:lnSpc>
              <a:buFont typeface="Arial" pitchFamily="34" charset="0"/>
              <a:buChar char="•"/>
            </a:pPr>
            <a:r>
              <a:rPr lang="en-US" altLang="ko-KR" sz="2400" dirty="0">
                <a:ea typeface="Gulim" pitchFamily="50" charset="-127"/>
              </a:rPr>
              <a:t>In synchronous transmission mode, </a:t>
            </a:r>
            <a:r>
              <a:rPr lang="en-US" altLang="ko-KR" sz="2400" b="1" dirty="0">
                <a:ea typeface="Gulim" pitchFamily="50" charset="-127"/>
              </a:rPr>
              <a:t>there is a maximum end-to-end delay defined for each unit in a data stream. </a:t>
            </a:r>
          </a:p>
          <a:p>
            <a:pPr marL="457200" lvl="1" indent="-290513" algn="just">
              <a:lnSpc>
                <a:spcPct val="110000"/>
              </a:lnSpc>
              <a:buFont typeface="Arial" pitchFamily="34" charset="0"/>
              <a:buChar char="•"/>
            </a:pPr>
            <a:r>
              <a:rPr lang="en-US" altLang="ko-KR" sz="2400" dirty="0">
                <a:ea typeface="Gulim" pitchFamily="50" charset="-127"/>
              </a:rPr>
              <a:t>Whether a data unit is transferred much faster than the maximum tolerated delay is not important. </a:t>
            </a:r>
          </a:p>
          <a:p>
            <a:pPr marL="457200" lvl="1" indent="-290513" algn="just">
              <a:lnSpc>
                <a:spcPct val="110000"/>
              </a:lnSpc>
              <a:buFont typeface="Arial" pitchFamily="34" charset="0"/>
              <a:buChar char="•"/>
            </a:pPr>
            <a:r>
              <a:rPr lang="en-US" altLang="ko-KR" sz="2400" dirty="0">
                <a:ea typeface="Gulim" pitchFamily="50" charset="-127"/>
              </a:rPr>
              <a:t>For example, a </a:t>
            </a:r>
            <a:r>
              <a:rPr lang="en-US" altLang="ko-KR" sz="2400" b="1" dirty="0">
                <a:solidFill>
                  <a:srgbClr val="0000FF"/>
                </a:solidFill>
                <a:ea typeface="Gulim" pitchFamily="50" charset="-127"/>
              </a:rPr>
              <a:t>sensor may sample temperature at a certain rate and pass it through a network to an operator.</a:t>
            </a:r>
          </a:p>
          <a:p>
            <a:pPr marL="457200" lvl="1" indent="-290513" algn="just">
              <a:lnSpc>
                <a:spcPct val="110000"/>
              </a:lnSpc>
              <a:buFont typeface="Arial" pitchFamily="34" charset="0"/>
              <a:buChar char="•"/>
            </a:pPr>
            <a:r>
              <a:rPr lang="en-US" altLang="ko-KR" sz="2400" dirty="0">
                <a:ea typeface="Gulim" pitchFamily="50" charset="-127"/>
              </a:rPr>
              <a:t>In that case, it may be important that the end-to-end propagation time through the network is guaranteed to be lower than the time interval between taking samples, but it cannot do any harm if samples are propagated much faster than necessary.</a:t>
            </a:r>
            <a:endParaRPr lang="ko-KR" altLang="en-US" sz="2400" dirty="0">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46</a:t>
            </a:fld>
            <a:endParaRPr lang="en-US"/>
          </a:p>
        </p:txBody>
      </p:sp>
      <p:sp>
        <p:nvSpPr>
          <p:cNvPr id="7" name="Rectangle 2"/>
          <p:cNvSpPr>
            <a:spLocks noGrp="1" noChangeArrowheads="1"/>
          </p:cNvSpPr>
          <p:nvPr>
            <p:ph type="title"/>
          </p:nvPr>
        </p:nvSpPr>
        <p:spPr>
          <a:xfrm>
            <a:off x="457200" y="228600"/>
            <a:ext cx="8229600" cy="411162"/>
          </a:xfrm>
        </p:spPr>
        <p:txBody>
          <a:bodyPr>
            <a:noAutofit/>
          </a:bodyPr>
          <a:lstStyle/>
          <a:p>
            <a:r>
              <a:rPr lang="en-US" altLang="ko-KR" sz="3600" b="1" dirty="0">
                <a:solidFill>
                  <a:srgbClr val="FF0000"/>
                </a:solidFill>
                <a:ea typeface="Gulim" pitchFamily="50" charset="-127"/>
              </a:rPr>
              <a:t>Stream-Oriented Communication</a:t>
            </a:r>
            <a:endParaRPr lang="zh-CN" altLang="en-US" sz="3600" dirty="0">
              <a:solidFill>
                <a:srgbClr val="FF0000"/>
              </a:solidFill>
            </a:endParaRPr>
          </a:p>
        </p:txBody>
      </p:sp>
    </p:spTree>
  </p:cSld>
  <p:clrMapOvr>
    <a:masterClrMapping/>
  </p:clrMapOvr>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5" name="Rectangle 3"/>
          <p:cNvSpPr>
            <a:spLocks noGrp="1" noChangeArrowheads="1"/>
          </p:cNvSpPr>
          <p:nvPr>
            <p:ph idx="1"/>
          </p:nvPr>
        </p:nvSpPr>
        <p:spPr>
          <a:xfrm>
            <a:off x="457200" y="1143000"/>
            <a:ext cx="8229600" cy="4525963"/>
          </a:xfrm>
        </p:spPr>
        <p:txBody>
          <a:bodyPr>
            <a:normAutofit lnSpcReduction="10000"/>
          </a:bodyPr>
          <a:lstStyle/>
          <a:p>
            <a:pPr>
              <a:lnSpc>
                <a:spcPct val="110000"/>
              </a:lnSpc>
            </a:pPr>
            <a:r>
              <a:rPr lang="en-US" altLang="ko-KR" dirty="0">
                <a:ea typeface="Gulim" pitchFamily="50" charset="-127"/>
              </a:rPr>
              <a:t>Types of stream</a:t>
            </a:r>
          </a:p>
          <a:p>
            <a:pPr>
              <a:lnSpc>
                <a:spcPct val="110000"/>
              </a:lnSpc>
            </a:pPr>
            <a:endParaRPr lang="en-US" altLang="ko-KR" sz="1000" dirty="0">
              <a:ea typeface="Gulim" pitchFamily="50" charset="-127"/>
            </a:endParaRPr>
          </a:p>
          <a:p>
            <a:pPr lvl="1">
              <a:lnSpc>
                <a:spcPct val="110000"/>
              </a:lnSpc>
            </a:pPr>
            <a:r>
              <a:rPr lang="en-US" altLang="ko-KR" dirty="0">
                <a:ea typeface="Gulim" pitchFamily="50" charset="-127"/>
              </a:rPr>
              <a:t>Simple stream	</a:t>
            </a:r>
          </a:p>
          <a:p>
            <a:pPr lvl="2">
              <a:lnSpc>
                <a:spcPct val="110000"/>
              </a:lnSpc>
            </a:pPr>
            <a:r>
              <a:rPr lang="en-US" altLang="ko-KR" dirty="0">
                <a:ea typeface="Gulim" pitchFamily="50" charset="-127"/>
              </a:rPr>
              <a:t>consist of only a single sequence of data</a:t>
            </a:r>
          </a:p>
          <a:p>
            <a:pPr lvl="1">
              <a:lnSpc>
                <a:spcPct val="110000"/>
              </a:lnSpc>
            </a:pPr>
            <a:r>
              <a:rPr lang="en-US" altLang="ko-KR" dirty="0">
                <a:ea typeface="Gulim" pitchFamily="50" charset="-127"/>
              </a:rPr>
              <a:t>Complex stream</a:t>
            </a:r>
          </a:p>
          <a:p>
            <a:pPr lvl="2">
              <a:lnSpc>
                <a:spcPct val="110000"/>
              </a:lnSpc>
            </a:pPr>
            <a:r>
              <a:rPr lang="en-US" altLang="ko-KR" dirty="0">
                <a:ea typeface="Gulim" pitchFamily="50" charset="-127"/>
              </a:rPr>
              <a:t>consist of several related simple stream</a:t>
            </a:r>
          </a:p>
          <a:p>
            <a:pPr lvl="2">
              <a:lnSpc>
                <a:spcPct val="110000"/>
              </a:lnSpc>
            </a:pPr>
            <a:r>
              <a:rPr lang="en-US" altLang="ko-KR" dirty="0">
                <a:ea typeface="Gulim" pitchFamily="50" charset="-127"/>
              </a:rPr>
              <a:t>ex) stereo audio, movie</a:t>
            </a:r>
          </a:p>
          <a:p>
            <a:pPr lvl="1">
              <a:lnSpc>
                <a:spcPct val="110000"/>
              </a:lnSpc>
            </a:pPr>
            <a:r>
              <a:rPr lang="en-US" altLang="ko-KR" dirty="0" err="1">
                <a:ea typeface="Gulim" pitchFamily="50" charset="-127"/>
              </a:rPr>
              <a:t>Substream</a:t>
            </a:r>
            <a:endParaRPr lang="en-US" altLang="ko-KR" dirty="0">
              <a:ea typeface="Gulim" pitchFamily="50" charset="-127"/>
            </a:endParaRPr>
          </a:p>
          <a:p>
            <a:pPr lvl="2">
              <a:lnSpc>
                <a:spcPct val="110000"/>
              </a:lnSpc>
            </a:pPr>
            <a:r>
              <a:rPr lang="en-US" altLang="ko-KR" dirty="0">
                <a:ea typeface="Gulim" pitchFamily="50" charset="-127"/>
              </a:rPr>
              <a:t>related simple stream</a:t>
            </a:r>
          </a:p>
          <a:p>
            <a:pPr lvl="2">
              <a:lnSpc>
                <a:spcPct val="110000"/>
              </a:lnSpc>
            </a:pPr>
            <a:r>
              <a:rPr lang="en-US" altLang="ko-KR" dirty="0">
                <a:ea typeface="Gulim" pitchFamily="50" charset="-127"/>
              </a:rPr>
              <a:t>ex) stereo audio channel</a:t>
            </a:r>
          </a:p>
          <a:p>
            <a:endParaRPr lang="ko-KR" altLang="en-US" dirty="0">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47</a:t>
            </a:fld>
            <a:endParaRPr lang="en-US"/>
          </a:p>
        </p:txBody>
      </p:sp>
      <p:sp>
        <p:nvSpPr>
          <p:cNvPr id="7" name="Rectangle 2"/>
          <p:cNvSpPr>
            <a:spLocks noGrp="1" noChangeArrowheads="1"/>
          </p:cNvSpPr>
          <p:nvPr>
            <p:ph type="title"/>
          </p:nvPr>
        </p:nvSpPr>
        <p:spPr>
          <a:xfrm>
            <a:off x="457200" y="274638"/>
            <a:ext cx="8229600" cy="715962"/>
          </a:xfrm>
        </p:spPr>
        <p:txBody>
          <a:bodyPr>
            <a:noAutofit/>
          </a:bodyPr>
          <a:lstStyle/>
          <a:p>
            <a:r>
              <a:rPr lang="en-US" altLang="ko-KR" b="1" dirty="0">
                <a:solidFill>
                  <a:srgbClr val="FF0000"/>
                </a:solidFill>
                <a:ea typeface="Gulim" pitchFamily="50" charset="-127"/>
              </a:rPr>
              <a:t>Stream-Oriented Communication</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178179" name="Picture 3"/>
          <p:cNvPicPr>
            <a:picLocks noChangeAspect="1" noChangeArrowheads="1"/>
          </p:cNvPicPr>
          <p:nvPr/>
        </p:nvPicPr>
        <p:blipFill>
          <a:blip r:embed="R643332d57dbc4b7a" cstate="print"/>
          <a:srcRect l="27145" t="38400" r="28700" b="46523"/>
          <a:stretch>
            <a:fillRect/>
          </a:stretch>
        </p:blipFill>
        <p:spPr bwMode="auto">
          <a:xfrm>
            <a:off x="2527300" y="987425"/>
            <a:ext cx="5507038" cy="2659063"/>
          </a:xfrm>
          <a:prstGeom prst="rect">
            <a:avLst/>
          </a:prstGeom>
          <a:noFill/>
          <a:ln w="9525">
            <a:solidFill>
              <a:schemeClr val="bg2"/>
            </a:solidFill>
            <a:miter lim="800000"/>
            <a:headEnd/>
            <a:tailEnd/>
          </a:ln>
          <a:effectLst/>
        </p:spPr>
      </p:pic>
      <p:pic>
        <p:nvPicPr>
          <p:cNvPr id="178180" name="Picture 4"/>
          <p:cNvPicPr>
            <a:picLocks noChangeAspect="1" noChangeArrowheads="1"/>
          </p:cNvPicPr>
          <p:nvPr/>
        </p:nvPicPr>
        <p:blipFill>
          <a:blip r:embed="R643332d57dbc4b7a" cstate="print"/>
          <a:srcRect l="26944" t="54074" r="24338" b="32176"/>
          <a:stretch>
            <a:fillRect/>
          </a:stretch>
        </p:blipFill>
        <p:spPr bwMode="auto">
          <a:xfrm>
            <a:off x="2528888" y="3738563"/>
            <a:ext cx="6075362" cy="2427287"/>
          </a:xfrm>
          <a:prstGeom prst="rect">
            <a:avLst/>
          </a:prstGeom>
          <a:noFill/>
          <a:ln w="9525">
            <a:solidFill>
              <a:schemeClr val="bg2"/>
            </a:solidFill>
            <a:miter lim="800000"/>
            <a:headEnd/>
            <a:tailEnd/>
          </a:ln>
          <a:effectLst/>
        </p:spPr>
      </p:pic>
      <p:sp>
        <p:nvSpPr>
          <p:cNvPr id="178181" name="Text Box 5"/>
          <p:cNvSpPr txBox="1">
            <a:spLocks noChangeArrowheads="1"/>
          </p:cNvSpPr>
          <p:nvPr/>
        </p:nvSpPr>
        <p:spPr bwMode="auto">
          <a:xfrm>
            <a:off x="285750" y="990600"/>
            <a:ext cx="2160588" cy="2301875"/>
          </a:xfrm>
          <a:prstGeom prst="rect">
            <a:avLst/>
          </a:prstGeom>
          <a:noFill/>
          <a:ln w="9525">
            <a:solidFill>
              <a:schemeClr val="hlink"/>
            </a:solidFill>
            <a:miter lim="800000"/>
            <a:headEnd/>
            <a:tailEnd/>
          </a:ln>
          <a:effectLst/>
        </p:spPr>
        <p:txBody>
          <a:bodyPr>
            <a:spAutoFit/>
          </a:bodyPr>
          <a:lstStyle/>
          <a:p>
            <a:pPr marL="342900" indent="-342900" latinLnBrk="1"/>
            <a:r>
              <a:rPr kumimoji="1" lang="en-US" altLang="ko-KR" sz="1600" b="1" i="1">
                <a:ea typeface="Gulim" pitchFamily="50" charset="-127"/>
              </a:rPr>
              <a:t>Figure. 2-35 </a:t>
            </a:r>
          </a:p>
          <a:p>
            <a:pPr marL="342900" indent="-342900" latinLnBrk="1">
              <a:buFontTx/>
              <a:buAutoNum type="alphaLcParenBoth"/>
            </a:pPr>
            <a:r>
              <a:rPr kumimoji="1" lang="en-US" altLang="ko-KR" sz="1600" i="1">
                <a:ea typeface="Gulim" pitchFamily="50" charset="-127"/>
              </a:rPr>
              <a:t>Setting up a stream between two processes across a network</a:t>
            </a:r>
          </a:p>
          <a:p>
            <a:pPr marL="342900" indent="-342900" latinLnBrk="1">
              <a:buFontTx/>
              <a:buAutoNum type="alphaLcParenBoth"/>
            </a:pPr>
            <a:r>
              <a:rPr kumimoji="1" lang="en-US" altLang="ko-KR" sz="1600" i="1">
                <a:ea typeface="Gulim" pitchFamily="50" charset="-127"/>
              </a:rPr>
              <a:t>Setting up a stream directly between two devices</a:t>
            </a:r>
          </a:p>
        </p:txBody>
      </p:sp>
      <p:sp>
        <p:nvSpPr>
          <p:cNvPr id="7" name="Slide Number Placeholder 6"/>
          <p:cNvSpPr>
            <a:spLocks noGrp="1"/>
          </p:cNvSpPr>
          <p:nvPr>
            <p:ph type="sldNum" sz="quarter" idx="12"/>
          </p:nvPr>
        </p:nvSpPr>
        <p:spPr/>
        <p:txBody>
          <a:bodyPr/>
          <a:lstStyle/>
          <a:p>
            <a:fld id="{B6F15528-21DE-4FAA-801E-634DDDAF4B2B}" type="slidenum">
              <a:rPr lang="en-US"/>
              <a:pPr/>
              <a:t>48</a:t>
            </a:fld>
            <a:endParaRPr lang="en-US"/>
          </a:p>
        </p:txBody>
      </p:sp>
      <p:sp>
        <p:nvSpPr>
          <p:cNvPr id="9" name="Rectangle 2"/>
          <p:cNvSpPr>
            <a:spLocks noGrp="1" noChangeArrowheads="1"/>
          </p:cNvSpPr>
          <p:nvPr>
            <p:ph type="title"/>
          </p:nvPr>
        </p:nvSpPr>
        <p:spPr>
          <a:xfrm>
            <a:off x="457200" y="274638"/>
            <a:ext cx="8229600" cy="715962"/>
          </a:xfrm>
        </p:spPr>
        <p:txBody>
          <a:bodyPr>
            <a:noAutofit/>
          </a:bodyPr>
          <a:lstStyle/>
          <a:p>
            <a:r>
              <a:rPr lang="en-US" altLang="ko-KR" b="1" dirty="0">
                <a:solidFill>
                  <a:srgbClr val="FF0000"/>
                </a:solidFill>
                <a:ea typeface="Gulim" pitchFamily="50" charset="-127"/>
              </a:rPr>
              <a:t>Stream-Oriented Communication</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zh-CN"/>
              <a:t>Unit-3 /  Dr Komarasamy G </a:t>
            </a:r>
            <a:endParaRPr lang="en-US" altLang="zh-CN"/>
          </a:p>
        </p:txBody>
      </p:sp>
      <p:pic>
        <p:nvPicPr>
          <p:cNvPr id="179203" name="Picture 3"/>
          <p:cNvPicPr>
            <a:picLocks noChangeAspect="1" noChangeArrowheads="1"/>
          </p:cNvPicPr>
          <p:nvPr/>
        </p:nvPicPr>
        <p:blipFill>
          <a:blip r:embed="Rc0efe65a145e41b9" cstate="print"/>
          <a:srcRect l="30782" t="45923" r="28641" b="40326"/>
          <a:stretch>
            <a:fillRect/>
          </a:stretch>
        </p:blipFill>
        <p:spPr bwMode="auto">
          <a:xfrm>
            <a:off x="609600" y="1981200"/>
            <a:ext cx="7921159" cy="3798887"/>
          </a:xfrm>
          <a:prstGeom prst="rect">
            <a:avLst/>
          </a:prstGeom>
          <a:noFill/>
          <a:ln w="9525">
            <a:solidFill>
              <a:schemeClr val="bg2"/>
            </a:solidFill>
            <a:miter lim="800000"/>
            <a:headEnd/>
            <a:tailEnd/>
          </a:ln>
          <a:effectLst/>
        </p:spPr>
      </p:pic>
      <p:sp>
        <p:nvSpPr>
          <p:cNvPr id="179204" name="Text Box 4"/>
          <p:cNvSpPr txBox="1">
            <a:spLocks noChangeArrowheads="1"/>
          </p:cNvSpPr>
          <p:nvPr/>
        </p:nvSpPr>
        <p:spPr bwMode="auto">
          <a:xfrm>
            <a:off x="4437063" y="1000125"/>
            <a:ext cx="3744912" cy="835025"/>
          </a:xfrm>
          <a:prstGeom prst="rect">
            <a:avLst/>
          </a:prstGeom>
          <a:noFill/>
          <a:ln w="9525">
            <a:solidFill>
              <a:schemeClr val="hlink"/>
            </a:solidFill>
            <a:miter lim="800000"/>
            <a:headEnd/>
            <a:tailEnd/>
          </a:ln>
          <a:effectLst/>
        </p:spPr>
        <p:txBody>
          <a:bodyPr>
            <a:spAutoFit/>
          </a:bodyPr>
          <a:lstStyle/>
          <a:p>
            <a:pPr latinLnBrk="1"/>
            <a:r>
              <a:rPr kumimoji="1" lang="en-US" altLang="ko-KR" sz="1600" b="1" i="1">
                <a:ea typeface="Gulim" pitchFamily="50" charset="-127"/>
              </a:rPr>
              <a:t>Figure. 2-36</a:t>
            </a:r>
          </a:p>
          <a:p>
            <a:pPr latinLnBrk="1"/>
            <a:r>
              <a:rPr kumimoji="1" lang="en-US" altLang="ko-KR" sz="1600" i="1">
                <a:ea typeface="Gulim" pitchFamily="50" charset="-127"/>
              </a:rPr>
              <a:t>An example of multicasting a stream to several receivers</a:t>
            </a:r>
          </a:p>
        </p:txBody>
      </p:sp>
      <p:sp>
        <p:nvSpPr>
          <p:cNvPr id="6" name="Slide Number Placeholder 5"/>
          <p:cNvSpPr>
            <a:spLocks noGrp="1"/>
          </p:cNvSpPr>
          <p:nvPr>
            <p:ph type="sldNum" sz="quarter" idx="12"/>
          </p:nvPr>
        </p:nvSpPr>
        <p:spPr/>
        <p:txBody>
          <a:bodyPr/>
          <a:lstStyle/>
          <a:p>
            <a:fld id="{B6F15528-21DE-4FAA-801E-634DDDAF4B2B}" type="slidenum">
              <a:rPr lang="en-US"/>
              <a:pPr/>
              <a:t>49</a:t>
            </a:fld>
            <a:endParaRPr lang="en-US"/>
          </a:p>
        </p:txBody>
      </p:sp>
      <p:sp>
        <p:nvSpPr>
          <p:cNvPr id="8" name="Rectangle 2"/>
          <p:cNvSpPr>
            <a:spLocks noGrp="1" noChangeArrowheads="1"/>
          </p:cNvSpPr>
          <p:nvPr>
            <p:ph type="title"/>
          </p:nvPr>
        </p:nvSpPr>
        <p:spPr>
          <a:xfrm>
            <a:off x="457200" y="274638"/>
            <a:ext cx="8229600" cy="715962"/>
          </a:xfrm>
        </p:spPr>
        <p:txBody>
          <a:bodyPr>
            <a:noAutofit/>
          </a:bodyPr>
          <a:lstStyle/>
          <a:p>
            <a:r>
              <a:rPr lang="en-US" altLang="ko-KR" b="1" dirty="0">
                <a:solidFill>
                  <a:srgbClr val="FF0000"/>
                </a:solidFill>
                <a:ea typeface="Gulim" pitchFamily="50" charset="-127"/>
              </a:rPr>
              <a:t>Stream-Oriented Communication</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381000" y="152400"/>
            <a:ext cx="8229600" cy="411162"/>
          </a:xfrm>
        </p:spPr>
        <p:txBody>
          <a:bodyPr>
            <a:noAutofit/>
          </a:bodyPr>
          <a:lstStyle/>
          <a:p>
            <a:r>
              <a:rPr lang="en-US" altLang="ko-KR" sz="3200" b="1" dirty="0">
                <a:solidFill>
                  <a:srgbClr val="FF0000"/>
                </a:solidFill>
              </a:rPr>
              <a:t>Streams and Quality of </a:t>
            </a:r>
            <a:r>
              <a:rPr lang="en-US" altLang="ko-KR" sz="3200" b="1" dirty="0">
                <a:solidFill>
                  <a:srgbClr val="FF0000"/>
                </a:solidFill>
              </a:rPr>
              <a:t>Service</a:t>
            </a:r>
            <a:endParaRPr lang="ko-KR" altLang="en-US" sz="3200" b="1" dirty="0">
              <a:solidFill>
                <a:srgbClr val="FF0000"/>
              </a:solidFill>
            </a:endParaRPr>
          </a:p>
        </p:txBody>
      </p:sp>
      <p:sp>
        <p:nvSpPr>
          <p:cNvPr id="22" name="Footer Placeholder 3"/>
          <p:cNvSpPr>
            <a:spLocks noGrp="1"/>
          </p:cNvSpPr>
          <p:nvPr>
            <p:ph type="ftr" sz="quarter" idx="10"/>
          </p:nvPr>
        </p:nvSpPr>
        <p:spPr/>
        <p:txBody>
          <a:bodyPr/>
          <a:lstStyle/>
          <a:p>
            <a:r>
              <a:rPr lang="en-US" altLang="zh-CN"/>
              <a:t>Unit-3 /  Dr Komarasamy G </a:t>
            </a:r>
            <a:endParaRPr lang="en-US" altLang="zh-CN"/>
          </a:p>
        </p:txBody>
      </p:sp>
      <p:sp>
        <p:nvSpPr>
          <p:cNvPr id="7" name="Slide Number Placeholder 6"/>
          <p:cNvSpPr>
            <a:spLocks noGrp="1"/>
          </p:cNvSpPr>
          <p:nvPr>
            <p:ph type="sldNum" sz="quarter" idx="12"/>
          </p:nvPr>
        </p:nvSpPr>
        <p:spPr/>
        <p:txBody>
          <a:bodyPr/>
          <a:lstStyle/>
          <a:p>
            <a:fld id="{B6F15528-21DE-4FAA-801E-634DDDAF4B2B}" type="slidenum">
              <a:rPr lang="en-US"/>
              <a:pPr/>
              <a:t>50</a:t>
            </a:fld>
            <a:endParaRPr lang="en-US"/>
          </a:p>
        </p:txBody>
      </p:sp>
      <p:sp>
        <p:nvSpPr>
          <p:cNvPr id="8" name="Content Placeholder 7"/>
          <p:cNvSpPr>
            <a:spLocks noGrp="1"/>
          </p:cNvSpPr>
          <p:nvPr>
            <p:ph idx="1"/>
          </p:nvPr>
        </p:nvSpPr>
        <p:spPr>
          <a:xfrm>
            <a:off x="228600" y="762000"/>
            <a:ext cx="8610600" cy="5486400"/>
          </a:xfrm>
        </p:spPr>
        <p:txBody>
          <a:bodyPr>
            <a:noAutofit/>
          </a:bodyPr>
          <a:lstStyle/>
          <a:p>
            <a:pPr algn="just"/>
            <a:r>
              <a:rPr lang="en-US" sz="2000" b="1" dirty="0">
                <a:solidFill>
                  <a:srgbClr val="0000FF"/>
                </a:solidFill>
              </a:rPr>
              <a:t>Timing </a:t>
            </a:r>
            <a:r>
              <a:rPr lang="en-US" sz="2000" dirty="0"/>
              <a:t>(and other nonfunctional) requirements are generally expressed as </a:t>
            </a:r>
            <a:r>
              <a:rPr lang="en-US" sz="2000" b="1" dirty="0">
                <a:solidFill>
                  <a:srgbClr val="0000FF"/>
                </a:solidFill>
              </a:rPr>
              <a:t>Quality of Service (</a:t>
            </a:r>
            <a:r>
              <a:rPr lang="en-US" sz="2000" b="1" dirty="0" err="1">
                <a:solidFill>
                  <a:srgbClr val="0000FF"/>
                </a:solidFill>
              </a:rPr>
              <a:t>QoS</a:t>
            </a:r>
            <a:r>
              <a:rPr lang="en-US" sz="2000" b="1" dirty="0">
                <a:solidFill>
                  <a:srgbClr val="0000FF"/>
                </a:solidFill>
              </a:rPr>
              <a:t>) </a:t>
            </a:r>
            <a:r>
              <a:rPr lang="en-US" sz="2000" dirty="0"/>
              <a:t>requirements. </a:t>
            </a:r>
          </a:p>
          <a:p>
            <a:pPr algn="just"/>
            <a:r>
              <a:rPr lang="en-US" sz="2000" dirty="0"/>
              <a:t>These requirements describe what is needed from the underlying distributed system and network to ensure that, for example, the temporal relationships in a stream can be preserved. </a:t>
            </a:r>
          </a:p>
          <a:p>
            <a:pPr algn="just"/>
            <a:r>
              <a:rPr lang="en-US" sz="2000" dirty="0" err="1"/>
              <a:t>QoS</a:t>
            </a:r>
            <a:r>
              <a:rPr lang="en-US" sz="2000" dirty="0"/>
              <a:t> for continuous data streams mainly concerns </a:t>
            </a:r>
            <a:r>
              <a:rPr lang="en-US" sz="2000" b="1" dirty="0">
                <a:solidFill>
                  <a:srgbClr val="0000FF"/>
                </a:solidFill>
              </a:rPr>
              <a:t>timeliness, volume, and reliability. </a:t>
            </a:r>
          </a:p>
          <a:p>
            <a:pPr algn="just"/>
            <a:r>
              <a:rPr lang="en-US" sz="2000" dirty="0"/>
              <a:t>From an application's perspective, in many cases it boils down to specifying a few important properties (</a:t>
            </a:r>
            <a:r>
              <a:rPr lang="en-US" sz="2000" dirty="0" err="1"/>
              <a:t>Halsall</a:t>
            </a:r>
            <a:r>
              <a:rPr lang="en-US" sz="2000" dirty="0"/>
              <a:t>, 2001):</a:t>
            </a:r>
          </a:p>
          <a:p>
            <a:pPr lvl="1" algn="just"/>
            <a:r>
              <a:rPr lang="en-US" sz="2000" dirty="0"/>
              <a:t>1. The required bit rate at which data should be transported.</a:t>
            </a:r>
          </a:p>
          <a:p>
            <a:pPr lvl="1" algn="just"/>
            <a:r>
              <a:rPr lang="en-US" sz="2000" dirty="0"/>
              <a:t>2. The maximum delay until a session has been set up (i.e., when an application can start sending data).</a:t>
            </a:r>
          </a:p>
          <a:p>
            <a:pPr lvl="1" algn="just"/>
            <a:r>
              <a:rPr lang="en-US" sz="2000" dirty="0"/>
              <a:t>3. The maximum end-to-end delay (i.e., how long it will take until a data unit makes it to a recipient).</a:t>
            </a:r>
          </a:p>
          <a:p>
            <a:pPr lvl="1" algn="just"/>
            <a:r>
              <a:rPr lang="en-US" sz="2000" dirty="0"/>
              <a:t>4. The maximum delay variance, or jitter.</a:t>
            </a:r>
          </a:p>
          <a:p>
            <a:pPr lvl="1" algn="just"/>
            <a:r>
              <a:rPr lang="en-US" sz="2000" dirty="0"/>
              <a:t>5. The maximum round-trip delay.</a:t>
            </a:r>
            <a:endParaRPr lang="en-US" sz="2000" dirty="0"/>
          </a:p>
        </p:txBody>
      </p:sp>
    </p:spTree>
  </p:cSld>
  <p:clrMapOvr>
    <a:masterClrMapping/>
  </p:clrMapOvr>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457200" y="274638"/>
            <a:ext cx="8229600" cy="411162"/>
          </a:xfrm>
        </p:spPr>
        <p:txBody>
          <a:bodyPr>
            <a:noAutofit/>
          </a:bodyPr>
          <a:lstStyle/>
          <a:p>
            <a:r>
              <a:rPr lang="en-US" altLang="ko-KR" sz="3600" b="1" dirty="0">
                <a:solidFill>
                  <a:srgbClr val="FF0000"/>
                </a:solidFill>
              </a:rPr>
              <a:t>Streams and Quality of </a:t>
            </a:r>
            <a:r>
              <a:rPr lang="en-US" altLang="ko-KR" sz="3600" b="1" dirty="0">
                <a:solidFill>
                  <a:srgbClr val="FF0000"/>
                </a:solidFill>
              </a:rPr>
              <a:t>Service</a:t>
            </a:r>
            <a:endParaRPr lang="ko-KR" altLang="en-US" sz="3600" b="1" dirty="0">
              <a:solidFill>
                <a:srgbClr val="FF0000"/>
              </a:solidFill>
            </a:endParaRPr>
          </a:p>
        </p:txBody>
      </p:sp>
      <p:sp>
        <p:nvSpPr>
          <p:cNvPr id="180227" name="Rectangle 3"/>
          <p:cNvSpPr>
            <a:spLocks noGrp="1" noChangeArrowheads="1"/>
          </p:cNvSpPr>
          <p:nvPr>
            <p:ph idx="1"/>
          </p:nvPr>
        </p:nvSpPr>
        <p:spPr>
          <a:xfrm>
            <a:off x="533400" y="990600"/>
            <a:ext cx="8229600" cy="4525963"/>
          </a:xfrm>
        </p:spPr>
        <p:txBody>
          <a:bodyPr>
            <a:normAutofit/>
          </a:bodyPr>
          <a:lstStyle/>
          <a:p>
            <a:r>
              <a:rPr lang="en-US" altLang="ko-KR" sz="2800" b="1" dirty="0">
                <a:solidFill>
                  <a:srgbClr val="0000FF"/>
                </a:solidFill>
                <a:ea typeface="Gulim" pitchFamily="50" charset="-127"/>
              </a:rPr>
              <a:t>Specifying </a:t>
            </a:r>
            <a:r>
              <a:rPr lang="en-US" altLang="ko-KR" sz="2800" b="1" dirty="0" err="1">
                <a:solidFill>
                  <a:srgbClr val="0000FF"/>
                </a:solidFill>
                <a:ea typeface="Gulim" pitchFamily="50" charset="-127"/>
              </a:rPr>
              <a:t>QoS</a:t>
            </a:r>
            <a:endParaRPr lang="en-US" altLang="ko-KR" sz="2800" b="1" dirty="0">
              <a:solidFill>
                <a:srgbClr val="0000FF"/>
              </a:solidFill>
              <a:ea typeface="Gulim" pitchFamily="50" charset="-127"/>
            </a:endParaRPr>
          </a:p>
          <a:p>
            <a:endParaRPr lang="en-US" altLang="ko-KR" sz="900" dirty="0">
              <a:ea typeface="Gulim" pitchFamily="50" charset="-127"/>
            </a:endParaRPr>
          </a:p>
          <a:p>
            <a:pPr lvl="1"/>
            <a:r>
              <a:rPr lang="en-US" altLang="ko-KR" sz="2400" dirty="0">
                <a:ea typeface="Gulim" pitchFamily="50" charset="-127"/>
              </a:rPr>
              <a:t>Flow specification </a:t>
            </a:r>
          </a:p>
          <a:p>
            <a:pPr lvl="1"/>
            <a:r>
              <a:rPr lang="en-US" altLang="ko-KR" sz="2400" dirty="0">
                <a:ea typeface="Gulim" pitchFamily="50" charset="-127"/>
              </a:rPr>
              <a:t>To provide a precise factors(</a:t>
            </a:r>
            <a:r>
              <a:rPr lang="en-US" altLang="ko-KR" sz="2400" dirty="0" err="1">
                <a:ea typeface="Gulim" pitchFamily="50" charset="-127"/>
              </a:rPr>
              <a:t>bandwith</a:t>
            </a:r>
            <a:r>
              <a:rPr lang="en-US" altLang="ko-KR" sz="2400" dirty="0">
                <a:ea typeface="Gulim" pitchFamily="50" charset="-127"/>
              </a:rPr>
              <a:t>, transmission rates and delay, etc.)</a:t>
            </a:r>
          </a:p>
          <a:p>
            <a:pPr lvl="1"/>
            <a:r>
              <a:rPr lang="en-US" altLang="ko-KR" sz="2400" dirty="0">
                <a:ea typeface="Gulim" pitchFamily="50" charset="-127"/>
              </a:rPr>
              <a:t>Example of flow specification developed by Partridge</a:t>
            </a:r>
            <a:endParaRPr lang="ko-KR" altLang="en-US" sz="2400" dirty="0">
              <a:ea typeface="Gulim" pitchFamily="50" charset="-127"/>
            </a:endParaRPr>
          </a:p>
        </p:txBody>
      </p:sp>
      <p:sp>
        <p:nvSpPr>
          <p:cNvPr id="22" name="Footer Placeholder 3"/>
          <p:cNvSpPr>
            <a:spLocks noGrp="1"/>
          </p:cNvSpPr>
          <p:nvPr>
            <p:ph type="ftr" sz="quarter" idx="10"/>
          </p:nvPr>
        </p:nvSpPr>
        <p:spPr/>
        <p:txBody>
          <a:bodyPr/>
          <a:lstStyle/>
          <a:p>
            <a:r>
              <a:rPr lang="en-US" altLang="zh-CN"/>
              <a:t>Unit-3 /  Dr Komarasamy G </a:t>
            </a:r>
            <a:endParaRPr lang="en-US" altLang="zh-CN"/>
          </a:p>
        </p:txBody>
      </p:sp>
      <p:graphicFrame>
        <p:nvGraphicFramePr>
          <p:cNvPr id="180228" name="Group 4"/>
          <p:cNvGraphicFramePr>
            <a:graphicFrameLocks noGrp="1"/>
          </p:cNvGraphicFramePr>
          <p:nvPr/>
        </p:nvGraphicFramePr>
        <p:xfrm>
          <a:off x="381000" y="3657600"/>
          <a:ext cx="8610600" cy="2373984"/>
        </p:xfrm>
        <a:graphic>
          <a:graphicData uri="http://schemas.openxmlformats.org/drawingml/2006/table">
            <a:tbl>
              <a:tblPr/>
              <a:tblGrid>
                <a:gridCol w="4087950"/>
                <a:gridCol w="4522650"/>
              </a:tblGrid>
              <a:tr h="451584">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486400" algn="r"/>
                        </a:tabLst>
                      </a:pPr>
                      <a:r>
                        <a:rPr kumimoji="0" lang="en-US" altLang="ko-KR" sz="1800" b="1" i="0" u="none" strike="noStrike" cap="none" normalizeH="0" baseline="0" dirty="0">
                          <a:ln>
                            <a:noFill/>
                          </a:ln>
                          <a:solidFill>
                            <a:schemeClr val="tx1"/>
                          </a:solidFill>
                          <a:effectLst/>
                          <a:latin typeface="Arial" charset="0"/>
                          <a:ea typeface="Batang" pitchFamily="18" charset="-127"/>
                          <a:cs typeface="Times New Roman" pitchFamily="18" charset="0"/>
                        </a:rPr>
                        <a:t>Characteristics of the Input</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00">
                        <a:alpha val="69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486400" algn="r"/>
                        </a:tabLst>
                      </a:pPr>
                      <a:r>
                        <a:rPr kumimoji="0" lang="en-US" altLang="ko-KR" sz="1800" b="1" i="0" u="none" strike="noStrike" cap="none" normalizeH="0" baseline="0" dirty="0">
                          <a:ln>
                            <a:noFill/>
                          </a:ln>
                          <a:solidFill>
                            <a:schemeClr val="tx1"/>
                          </a:solidFill>
                          <a:effectLst/>
                          <a:latin typeface="Arial" charset="0"/>
                          <a:ea typeface="Batang" pitchFamily="18" charset="-127"/>
                          <a:cs typeface="Times New Roman" pitchFamily="18" charset="0"/>
                        </a:rPr>
                        <a:t>Service Required</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00">
                        <a:alpha val="69000"/>
                      </a:srgbClr>
                    </a:solidFill>
                  </a:tcPr>
                </a:tc>
              </a:tr>
              <a:tr h="1910616">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Maximum data unit size (bytes)</a:t>
                      </a:r>
                    </a:p>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Token bucket rate (bytes/sec)</a:t>
                      </a:r>
                    </a:p>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Token bucket size (bytes)</a:t>
                      </a:r>
                    </a:p>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Maximum transmission rate (bytes/sec)</a:t>
                      </a:r>
                    </a:p>
                  </a:txBody>
                  <a:tcPr marL="90000" marR="90000" marT="46800" marB="46800" anchor="ctr" horzOverflow="overflow">
                    <a:lnL cap="flat">
                      <a:noFill/>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Loss sensitivity (bytes)</a:t>
                      </a:r>
                    </a:p>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Loss interval (</a:t>
                      </a:r>
                      <a:r>
                        <a:rPr kumimoji="0" lang="en-US" altLang="ko-KR" sz="2000" b="0" i="0" u="none" strike="noStrike" cap="none" normalizeH="0" baseline="0" dirty="0" err="1">
                          <a:ln>
                            <a:noFill/>
                          </a:ln>
                          <a:solidFill>
                            <a:schemeClr val="tx1"/>
                          </a:solidFill>
                          <a:effectLst/>
                          <a:latin typeface="Arial" charset="0"/>
                          <a:ea typeface="Batang" pitchFamily="18" charset="-127"/>
                          <a:cs typeface="Times New Roman" pitchFamily="18" charset="0"/>
                        </a:rPr>
                        <a:t>microsec</a:t>
                      </a: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Burst loss sensitivity (data units)</a:t>
                      </a:r>
                    </a:p>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Minimum delay noticed (</a:t>
                      </a:r>
                      <a:r>
                        <a:rPr kumimoji="0" lang="en-US" altLang="ko-KR" sz="2000" b="0" i="0" u="none" strike="noStrike" cap="none" normalizeH="0" baseline="0" dirty="0" err="1">
                          <a:ln>
                            <a:noFill/>
                          </a:ln>
                          <a:solidFill>
                            <a:schemeClr val="tx1"/>
                          </a:solidFill>
                          <a:effectLst/>
                          <a:latin typeface="Arial" charset="0"/>
                          <a:ea typeface="Batang" pitchFamily="18" charset="-127"/>
                          <a:cs typeface="Times New Roman" pitchFamily="18" charset="0"/>
                        </a:rPr>
                        <a:t>microsec</a:t>
                      </a: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Maximum delay variation (</a:t>
                      </a:r>
                      <a:r>
                        <a:rPr kumimoji="0" lang="en-US" altLang="ko-KR" sz="2000" b="0" i="0" u="none" strike="noStrike" cap="none" normalizeH="0" baseline="0" dirty="0" err="1">
                          <a:ln>
                            <a:noFill/>
                          </a:ln>
                          <a:solidFill>
                            <a:schemeClr val="tx1"/>
                          </a:solidFill>
                          <a:effectLst/>
                          <a:latin typeface="Arial" charset="0"/>
                          <a:ea typeface="Batang" pitchFamily="18" charset="-127"/>
                          <a:cs typeface="Times New Roman" pitchFamily="18" charset="0"/>
                        </a:rPr>
                        <a:t>microsec</a:t>
                      </a: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tab pos="5486400" algn="r"/>
                        </a:tabLst>
                      </a:pPr>
                      <a:r>
                        <a:rPr kumimoji="0" lang="en-US" altLang="ko-KR" sz="2000" b="0" i="0" u="none" strike="noStrike" cap="none" normalizeH="0" baseline="0" dirty="0">
                          <a:ln>
                            <a:noFill/>
                          </a:ln>
                          <a:solidFill>
                            <a:schemeClr val="tx1"/>
                          </a:solidFill>
                          <a:effectLst/>
                          <a:latin typeface="Arial" charset="0"/>
                          <a:ea typeface="Batang" pitchFamily="18" charset="-127"/>
                          <a:cs typeface="Times New Roman" pitchFamily="18" charset="0"/>
                        </a:rPr>
                        <a:t>Quality of guarantee</a:t>
                      </a:r>
                    </a:p>
                  </a:txBody>
                  <a:tcPr marL="90000" marR="90000" marT="46800" marB="46800" anchor="ctr" horzOverflow="overflow">
                    <a:lnL w="9525"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a:pPr/>
              <a:t>51</a:t>
            </a:fld>
            <a:endParaRPr lang="en-US"/>
          </a:p>
        </p:txBody>
      </p:sp>
    </p:spTree>
  </p:cSld>
  <p:clrMapOvr>
    <a:masterClrMapping/>
  </p:clrMapOvr>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251" name="Rectangle 3"/>
          <p:cNvSpPr>
            <a:spLocks noGrp="1" noChangeArrowheads="1"/>
          </p:cNvSpPr>
          <p:nvPr>
            <p:ph idx="1"/>
          </p:nvPr>
        </p:nvSpPr>
        <p:spPr>
          <a:xfrm>
            <a:off x="533400" y="762000"/>
            <a:ext cx="8229600" cy="4525963"/>
          </a:xfrm>
        </p:spPr>
        <p:txBody>
          <a:bodyPr>
            <a:normAutofit/>
          </a:bodyPr>
          <a:lstStyle/>
          <a:p>
            <a:pPr>
              <a:lnSpc>
                <a:spcPct val="110000"/>
              </a:lnSpc>
            </a:pPr>
            <a:r>
              <a:rPr lang="en-US" altLang="ko-KR" sz="2800" dirty="0">
                <a:ea typeface="Gulim" pitchFamily="50" charset="-127"/>
              </a:rPr>
              <a:t>Specifying </a:t>
            </a:r>
            <a:r>
              <a:rPr lang="en-US" altLang="ko-KR" sz="2800" dirty="0" err="1">
                <a:ea typeface="Gulim" pitchFamily="50" charset="-127"/>
              </a:rPr>
              <a:t>QoS</a:t>
            </a:r>
            <a:endParaRPr lang="en-US" altLang="ko-KR" sz="2800" dirty="0">
              <a:ea typeface="Gulim" pitchFamily="50" charset="-127"/>
            </a:endParaRPr>
          </a:p>
          <a:p>
            <a:pPr>
              <a:lnSpc>
                <a:spcPct val="110000"/>
              </a:lnSpc>
            </a:pPr>
            <a:endParaRPr lang="en-US" altLang="ko-KR" sz="900" dirty="0">
              <a:ea typeface="Gulim" pitchFamily="50" charset="-127"/>
            </a:endParaRPr>
          </a:p>
          <a:p>
            <a:pPr lvl="1">
              <a:lnSpc>
                <a:spcPct val="110000"/>
              </a:lnSpc>
            </a:pPr>
            <a:r>
              <a:rPr lang="en-US" altLang="ko-KR" sz="2400" dirty="0">
                <a:ea typeface="Gulim" pitchFamily="50" charset="-127"/>
              </a:rPr>
              <a:t>Token bucket algorithms	</a:t>
            </a:r>
          </a:p>
          <a:p>
            <a:pPr lvl="2">
              <a:lnSpc>
                <a:spcPct val="110000"/>
              </a:lnSpc>
            </a:pPr>
            <a:r>
              <a:rPr lang="en-US" altLang="ko-KR" sz="2000" dirty="0">
                <a:ea typeface="Gulim" pitchFamily="50" charset="-127"/>
              </a:rPr>
              <a:t>Tokens are generated at a constant rate</a:t>
            </a:r>
          </a:p>
          <a:p>
            <a:pPr lvl="2">
              <a:lnSpc>
                <a:spcPct val="110000"/>
              </a:lnSpc>
            </a:pPr>
            <a:r>
              <a:rPr lang="en-US" altLang="ko-KR" sz="2000" dirty="0">
                <a:ea typeface="Gulim" pitchFamily="50" charset="-127"/>
              </a:rPr>
              <a:t>Token is fixed number of bytes that an application is allowed to pass to the network</a:t>
            </a:r>
          </a:p>
          <a:p>
            <a:endParaRPr lang="ko-KR" altLang="en-US" sz="2800" dirty="0">
              <a:ea typeface="Gulim" pitchFamily="50" charset="-127"/>
            </a:endParaRPr>
          </a:p>
        </p:txBody>
      </p:sp>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181252" name="Picture 4"/>
          <p:cNvPicPr>
            <a:picLocks noChangeAspect="1" noChangeArrowheads="1"/>
          </p:cNvPicPr>
          <p:nvPr/>
        </p:nvPicPr>
        <p:blipFill>
          <a:blip r:embed="Rcb75fb34fbeb44db" cstate="print"/>
          <a:srcRect l="24338" t="45323" r="21591" b="39427"/>
          <a:stretch>
            <a:fillRect/>
          </a:stretch>
        </p:blipFill>
        <p:spPr bwMode="auto">
          <a:xfrm>
            <a:off x="2122488" y="3357563"/>
            <a:ext cx="6665912" cy="2659062"/>
          </a:xfrm>
          <a:prstGeom prst="rect">
            <a:avLst/>
          </a:prstGeom>
          <a:noFill/>
          <a:ln w="9525">
            <a:solidFill>
              <a:schemeClr val="bg2"/>
            </a:solidFill>
            <a:miter lim="800000"/>
            <a:headEnd/>
            <a:tailEnd/>
          </a:ln>
          <a:effectLst/>
        </p:spPr>
      </p:pic>
      <p:sp>
        <p:nvSpPr>
          <p:cNvPr id="181253" name="Text Box 5"/>
          <p:cNvSpPr txBox="1">
            <a:spLocks noChangeArrowheads="1"/>
          </p:cNvSpPr>
          <p:nvPr/>
        </p:nvSpPr>
        <p:spPr bwMode="auto">
          <a:xfrm>
            <a:off x="385763" y="3348038"/>
            <a:ext cx="1655762" cy="1079500"/>
          </a:xfrm>
          <a:prstGeom prst="rect">
            <a:avLst/>
          </a:prstGeom>
          <a:noFill/>
          <a:ln w="9525">
            <a:solidFill>
              <a:schemeClr val="hlink"/>
            </a:solidFill>
            <a:miter lim="800000"/>
            <a:headEnd/>
            <a:tailEnd/>
          </a:ln>
          <a:effectLst/>
        </p:spPr>
        <p:txBody>
          <a:bodyPr>
            <a:spAutoFit/>
          </a:bodyPr>
          <a:lstStyle/>
          <a:p>
            <a:pPr latinLnBrk="1"/>
            <a:r>
              <a:rPr kumimoji="1" lang="en-US" altLang="ko-KR" sz="1600" b="1" i="1">
                <a:ea typeface="Gulim" pitchFamily="50" charset="-127"/>
              </a:rPr>
              <a:t>Figure. 2-38 </a:t>
            </a:r>
          </a:p>
          <a:p>
            <a:pPr latinLnBrk="1"/>
            <a:r>
              <a:rPr kumimoji="1" lang="en-US" altLang="ko-KR" sz="1600" i="1">
                <a:ea typeface="Gulim" pitchFamily="50" charset="-127"/>
              </a:rPr>
              <a:t>The Principle of a token bucket algorithm</a:t>
            </a:r>
          </a:p>
        </p:txBody>
      </p:sp>
      <p:sp>
        <p:nvSpPr>
          <p:cNvPr id="7" name="Slide Number Placeholder 6"/>
          <p:cNvSpPr>
            <a:spLocks noGrp="1"/>
          </p:cNvSpPr>
          <p:nvPr>
            <p:ph type="sldNum" sz="quarter" idx="12"/>
          </p:nvPr>
        </p:nvSpPr>
        <p:spPr/>
        <p:txBody>
          <a:bodyPr/>
          <a:lstStyle/>
          <a:p>
            <a:fld id="{B6F15528-21DE-4FAA-801E-634DDDAF4B2B}" type="slidenum">
              <a:rPr lang="en-US"/>
              <a:pPr/>
              <a:t>52</a:t>
            </a:fld>
            <a:endParaRPr lang="en-US"/>
          </a:p>
        </p:txBody>
      </p:sp>
      <p:sp>
        <p:nvSpPr>
          <p:cNvPr id="9" name="Rectangle 2"/>
          <p:cNvSpPr>
            <a:spLocks noGrp="1" noChangeArrowheads="1"/>
          </p:cNvSpPr>
          <p:nvPr>
            <p:ph type="title"/>
          </p:nvPr>
        </p:nvSpPr>
        <p:spPr>
          <a:xfrm>
            <a:off x="457200" y="274638"/>
            <a:ext cx="8229600" cy="411162"/>
          </a:xfrm>
        </p:spPr>
        <p:txBody>
          <a:bodyPr>
            <a:normAutofit fontScale="90000"/>
          </a:bodyPr>
          <a:lstStyle/>
          <a:p>
            <a:r>
              <a:rPr lang="en-US" altLang="ko-KR" b="1" dirty="0">
                <a:solidFill>
                  <a:srgbClr val="FF0000"/>
                </a:solidFill>
              </a:rPr>
              <a:t>Streams and Quality of </a:t>
            </a:r>
            <a:r>
              <a:rPr lang="en-US" altLang="ko-KR" b="1" dirty="0">
                <a:solidFill>
                  <a:srgbClr val="FF0000"/>
                </a:solidFill>
              </a:rPr>
              <a:t>Service</a:t>
            </a:r>
            <a:endParaRPr lang="ko-KR" altLang="en-US" b="1" dirty="0">
              <a:solidFill>
                <a:srgbClr val="FF0000"/>
              </a:solidFill>
            </a:endParaRPr>
          </a:p>
        </p:txBody>
      </p:sp>
    </p:spTree>
  </p:cSld>
  <p:clrMapOvr>
    <a:masterClrMapping/>
  </p:clrMapOvr>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275" name="Rectangle 3"/>
          <p:cNvSpPr>
            <a:spLocks noGrp="1" noChangeArrowheads="1"/>
          </p:cNvSpPr>
          <p:nvPr>
            <p:ph idx="1"/>
          </p:nvPr>
        </p:nvSpPr>
        <p:spPr>
          <a:xfrm>
            <a:off x="228600" y="762000"/>
            <a:ext cx="8610600" cy="4876800"/>
          </a:xfrm>
        </p:spPr>
        <p:txBody>
          <a:bodyPr>
            <a:noAutofit/>
          </a:bodyPr>
          <a:lstStyle/>
          <a:p>
            <a:pPr>
              <a:lnSpc>
                <a:spcPct val="110000"/>
              </a:lnSpc>
            </a:pPr>
            <a:r>
              <a:rPr lang="en-US" altLang="ko-KR" sz="2400" b="1" dirty="0">
                <a:ea typeface="Gulim" pitchFamily="50" charset="-127"/>
              </a:rPr>
              <a:t>Setting up a stream</a:t>
            </a:r>
          </a:p>
          <a:p>
            <a:pPr lvl="1">
              <a:lnSpc>
                <a:spcPct val="110000"/>
              </a:lnSpc>
            </a:pPr>
            <a:r>
              <a:rPr lang="en-US" altLang="ko-KR" sz="2400" dirty="0">
                <a:ea typeface="Gulim" pitchFamily="50" charset="-127"/>
              </a:rPr>
              <a:t>Resource </a:t>
            </a:r>
            <a:r>
              <a:rPr lang="en-US" altLang="ko-KR" sz="2400" dirty="0" err="1">
                <a:ea typeface="Gulim" pitchFamily="50" charset="-127"/>
              </a:rPr>
              <a:t>reSerVation</a:t>
            </a:r>
            <a:r>
              <a:rPr lang="en-US" altLang="ko-KR" sz="2400" dirty="0">
                <a:ea typeface="Gulim" pitchFamily="50" charset="-127"/>
              </a:rPr>
              <a:t> Protocol(RSVP)</a:t>
            </a:r>
          </a:p>
          <a:p>
            <a:pPr lvl="2">
              <a:lnSpc>
                <a:spcPct val="110000"/>
              </a:lnSpc>
            </a:pPr>
            <a:r>
              <a:rPr lang="en-US" altLang="ko-KR" dirty="0">
                <a:ea typeface="Gulim" pitchFamily="50" charset="-127"/>
              </a:rPr>
              <a:t>Transport-level control protocol for enabling resource reservation in network router</a:t>
            </a:r>
          </a:p>
          <a:p>
            <a:pPr lvl="2">
              <a:lnSpc>
                <a:spcPct val="110000"/>
              </a:lnSpc>
            </a:pPr>
            <a:r>
              <a:rPr lang="en-US" altLang="ko-KR" dirty="0">
                <a:ea typeface="Gulim" pitchFamily="50" charset="-127"/>
              </a:rPr>
              <a:t>Used to provide </a:t>
            </a:r>
            <a:r>
              <a:rPr lang="en-US" altLang="ko-KR" dirty="0" err="1">
                <a:ea typeface="Gulim" pitchFamily="50" charset="-127"/>
              </a:rPr>
              <a:t>QoS</a:t>
            </a:r>
            <a:r>
              <a:rPr lang="en-US" altLang="ko-KR" dirty="0">
                <a:ea typeface="Gulim" pitchFamily="50" charset="-127"/>
              </a:rPr>
              <a:t> for continuous data streams by reserving resources (bandwidth, delay, jitter and so on)</a:t>
            </a:r>
          </a:p>
          <a:p>
            <a:pPr lvl="2">
              <a:lnSpc>
                <a:spcPct val="110000"/>
              </a:lnSpc>
            </a:pPr>
            <a:r>
              <a:rPr lang="en-US" altLang="ko-KR" dirty="0">
                <a:ea typeface="Gulim" pitchFamily="50" charset="-127"/>
              </a:rPr>
              <a:t>Issue: How to translate </a:t>
            </a:r>
            <a:r>
              <a:rPr lang="en-US" altLang="ko-KR" dirty="0" err="1">
                <a:ea typeface="Gulim" pitchFamily="50" charset="-127"/>
              </a:rPr>
              <a:t>QoS</a:t>
            </a:r>
            <a:r>
              <a:rPr lang="en-US" altLang="ko-KR" dirty="0">
                <a:ea typeface="Gulim" pitchFamily="50" charset="-127"/>
              </a:rPr>
              <a:t> parameters to resource usage?</a:t>
            </a:r>
          </a:p>
          <a:p>
            <a:pPr lvl="3">
              <a:lnSpc>
                <a:spcPct val="110000"/>
              </a:lnSpc>
            </a:pPr>
            <a:r>
              <a:rPr lang="en-US" altLang="ko-KR" sz="2400" b="1" dirty="0">
                <a:solidFill>
                  <a:srgbClr val="0000FF"/>
                </a:solidFill>
                <a:ea typeface="Gulim" pitchFamily="50" charset="-127"/>
              </a:rPr>
              <a:t>Two ways to translate</a:t>
            </a:r>
            <a:r>
              <a:rPr lang="en-US" altLang="ko-KR" sz="2400" dirty="0">
                <a:ea typeface="Gulim" pitchFamily="50" charset="-127"/>
              </a:rPr>
              <a:t>	</a:t>
            </a:r>
          </a:p>
          <a:p>
            <a:pPr lvl="3">
              <a:lnSpc>
                <a:spcPct val="110000"/>
              </a:lnSpc>
              <a:buFontTx/>
              <a:buNone/>
            </a:pPr>
            <a:r>
              <a:rPr lang="en-US" altLang="ko-KR" sz="2400" dirty="0">
                <a:ea typeface="Gulim" pitchFamily="50" charset="-127"/>
              </a:rPr>
              <a:t>	1. RSVP translates </a:t>
            </a:r>
            <a:r>
              <a:rPr lang="en-US" altLang="ko-KR" sz="2400" dirty="0" err="1">
                <a:ea typeface="Gulim" pitchFamily="50" charset="-127"/>
              </a:rPr>
              <a:t>QoS</a:t>
            </a:r>
            <a:r>
              <a:rPr lang="en-US" altLang="ko-KR" sz="2400" dirty="0">
                <a:ea typeface="Gulim" pitchFamily="50" charset="-127"/>
              </a:rPr>
              <a:t> parameters into data link layer parameters</a:t>
            </a:r>
          </a:p>
          <a:p>
            <a:pPr lvl="3">
              <a:lnSpc>
                <a:spcPct val="110000"/>
              </a:lnSpc>
              <a:buFontTx/>
              <a:buNone/>
            </a:pPr>
            <a:r>
              <a:rPr lang="en-US" altLang="ko-KR" sz="2400" dirty="0">
                <a:ea typeface="Gulim" pitchFamily="50" charset="-127"/>
              </a:rPr>
              <a:t>	2. Data link layer provides its own set of parameters (as in ATM)</a:t>
            </a:r>
            <a:endParaRPr lang="ko-KR" altLang="en-US" sz="2400" dirty="0">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53</a:t>
            </a:fld>
            <a:endParaRPr lang="en-US"/>
          </a:p>
        </p:txBody>
      </p:sp>
      <p:sp>
        <p:nvSpPr>
          <p:cNvPr id="7" name="Rectangle 2"/>
          <p:cNvSpPr>
            <a:spLocks noGrp="1" noChangeArrowheads="1"/>
          </p:cNvSpPr>
          <p:nvPr>
            <p:ph type="title"/>
          </p:nvPr>
        </p:nvSpPr>
        <p:spPr>
          <a:xfrm>
            <a:off x="457200" y="274638"/>
            <a:ext cx="8229600" cy="411162"/>
          </a:xfrm>
        </p:spPr>
        <p:txBody>
          <a:bodyPr>
            <a:normAutofit fontScale="90000"/>
          </a:bodyPr>
          <a:lstStyle/>
          <a:p>
            <a:r>
              <a:rPr lang="en-US" altLang="ko-KR" b="1" dirty="0">
                <a:solidFill>
                  <a:srgbClr val="FF0000"/>
                </a:solidFill>
              </a:rPr>
              <a:t>Streams and Quality of </a:t>
            </a:r>
            <a:r>
              <a:rPr lang="en-US" altLang="ko-KR" b="1" dirty="0">
                <a:solidFill>
                  <a:srgbClr val="FF0000"/>
                </a:solidFill>
              </a:rPr>
              <a:t>Service</a:t>
            </a:r>
            <a:endParaRPr lang="ko-KR" altLang="en-US" b="1" dirty="0">
              <a:solidFill>
                <a:srgbClr val="FF0000"/>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86055"/>
            <a:ext cx="3634740" cy="559435"/>
          </a:xfrm>
          <a:prstGeom prst="rect">
            <a:avLst/>
          </a:prstGeom>
        </p:spPr>
        <p:txBody>
          <a:bodyPr vert="horz" wrap="square" lIns="0" tIns="12700" rIns="0" bIns="0" rtlCol="0">
            <a:spAutoFit/>
          </a:bodyPr>
          <a:lstStyle/>
          <a:p>
            <a:pPr marL="12700">
              <a:lnSpc>
                <a:spcPct val="100000"/>
              </a:lnSpc>
              <a:spcBef>
                <a:spcPts val="100"/>
              </a:spcBef>
            </a:pPr>
            <a:r>
              <a:rPr sz="3500" u="sng" dirty="0">
                <a:solidFill>
                  <a:srgbClr val="333399"/>
                </a:solidFill>
                <a:uFill>
                  <a:solidFill>
                    <a:srgbClr val="333399"/>
                  </a:solidFill>
                </a:uFill>
              </a:rPr>
              <a:t>Parallel</a:t>
            </a:r>
            <a:r>
              <a:rPr sz="3500" u="sng" spc="-170" dirty="0">
                <a:solidFill>
                  <a:srgbClr val="333399"/>
                </a:solidFill>
                <a:uFill>
                  <a:solidFill>
                    <a:srgbClr val="333399"/>
                  </a:solidFill>
                </a:uFill>
              </a:rPr>
              <a:t> </a:t>
            </a:r>
            <a:r>
              <a:rPr sz="3500" u="sng" spc="-10" dirty="0">
                <a:solidFill>
                  <a:srgbClr val="333399"/>
                </a:solidFill>
                <a:uFill>
                  <a:solidFill>
                    <a:srgbClr val="333399"/>
                  </a:solidFill>
                </a:uFill>
              </a:rPr>
              <a:t>Computers</a:t>
            </a:r>
            <a:r>
              <a:rPr sz="3500" u="none" spc="-10" dirty="0">
                <a:solidFill>
                  <a:srgbClr val="333399"/>
                </a:solidFill>
              </a:rPr>
              <a:t>:</a:t>
            </a:r>
            <a:endParaRPr sz="3500"/>
          </a:p>
        </p:txBody>
      </p:sp>
      <p:sp>
        <p:nvSpPr>
          <p:cNvPr id="3" name="object 3"/>
          <p:cNvSpPr txBox="1"/>
          <p:nvPr/>
        </p:nvSpPr>
        <p:spPr>
          <a:xfrm>
            <a:off x="231140" y="829437"/>
            <a:ext cx="8684260" cy="1855470"/>
          </a:xfrm>
          <a:prstGeom prst="rect">
            <a:avLst/>
          </a:prstGeom>
        </p:spPr>
        <p:txBody>
          <a:bodyPr vert="horz" wrap="square" lIns="0" tIns="13335" rIns="0" bIns="0" rtlCol="0">
            <a:spAutoFit/>
          </a:bodyPr>
          <a:lstStyle/>
          <a:p>
            <a:pPr marL="12700" marR="547370">
              <a:lnSpc>
                <a:spcPct val="100000"/>
              </a:lnSpc>
              <a:spcBef>
                <a:spcPts val="105"/>
              </a:spcBef>
            </a:pPr>
            <a:r>
              <a:rPr sz="2000" dirty="0">
                <a:latin typeface="Calibri"/>
                <a:cs typeface="Calibri"/>
              </a:rPr>
              <a:t>Networks</a:t>
            </a:r>
            <a:r>
              <a:rPr sz="2000" spc="-45" dirty="0">
                <a:latin typeface="Calibri"/>
                <a:cs typeface="Calibri"/>
              </a:rPr>
              <a:t> </a:t>
            </a:r>
            <a:r>
              <a:rPr sz="2000" dirty="0">
                <a:latin typeface="Calibri"/>
                <a:cs typeface="Calibri"/>
              </a:rPr>
              <a:t>connect</a:t>
            </a:r>
            <a:r>
              <a:rPr sz="2000" spc="-75" dirty="0">
                <a:latin typeface="Calibri"/>
                <a:cs typeface="Calibri"/>
              </a:rPr>
              <a:t> </a:t>
            </a:r>
            <a:r>
              <a:rPr sz="2000" dirty="0">
                <a:latin typeface="Calibri"/>
                <a:cs typeface="Calibri"/>
              </a:rPr>
              <a:t>multiple</a:t>
            </a:r>
            <a:r>
              <a:rPr sz="2000" spc="-45" dirty="0">
                <a:latin typeface="Calibri"/>
                <a:cs typeface="Calibri"/>
              </a:rPr>
              <a:t> </a:t>
            </a:r>
            <a:r>
              <a:rPr sz="2000" spc="-20" dirty="0">
                <a:latin typeface="Calibri"/>
                <a:cs typeface="Calibri"/>
              </a:rPr>
              <a:t>stand-</a:t>
            </a:r>
            <a:r>
              <a:rPr sz="2000" dirty="0">
                <a:latin typeface="Calibri"/>
                <a:cs typeface="Calibri"/>
              </a:rPr>
              <a:t>alone</a:t>
            </a:r>
            <a:r>
              <a:rPr sz="2000" spc="-70" dirty="0">
                <a:latin typeface="Calibri"/>
                <a:cs typeface="Calibri"/>
              </a:rPr>
              <a:t> </a:t>
            </a:r>
            <a:r>
              <a:rPr sz="2000" dirty="0">
                <a:latin typeface="Calibri"/>
                <a:cs typeface="Calibri"/>
              </a:rPr>
              <a:t>computers</a:t>
            </a:r>
            <a:r>
              <a:rPr sz="2000" spc="-50" dirty="0">
                <a:latin typeface="Calibri"/>
                <a:cs typeface="Calibri"/>
              </a:rPr>
              <a:t> </a:t>
            </a:r>
            <a:r>
              <a:rPr sz="2000" dirty="0">
                <a:latin typeface="Calibri"/>
                <a:cs typeface="Calibri"/>
              </a:rPr>
              <a:t>(nodes)</a:t>
            </a:r>
            <a:r>
              <a:rPr sz="2000" spc="-55" dirty="0">
                <a:latin typeface="Calibri"/>
                <a:cs typeface="Calibri"/>
              </a:rPr>
              <a:t> </a:t>
            </a:r>
            <a:r>
              <a:rPr sz="2000" dirty="0">
                <a:latin typeface="Calibri"/>
                <a:cs typeface="Calibri"/>
              </a:rPr>
              <a:t>to</a:t>
            </a:r>
            <a:r>
              <a:rPr sz="2000" spc="-55" dirty="0">
                <a:latin typeface="Calibri"/>
                <a:cs typeface="Calibri"/>
              </a:rPr>
              <a:t> </a:t>
            </a:r>
            <a:r>
              <a:rPr sz="2000" spc="-10" dirty="0">
                <a:latin typeface="Calibri"/>
                <a:cs typeface="Calibri"/>
              </a:rPr>
              <a:t>create</a:t>
            </a:r>
            <a:r>
              <a:rPr sz="2000" spc="-45" dirty="0">
                <a:latin typeface="Calibri"/>
                <a:cs typeface="Calibri"/>
              </a:rPr>
              <a:t> </a:t>
            </a:r>
            <a:r>
              <a:rPr sz="2000" spc="-10" dirty="0">
                <a:latin typeface="Calibri"/>
                <a:cs typeface="Calibri"/>
              </a:rPr>
              <a:t>larger </a:t>
            </a:r>
            <a:r>
              <a:rPr sz="2000" dirty="0">
                <a:latin typeface="Calibri"/>
                <a:cs typeface="Calibri"/>
              </a:rPr>
              <a:t>parallel</a:t>
            </a:r>
            <a:r>
              <a:rPr sz="2000" spc="-80" dirty="0">
                <a:latin typeface="Calibri"/>
                <a:cs typeface="Calibri"/>
              </a:rPr>
              <a:t> </a:t>
            </a:r>
            <a:r>
              <a:rPr sz="2000" dirty="0">
                <a:latin typeface="Calibri"/>
                <a:cs typeface="Calibri"/>
              </a:rPr>
              <a:t>computer</a:t>
            </a:r>
            <a:r>
              <a:rPr sz="2000" spc="-100" dirty="0">
                <a:latin typeface="Calibri"/>
                <a:cs typeface="Calibri"/>
              </a:rPr>
              <a:t> </a:t>
            </a:r>
            <a:r>
              <a:rPr sz="2000" spc="-10" dirty="0">
                <a:latin typeface="Calibri"/>
                <a:cs typeface="Calibri"/>
              </a:rPr>
              <a:t>clusters</a:t>
            </a:r>
            <a:endParaRPr sz="2000" dirty="0">
              <a:latin typeface="Calibri"/>
              <a:cs typeface="Calibri"/>
            </a:endParaRPr>
          </a:p>
          <a:p>
            <a:pPr marL="354965" indent="-342265">
              <a:lnSpc>
                <a:spcPct val="100000"/>
              </a:lnSpc>
              <a:spcBef>
                <a:spcPts val="2400"/>
              </a:spcBef>
              <a:buFont typeface="Wingdings"/>
              <a:buChar char=""/>
              <a:tabLst>
                <a:tab pos="354965" algn="l"/>
              </a:tabLst>
            </a:pPr>
            <a:r>
              <a:rPr sz="2000" dirty="0">
                <a:latin typeface="Calibri"/>
                <a:cs typeface="Calibri"/>
              </a:rPr>
              <a:t>Each</a:t>
            </a:r>
            <a:r>
              <a:rPr sz="2000" spc="-55" dirty="0">
                <a:latin typeface="Calibri"/>
                <a:cs typeface="Calibri"/>
              </a:rPr>
              <a:t> </a:t>
            </a:r>
            <a:r>
              <a:rPr sz="2000" dirty="0">
                <a:latin typeface="Calibri"/>
                <a:cs typeface="Calibri"/>
              </a:rPr>
              <a:t>compute</a:t>
            </a:r>
            <a:r>
              <a:rPr sz="2000" spc="-70" dirty="0">
                <a:latin typeface="Calibri"/>
                <a:cs typeface="Calibri"/>
              </a:rPr>
              <a:t> </a:t>
            </a:r>
            <a:r>
              <a:rPr sz="2000" dirty="0">
                <a:latin typeface="Calibri"/>
                <a:cs typeface="Calibri"/>
              </a:rPr>
              <a:t>node</a:t>
            </a:r>
            <a:r>
              <a:rPr sz="2000" spc="-70" dirty="0">
                <a:latin typeface="Calibri"/>
                <a:cs typeface="Calibri"/>
              </a:rPr>
              <a:t> </a:t>
            </a:r>
            <a:r>
              <a:rPr sz="2000" dirty="0">
                <a:latin typeface="Calibri"/>
                <a:cs typeface="Calibri"/>
              </a:rPr>
              <a:t>is</a:t>
            </a:r>
            <a:r>
              <a:rPr sz="2000" spc="-45" dirty="0">
                <a:latin typeface="Calibri"/>
                <a:cs typeface="Calibri"/>
              </a:rPr>
              <a:t> </a:t>
            </a:r>
            <a:r>
              <a:rPr sz="2000" dirty="0">
                <a:latin typeface="Calibri"/>
                <a:cs typeface="Calibri"/>
              </a:rPr>
              <a:t>a</a:t>
            </a:r>
            <a:r>
              <a:rPr sz="2000" spc="-50" dirty="0">
                <a:latin typeface="Calibri"/>
                <a:cs typeface="Calibri"/>
              </a:rPr>
              <a:t> </a:t>
            </a:r>
            <a:r>
              <a:rPr sz="2000" spc="-10" dirty="0">
                <a:latin typeface="Calibri"/>
                <a:cs typeface="Calibri"/>
              </a:rPr>
              <a:t>multi-</a:t>
            </a:r>
            <a:r>
              <a:rPr sz="2000" dirty="0">
                <a:latin typeface="Calibri"/>
                <a:cs typeface="Calibri"/>
              </a:rPr>
              <a:t>processor</a:t>
            </a:r>
            <a:r>
              <a:rPr sz="2000" spc="-45" dirty="0">
                <a:latin typeface="Calibri"/>
                <a:cs typeface="Calibri"/>
              </a:rPr>
              <a:t> </a:t>
            </a:r>
            <a:r>
              <a:rPr sz="2000" dirty="0">
                <a:latin typeface="Calibri"/>
                <a:cs typeface="Calibri"/>
              </a:rPr>
              <a:t>parallel</a:t>
            </a:r>
            <a:r>
              <a:rPr sz="2000" spc="-30" dirty="0">
                <a:latin typeface="Calibri"/>
                <a:cs typeface="Calibri"/>
              </a:rPr>
              <a:t> </a:t>
            </a:r>
            <a:r>
              <a:rPr sz="2000" dirty="0">
                <a:latin typeface="Calibri"/>
                <a:cs typeface="Calibri"/>
              </a:rPr>
              <a:t>computer</a:t>
            </a:r>
            <a:r>
              <a:rPr sz="2000" spc="-60" dirty="0">
                <a:latin typeface="Calibri"/>
                <a:cs typeface="Calibri"/>
              </a:rPr>
              <a:t> </a:t>
            </a:r>
            <a:r>
              <a:rPr sz="2000" dirty="0">
                <a:latin typeface="Calibri"/>
                <a:cs typeface="Calibri"/>
              </a:rPr>
              <a:t>in</a:t>
            </a:r>
            <a:r>
              <a:rPr sz="2000" spc="-60" dirty="0">
                <a:latin typeface="Calibri"/>
                <a:cs typeface="Calibri"/>
              </a:rPr>
              <a:t> </a:t>
            </a:r>
            <a:r>
              <a:rPr sz="2000" spc="-10" dirty="0">
                <a:latin typeface="Calibri"/>
                <a:cs typeface="Calibri"/>
              </a:rPr>
              <a:t>itself</a:t>
            </a:r>
            <a:endParaRPr sz="2000" dirty="0">
              <a:latin typeface="Calibri"/>
              <a:cs typeface="Calibri"/>
            </a:endParaRPr>
          </a:p>
          <a:p>
            <a:pPr marL="354965" indent="-342265">
              <a:lnSpc>
                <a:spcPct val="100000"/>
              </a:lnSpc>
              <a:buFont typeface="Wingdings"/>
              <a:buChar char=""/>
              <a:tabLst>
                <a:tab pos="354965" algn="l"/>
              </a:tabLst>
            </a:pPr>
            <a:r>
              <a:rPr sz="2000" dirty="0">
                <a:latin typeface="Calibri"/>
                <a:cs typeface="Calibri"/>
              </a:rPr>
              <a:t>Multiple</a:t>
            </a:r>
            <a:r>
              <a:rPr sz="2000" spc="-50" dirty="0">
                <a:latin typeface="Calibri"/>
                <a:cs typeface="Calibri"/>
              </a:rPr>
              <a:t> </a:t>
            </a:r>
            <a:r>
              <a:rPr sz="2000" dirty="0">
                <a:latin typeface="Calibri"/>
                <a:cs typeface="Calibri"/>
              </a:rPr>
              <a:t>compute</a:t>
            </a:r>
            <a:r>
              <a:rPr sz="2000" spc="-55" dirty="0">
                <a:latin typeface="Calibri"/>
                <a:cs typeface="Calibri"/>
              </a:rPr>
              <a:t> </a:t>
            </a:r>
            <a:r>
              <a:rPr sz="2000" dirty="0">
                <a:latin typeface="Calibri"/>
                <a:cs typeface="Calibri"/>
              </a:rPr>
              <a:t>nodes</a:t>
            </a:r>
            <a:r>
              <a:rPr sz="2000" spc="-55" dirty="0">
                <a:latin typeface="Calibri"/>
                <a:cs typeface="Calibri"/>
              </a:rPr>
              <a:t> </a:t>
            </a:r>
            <a:r>
              <a:rPr sz="2000" dirty="0">
                <a:latin typeface="Calibri"/>
                <a:cs typeface="Calibri"/>
              </a:rPr>
              <a:t>are</a:t>
            </a:r>
            <a:r>
              <a:rPr sz="2000" spc="-50" dirty="0">
                <a:latin typeface="Calibri"/>
                <a:cs typeface="Calibri"/>
              </a:rPr>
              <a:t> </a:t>
            </a:r>
            <a:r>
              <a:rPr sz="2000" spc="-10" dirty="0">
                <a:latin typeface="Calibri"/>
                <a:cs typeface="Calibri"/>
              </a:rPr>
              <a:t>networked</a:t>
            </a:r>
            <a:r>
              <a:rPr sz="2000" spc="-50" dirty="0">
                <a:latin typeface="Calibri"/>
                <a:cs typeface="Calibri"/>
              </a:rPr>
              <a:t> </a:t>
            </a:r>
            <a:r>
              <a:rPr sz="2000" dirty="0">
                <a:latin typeface="Calibri"/>
                <a:cs typeface="Calibri"/>
              </a:rPr>
              <a:t>together</a:t>
            </a:r>
            <a:r>
              <a:rPr sz="2000" spc="-50" dirty="0">
                <a:latin typeface="Calibri"/>
                <a:cs typeface="Calibri"/>
              </a:rPr>
              <a:t> </a:t>
            </a:r>
            <a:r>
              <a:rPr sz="2000" dirty="0">
                <a:latin typeface="Calibri"/>
                <a:cs typeface="Calibri"/>
              </a:rPr>
              <a:t>with</a:t>
            </a:r>
            <a:r>
              <a:rPr sz="2000" spc="-55" dirty="0">
                <a:latin typeface="Calibri"/>
                <a:cs typeface="Calibri"/>
              </a:rPr>
              <a:t> </a:t>
            </a:r>
            <a:r>
              <a:rPr sz="2000" dirty="0">
                <a:latin typeface="Calibri"/>
                <a:cs typeface="Calibri"/>
              </a:rPr>
              <a:t>an</a:t>
            </a:r>
            <a:r>
              <a:rPr sz="2000" spc="-60" dirty="0">
                <a:latin typeface="Calibri"/>
                <a:cs typeface="Calibri"/>
              </a:rPr>
              <a:t> </a:t>
            </a:r>
            <a:r>
              <a:rPr sz="2000" dirty="0">
                <a:latin typeface="Calibri"/>
                <a:cs typeface="Calibri"/>
              </a:rPr>
              <a:t>InfiniBand</a:t>
            </a:r>
            <a:r>
              <a:rPr sz="2000" spc="-50" dirty="0">
                <a:latin typeface="Calibri"/>
                <a:cs typeface="Calibri"/>
              </a:rPr>
              <a:t> </a:t>
            </a:r>
            <a:r>
              <a:rPr sz="2000" spc="-10" dirty="0">
                <a:latin typeface="Calibri"/>
                <a:cs typeface="Calibri"/>
              </a:rPr>
              <a:t>network</a:t>
            </a:r>
            <a:endParaRPr sz="2000" dirty="0">
              <a:latin typeface="Calibri"/>
              <a:cs typeface="Calibri"/>
            </a:endParaRPr>
          </a:p>
          <a:p>
            <a:pPr marL="354965" indent="-342265">
              <a:lnSpc>
                <a:spcPct val="100000"/>
              </a:lnSpc>
              <a:buFont typeface="Wingdings"/>
              <a:buChar char=""/>
              <a:tabLst>
                <a:tab pos="354965" algn="l"/>
              </a:tabLst>
            </a:pPr>
            <a:r>
              <a:rPr sz="2000" dirty="0">
                <a:latin typeface="Calibri"/>
                <a:cs typeface="Calibri"/>
              </a:rPr>
              <a:t>Special</a:t>
            </a:r>
            <a:r>
              <a:rPr sz="2000" spc="-30" dirty="0">
                <a:latin typeface="Calibri"/>
                <a:cs typeface="Calibri"/>
              </a:rPr>
              <a:t> </a:t>
            </a:r>
            <a:r>
              <a:rPr sz="2000" dirty="0">
                <a:latin typeface="Calibri"/>
                <a:cs typeface="Calibri"/>
              </a:rPr>
              <a:t>purpose</a:t>
            </a:r>
            <a:r>
              <a:rPr sz="2000" spc="-60" dirty="0">
                <a:latin typeface="Calibri"/>
                <a:cs typeface="Calibri"/>
              </a:rPr>
              <a:t> </a:t>
            </a:r>
            <a:r>
              <a:rPr sz="2000" dirty="0">
                <a:latin typeface="Calibri"/>
                <a:cs typeface="Calibri"/>
              </a:rPr>
              <a:t>nodes,</a:t>
            </a:r>
            <a:r>
              <a:rPr sz="2000" spc="-45" dirty="0">
                <a:latin typeface="Calibri"/>
                <a:cs typeface="Calibri"/>
              </a:rPr>
              <a:t> </a:t>
            </a:r>
            <a:r>
              <a:rPr sz="2000" dirty="0">
                <a:latin typeface="Calibri"/>
                <a:cs typeface="Calibri"/>
              </a:rPr>
              <a:t>also</a:t>
            </a:r>
            <a:r>
              <a:rPr sz="2000" spc="-35" dirty="0">
                <a:latin typeface="Calibri"/>
                <a:cs typeface="Calibri"/>
              </a:rPr>
              <a:t> </a:t>
            </a:r>
            <a:r>
              <a:rPr sz="2000" spc="-10" dirty="0">
                <a:latin typeface="Calibri"/>
                <a:cs typeface="Calibri"/>
              </a:rPr>
              <a:t>multi-</a:t>
            </a:r>
            <a:r>
              <a:rPr sz="2000" spc="-20" dirty="0">
                <a:latin typeface="Calibri"/>
                <a:cs typeface="Calibri"/>
              </a:rPr>
              <a:t>processor, </a:t>
            </a:r>
            <a:r>
              <a:rPr sz="2000" dirty="0">
                <a:latin typeface="Calibri"/>
                <a:cs typeface="Calibri"/>
              </a:rPr>
              <a:t>are</a:t>
            </a:r>
            <a:r>
              <a:rPr sz="2000" spc="-35" dirty="0">
                <a:latin typeface="Calibri"/>
                <a:cs typeface="Calibri"/>
              </a:rPr>
              <a:t> </a:t>
            </a:r>
            <a:r>
              <a:rPr sz="2000" dirty="0">
                <a:latin typeface="Calibri"/>
                <a:cs typeface="Calibri"/>
              </a:rPr>
              <a:t>used</a:t>
            </a:r>
            <a:r>
              <a:rPr sz="2000" spc="-35" dirty="0">
                <a:latin typeface="Calibri"/>
                <a:cs typeface="Calibri"/>
              </a:rPr>
              <a:t> </a:t>
            </a:r>
            <a:r>
              <a:rPr sz="2000" dirty="0">
                <a:latin typeface="Calibri"/>
                <a:cs typeface="Calibri"/>
              </a:rPr>
              <a:t>for</a:t>
            </a:r>
            <a:r>
              <a:rPr sz="2000" spc="-45" dirty="0">
                <a:latin typeface="Calibri"/>
                <a:cs typeface="Calibri"/>
              </a:rPr>
              <a:t> </a:t>
            </a:r>
            <a:r>
              <a:rPr sz="2000" dirty="0">
                <a:latin typeface="Calibri"/>
                <a:cs typeface="Calibri"/>
              </a:rPr>
              <a:t>other</a:t>
            </a:r>
            <a:r>
              <a:rPr sz="2000" spc="-45" dirty="0">
                <a:latin typeface="Calibri"/>
                <a:cs typeface="Calibri"/>
              </a:rPr>
              <a:t> </a:t>
            </a:r>
            <a:r>
              <a:rPr sz="2000" spc="-10" dirty="0">
                <a:latin typeface="Calibri"/>
                <a:cs typeface="Calibri"/>
              </a:rPr>
              <a:t>purposes</a:t>
            </a:r>
            <a:endParaRPr sz="2000" dirty="0">
              <a:latin typeface="Calibri"/>
              <a:cs typeface="Calibri"/>
            </a:endParaRPr>
          </a:p>
        </p:txBody>
      </p:sp>
      <p:pic>
        <p:nvPicPr>
          <p:cNvPr id="4" name="object 4"/>
          <p:cNvPicPr/>
          <p:nvPr/>
        </p:nvPicPr>
        <p:blipFill>
          <a:blip r:embed="R6937df6d8b0e4d63" cstate="print"/>
          <a:stretch>
            <a:fillRect/>
          </a:stretch>
        </p:blipFill>
        <p:spPr>
          <a:xfrm>
            <a:off x="304800" y="2971800"/>
            <a:ext cx="8686800" cy="3200400"/>
          </a:xfrm>
          <a:prstGeom prst="rect">
            <a:avLst/>
          </a:prstGeom>
        </p:spPr>
      </p:pic>
      <p:sp>
        <p:nvSpPr>
          <p:cNvPr id="6" name="Slide Number Placeholder 5"/>
          <p:cNvSpPr>
            <a:spLocks noGrp="1"/>
          </p:cNvSpPr>
          <p:nvPr>
            <p:ph type="sldNum" sz="quarter" idx="7"/>
          </p:nvPr>
        </p:nvSpPr>
        <p:spPr>
          <a:xfrm>
            <a:off x="8458201" y="6374396"/>
            <a:ext cx="431546" cy="331203"/>
          </a:xfrm>
        </p:spPr>
        <p:txBody>
          <a:bodyPr/>
          <a:lstStyle/>
          <a:p>
            <a:pPr marL="155575">
              <a:lnSpc>
                <a:spcPts val="2090"/>
              </a:lnSpc>
            </a:pPr>
            <a:fld id="{81D60167-4931-47E6-BA6A-407CBD079E47}" type="slidenum">
              <a:rPr lang="en-US" spc="-50"/>
              <a:pPr marL="155575">
                <a:lnSpc>
                  <a:spcPts val="2090"/>
                </a:lnSpc>
              </a:pPr>
              <a:t>12</a:t>
            </a:fld>
            <a:endParaRPr lang="en-US" spc="-50" dirty="0"/>
          </a:p>
        </p:txBody>
      </p:sp>
      <p:sp>
        <p:nvSpPr>
          <p:cNvPr id="8" name="Footer Placeholder 7"/>
          <p:cNvSpPr>
            <a:spLocks noGrp="1"/>
          </p:cNvSpPr>
          <p:nvPr>
            <p:ph type="ftr" sz="quarter" idx="5"/>
          </p:nvPr>
        </p:nvSpPr>
        <p:spPr/>
        <p:txBody>
          <a:bodyPr/>
          <a:lstStyle/>
          <a:p>
            <a:r>
              <a:rPr lang="en-US"/>
              <a:t>Unit-1/ Parallel Computing</a:t>
            </a:r>
            <a:endParaRPr lang="en-US"/>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zh-CN"/>
              <a:t>Unit-3 /  Dr Komarasamy G </a:t>
            </a:r>
            <a:endParaRPr lang="en-US" altLang="zh-CN"/>
          </a:p>
        </p:txBody>
      </p:sp>
      <p:pic>
        <p:nvPicPr>
          <p:cNvPr id="183299" name="Picture 3"/>
          <p:cNvPicPr>
            <a:picLocks noChangeAspect="1" noChangeArrowheads="1"/>
          </p:cNvPicPr>
          <p:nvPr/>
        </p:nvPicPr>
        <p:blipFill>
          <a:blip r:embed="Re965ee735cf34107" cstate="print"/>
          <a:srcRect l="19450" t="40027" r="17532" b="35045"/>
          <a:stretch>
            <a:fillRect/>
          </a:stretch>
        </p:blipFill>
        <p:spPr bwMode="auto">
          <a:xfrm>
            <a:off x="755650" y="1843088"/>
            <a:ext cx="7632700" cy="4273550"/>
          </a:xfrm>
          <a:prstGeom prst="rect">
            <a:avLst/>
          </a:prstGeom>
          <a:noFill/>
          <a:ln w="9525">
            <a:solidFill>
              <a:schemeClr val="bg2"/>
            </a:solidFill>
            <a:miter lim="800000"/>
            <a:headEnd/>
            <a:tailEnd/>
          </a:ln>
          <a:effectLst/>
        </p:spPr>
      </p:pic>
      <p:sp>
        <p:nvSpPr>
          <p:cNvPr id="183300" name="Text Box 4"/>
          <p:cNvSpPr txBox="1">
            <a:spLocks noChangeArrowheads="1"/>
          </p:cNvSpPr>
          <p:nvPr/>
        </p:nvSpPr>
        <p:spPr bwMode="auto">
          <a:xfrm>
            <a:off x="4140200" y="936625"/>
            <a:ext cx="4249738" cy="584775"/>
          </a:xfrm>
          <a:prstGeom prst="rect">
            <a:avLst/>
          </a:prstGeom>
          <a:noFill/>
          <a:ln w="9525">
            <a:solidFill>
              <a:schemeClr val="hlink"/>
            </a:solidFill>
            <a:miter lim="800000"/>
            <a:headEnd/>
            <a:tailEnd/>
          </a:ln>
          <a:effectLst/>
        </p:spPr>
        <p:txBody>
          <a:bodyPr>
            <a:spAutoFit/>
          </a:bodyPr>
          <a:lstStyle/>
          <a:p>
            <a:pPr latinLnBrk="1"/>
            <a:r>
              <a:rPr kumimoji="1" lang="en-US" altLang="ko-KR" sz="1600" i="1" dirty="0">
                <a:ea typeface="Gulim" pitchFamily="50" charset="-127"/>
              </a:rPr>
              <a:t>The </a:t>
            </a:r>
            <a:r>
              <a:rPr kumimoji="1" lang="en-US" altLang="ko-KR" sz="1600" i="1" dirty="0">
                <a:ea typeface="Gulim" pitchFamily="50" charset="-127"/>
              </a:rPr>
              <a:t>basic organization of RSVP for resource reservation in a distributed system</a:t>
            </a:r>
          </a:p>
        </p:txBody>
      </p:sp>
      <p:sp>
        <p:nvSpPr>
          <p:cNvPr id="6" name="Slide Number Placeholder 5"/>
          <p:cNvSpPr>
            <a:spLocks noGrp="1"/>
          </p:cNvSpPr>
          <p:nvPr>
            <p:ph type="sldNum" sz="quarter" idx="12"/>
          </p:nvPr>
        </p:nvSpPr>
        <p:spPr/>
        <p:txBody>
          <a:bodyPr/>
          <a:lstStyle/>
          <a:p>
            <a:fld id="{B6F15528-21DE-4FAA-801E-634DDDAF4B2B}" type="slidenum">
              <a:rPr lang="en-US"/>
              <a:pPr/>
              <a:t>54</a:t>
            </a:fld>
            <a:endParaRPr lang="en-US"/>
          </a:p>
        </p:txBody>
      </p:sp>
      <p:sp>
        <p:nvSpPr>
          <p:cNvPr id="8" name="Rectangle 2"/>
          <p:cNvSpPr>
            <a:spLocks noGrp="1" noChangeArrowheads="1"/>
          </p:cNvSpPr>
          <p:nvPr>
            <p:ph type="title"/>
          </p:nvPr>
        </p:nvSpPr>
        <p:spPr>
          <a:xfrm>
            <a:off x="457200" y="274638"/>
            <a:ext cx="8229600" cy="411162"/>
          </a:xfrm>
        </p:spPr>
        <p:txBody>
          <a:bodyPr>
            <a:normAutofit fontScale="90000"/>
          </a:bodyPr>
          <a:lstStyle/>
          <a:p>
            <a:r>
              <a:rPr lang="en-US" altLang="ko-KR" b="1" dirty="0">
                <a:solidFill>
                  <a:srgbClr val="FF0000"/>
                </a:solidFill>
              </a:rPr>
              <a:t>Streams and Quality of </a:t>
            </a:r>
            <a:r>
              <a:rPr lang="en-US" altLang="ko-KR" b="1" dirty="0">
                <a:solidFill>
                  <a:srgbClr val="FF0000"/>
                </a:solidFill>
              </a:rPr>
              <a:t>Service</a:t>
            </a:r>
            <a:endParaRPr lang="ko-KR" altLang="en-US" b="1" dirty="0">
              <a:solidFill>
                <a:srgbClr val="FF0000"/>
              </a:solidFill>
            </a:endParaRPr>
          </a:p>
        </p:txBody>
      </p:sp>
    </p:spTree>
  </p:cSld>
  <p:clrMapOvr>
    <a:masterClrMapping/>
  </p:clrMapOvr>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zh-CN"/>
              <a:t>Unit-3 /  Dr Komarasamy G </a:t>
            </a:r>
            <a:endParaRPr lang="en-US" altLang="zh-CN"/>
          </a:p>
        </p:txBody>
      </p:sp>
      <p:pic>
        <p:nvPicPr>
          <p:cNvPr id="184323" name="Picture 3"/>
          <p:cNvPicPr>
            <a:picLocks noChangeAspect="1" noChangeArrowheads="1"/>
          </p:cNvPicPr>
          <p:nvPr/>
        </p:nvPicPr>
        <p:blipFill>
          <a:blip r:embed="R9ed7593df1a34c15" cstate="print"/>
          <a:srcRect/>
          <a:stretch>
            <a:fillRect/>
          </a:stretch>
        </p:blipFill>
        <p:spPr bwMode="auto">
          <a:xfrm>
            <a:off x="1241425" y="1052513"/>
            <a:ext cx="6643688" cy="5053012"/>
          </a:xfrm>
          <a:prstGeom prst="rect">
            <a:avLst/>
          </a:prstGeom>
          <a:noFill/>
          <a:ln w="9525">
            <a:solidFill>
              <a:schemeClr val="bg2"/>
            </a:solid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a:pPr/>
              <a:t>55</a:t>
            </a:fld>
            <a:endParaRPr lang="en-US"/>
          </a:p>
        </p:txBody>
      </p:sp>
      <p:sp>
        <p:nvSpPr>
          <p:cNvPr id="7" name="Rectangle 2"/>
          <p:cNvSpPr>
            <a:spLocks noGrp="1" noChangeArrowheads="1"/>
          </p:cNvSpPr>
          <p:nvPr>
            <p:ph type="title"/>
          </p:nvPr>
        </p:nvSpPr>
        <p:spPr>
          <a:xfrm>
            <a:off x="457200" y="274638"/>
            <a:ext cx="8229600" cy="411162"/>
          </a:xfrm>
        </p:spPr>
        <p:txBody>
          <a:bodyPr>
            <a:normAutofit fontScale="90000"/>
          </a:bodyPr>
          <a:lstStyle/>
          <a:p>
            <a:r>
              <a:rPr lang="en-US" altLang="ko-KR" b="1" dirty="0">
                <a:solidFill>
                  <a:srgbClr val="FF0000"/>
                </a:solidFill>
              </a:rPr>
              <a:t>Streams and Quality of </a:t>
            </a:r>
            <a:r>
              <a:rPr lang="en-US" altLang="ko-KR" b="1" dirty="0">
                <a:solidFill>
                  <a:srgbClr val="FF0000"/>
                </a:solidFill>
              </a:rPr>
              <a:t>Service</a:t>
            </a:r>
            <a:endParaRPr lang="ko-KR" altLang="en-US" b="1" dirty="0">
              <a:solidFill>
                <a:srgbClr val="FF0000"/>
              </a:solidFill>
            </a:endParaRPr>
          </a:p>
        </p:txBody>
      </p:sp>
    </p:spTree>
  </p:cSld>
  <p:clrMapOvr>
    <a:masterClrMapping/>
  </p:clrMapOvr>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zh-CN"/>
              <a:t>Unit-3 /  Dr Komarasamy G </a:t>
            </a:r>
            <a:endParaRPr lang="en-US" altLang="zh-CN"/>
          </a:p>
        </p:txBody>
      </p:sp>
      <p:pic>
        <p:nvPicPr>
          <p:cNvPr id="185347" name="Picture 3"/>
          <p:cNvPicPr>
            <a:picLocks noChangeAspect="1" noChangeArrowheads="1"/>
          </p:cNvPicPr>
          <p:nvPr/>
        </p:nvPicPr>
        <p:blipFill>
          <a:blip r:embed="R2c72fb5074d24d04" cstate="print"/>
          <a:srcRect/>
          <a:stretch>
            <a:fillRect/>
          </a:stretch>
        </p:blipFill>
        <p:spPr bwMode="auto">
          <a:xfrm>
            <a:off x="1144588" y="1052513"/>
            <a:ext cx="6956425" cy="5006975"/>
          </a:xfrm>
          <a:prstGeom prst="rect">
            <a:avLst/>
          </a:prstGeom>
          <a:noFill/>
          <a:ln w="9525">
            <a:solidFill>
              <a:schemeClr val="bg2"/>
            </a:solid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a:pPr/>
              <a:t>56</a:t>
            </a:fld>
            <a:endParaRPr lang="en-US"/>
          </a:p>
        </p:txBody>
      </p:sp>
      <p:sp>
        <p:nvSpPr>
          <p:cNvPr id="7" name="Rectangle 2"/>
          <p:cNvSpPr>
            <a:spLocks noGrp="1" noChangeArrowheads="1"/>
          </p:cNvSpPr>
          <p:nvPr>
            <p:ph type="title"/>
          </p:nvPr>
        </p:nvSpPr>
        <p:spPr>
          <a:xfrm>
            <a:off x="457200" y="274638"/>
            <a:ext cx="8229600" cy="411162"/>
          </a:xfrm>
        </p:spPr>
        <p:txBody>
          <a:bodyPr>
            <a:normAutofit fontScale="90000"/>
          </a:bodyPr>
          <a:lstStyle/>
          <a:p>
            <a:r>
              <a:rPr lang="en-US" altLang="ko-KR" b="1" dirty="0">
                <a:solidFill>
                  <a:srgbClr val="FF0000"/>
                </a:solidFill>
              </a:rPr>
              <a:t>Streams and Quality of </a:t>
            </a:r>
            <a:r>
              <a:rPr lang="en-US" altLang="ko-KR" b="1" dirty="0">
                <a:solidFill>
                  <a:srgbClr val="FF0000"/>
                </a:solidFill>
              </a:rPr>
              <a:t>Service</a:t>
            </a:r>
            <a:endParaRPr lang="ko-KR" altLang="en-US" b="1" dirty="0">
              <a:solidFill>
                <a:srgbClr val="FF0000"/>
              </a:solidFill>
            </a:endParaRPr>
          </a:p>
        </p:txBody>
      </p:sp>
    </p:spTree>
  </p:cSld>
  <p:clrMapOvr>
    <a:masterClrMapping/>
  </p:clrMapOvr>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457200" y="274638"/>
            <a:ext cx="8229600" cy="411162"/>
          </a:xfrm>
        </p:spPr>
        <p:txBody>
          <a:bodyPr>
            <a:normAutofit fontScale="90000"/>
          </a:bodyPr>
          <a:lstStyle/>
          <a:p>
            <a:r>
              <a:rPr lang="en-US" altLang="ko-KR" b="1" dirty="0">
                <a:solidFill>
                  <a:srgbClr val="FF0000"/>
                </a:solidFill>
              </a:rPr>
              <a:t>Stream </a:t>
            </a:r>
            <a:r>
              <a:rPr lang="en-US" altLang="ko-KR" b="1" dirty="0">
                <a:solidFill>
                  <a:srgbClr val="FF0000"/>
                </a:solidFill>
              </a:rPr>
              <a:t>Synchronization</a:t>
            </a:r>
            <a:endParaRPr lang="ko-KR" altLang="en-US" b="1" dirty="0">
              <a:solidFill>
                <a:srgbClr val="FF0000"/>
              </a:solidFill>
            </a:endParaRPr>
          </a:p>
        </p:txBody>
      </p:sp>
      <p:sp>
        <p:nvSpPr>
          <p:cNvPr id="186371" name="Rectangle 3"/>
          <p:cNvSpPr>
            <a:spLocks noGrp="1" noChangeArrowheads="1"/>
          </p:cNvSpPr>
          <p:nvPr>
            <p:ph idx="1"/>
          </p:nvPr>
        </p:nvSpPr>
        <p:spPr>
          <a:xfrm>
            <a:off x="457200" y="914400"/>
            <a:ext cx="8229600" cy="4525963"/>
          </a:xfrm>
        </p:spPr>
        <p:txBody>
          <a:bodyPr>
            <a:normAutofit fontScale="92500" lnSpcReduction="10000"/>
          </a:bodyPr>
          <a:lstStyle/>
          <a:p>
            <a:pPr>
              <a:lnSpc>
                <a:spcPct val="110000"/>
              </a:lnSpc>
            </a:pPr>
            <a:r>
              <a:rPr lang="en-US" altLang="ko-KR" dirty="0">
                <a:ea typeface="Gulim" pitchFamily="50" charset="-127"/>
              </a:rPr>
              <a:t>Basic ideas</a:t>
            </a:r>
          </a:p>
          <a:p>
            <a:pPr lvl="1">
              <a:lnSpc>
                <a:spcPct val="110000"/>
              </a:lnSpc>
            </a:pPr>
            <a:r>
              <a:rPr lang="en-US" altLang="ko-KR" dirty="0">
                <a:ea typeface="Gulim" pitchFamily="50" charset="-127"/>
              </a:rPr>
              <a:t>Synchronize </a:t>
            </a:r>
            <a:r>
              <a:rPr lang="en-US" altLang="ko-KR" dirty="0">
                <a:ea typeface="Gulim" pitchFamily="50" charset="-127"/>
              </a:rPr>
              <a:t>transmission of </a:t>
            </a:r>
            <a:r>
              <a:rPr lang="en-US" altLang="ko-KR" b="1" dirty="0">
                <a:solidFill>
                  <a:srgbClr val="0000FF"/>
                </a:solidFill>
                <a:ea typeface="Gulim" pitchFamily="50" charset="-127"/>
              </a:rPr>
              <a:t>data units</a:t>
            </a:r>
          </a:p>
          <a:p>
            <a:pPr lvl="1">
              <a:lnSpc>
                <a:spcPct val="110000"/>
              </a:lnSpc>
            </a:pPr>
            <a:r>
              <a:rPr lang="en-US" altLang="ko-KR" dirty="0">
                <a:ea typeface="Gulim" pitchFamily="50" charset="-127"/>
              </a:rPr>
              <a:t>Synchronization take place when the data stream is made up</a:t>
            </a:r>
          </a:p>
          <a:p>
            <a:pPr lvl="2">
              <a:lnSpc>
                <a:spcPct val="110000"/>
              </a:lnSpc>
            </a:pPr>
            <a:r>
              <a:rPr lang="en-US" altLang="ko-KR" dirty="0">
                <a:ea typeface="Gulim" pitchFamily="50" charset="-127"/>
              </a:rPr>
              <a:t>Stereo audio with CD quality(16 bit samples)</a:t>
            </a:r>
          </a:p>
          <a:p>
            <a:pPr lvl="3">
              <a:lnSpc>
                <a:spcPct val="110000"/>
              </a:lnSpc>
            </a:pPr>
            <a:r>
              <a:rPr lang="en-US" altLang="ko-KR" sz="2200" dirty="0">
                <a:ea typeface="Gulim" pitchFamily="50" charset="-127"/>
              </a:rPr>
              <a:t>Sampling rate 44.1 KHz -&gt; synchronize 22.6 micro sec</a:t>
            </a:r>
          </a:p>
          <a:p>
            <a:pPr lvl="1">
              <a:lnSpc>
                <a:spcPct val="110000"/>
              </a:lnSpc>
            </a:pPr>
            <a:r>
              <a:rPr lang="en-US" altLang="ko-KR" dirty="0">
                <a:ea typeface="Gulim" pitchFamily="50" charset="-127"/>
              </a:rPr>
              <a:t>Synchronization between audio stream and video stream for lip sync.</a:t>
            </a:r>
          </a:p>
          <a:p>
            <a:pPr lvl="2">
              <a:lnSpc>
                <a:spcPct val="110000"/>
              </a:lnSpc>
            </a:pPr>
            <a:r>
              <a:rPr lang="en-US" altLang="ko-KR" dirty="0">
                <a:ea typeface="Gulim" pitchFamily="50" charset="-127"/>
              </a:rPr>
              <a:t>NTSC 30Hz(a frame every 33.33ms), CD Quality sound</a:t>
            </a:r>
          </a:p>
          <a:p>
            <a:pPr lvl="3">
              <a:lnSpc>
                <a:spcPct val="110000"/>
              </a:lnSpc>
            </a:pPr>
            <a:r>
              <a:rPr lang="en-US" altLang="ko-KR" sz="2200" dirty="0">
                <a:ea typeface="Gulim" pitchFamily="50" charset="-127"/>
              </a:rPr>
              <a:t>Synchronized every 1470 sound samples</a:t>
            </a:r>
            <a:endParaRPr lang="ko-KR" altLang="en-US" sz="2200" dirty="0">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57</a:t>
            </a:fld>
            <a:endParaRPr lang="en-US"/>
          </a:p>
        </p:txBody>
      </p:sp>
    </p:spTree>
  </p:cSld>
  <p:clrMapOvr>
    <a:masterClrMapping/>
  </p:clrMapOvr>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381000" y="0"/>
            <a:ext cx="8229600" cy="411162"/>
          </a:xfrm>
        </p:spPr>
        <p:txBody>
          <a:bodyPr>
            <a:noAutofit/>
          </a:bodyPr>
          <a:lstStyle/>
          <a:p>
            <a:r>
              <a:rPr lang="en-US" altLang="ko-KR" sz="3200" b="1" dirty="0">
                <a:solidFill>
                  <a:srgbClr val="FF0000"/>
                </a:solidFill>
              </a:rPr>
              <a:t>Stream </a:t>
            </a:r>
            <a:r>
              <a:rPr lang="en-US" altLang="ko-KR" sz="3200" b="1" dirty="0">
                <a:solidFill>
                  <a:srgbClr val="FF0000"/>
                </a:solidFill>
              </a:rPr>
              <a:t>Synchronization</a:t>
            </a:r>
            <a:endParaRPr lang="ko-KR" altLang="en-US" sz="3200" b="1" dirty="0">
              <a:solidFill>
                <a:srgbClr val="FF0000"/>
              </a:solidFill>
            </a:endParaRPr>
          </a:p>
        </p:txBody>
      </p:sp>
      <p:sp>
        <p:nvSpPr>
          <p:cNvPr id="186371" name="Rectangle 3"/>
          <p:cNvSpPr>
            <a:spLocks noGrp="1" noChangeArrowheads="1"/>
          </p:cNvSpPr>
          <p:nvPr>
            <p:ph idx="1"/>
          </p:nvPr>
        </p:nvSpPr>
        <p:spPr>
          <a:xfrm>
            <a:off x="304800" y="457200"/>
            <a:ext cx="8534400" cy="5867400"/>
          </a:xfrm>
        </p:spPr>
        <p:txBody>
          <a:bodyPr>
            <a:noAutofit/>
          </a:bodyPr>
          <a:lstStyle/>
          <a:p>
            <a:pPr algn="just"/>
            <a:r>
              <a:rPr lang="en-US" sz="2400" dirty="0"/>
              <a:t>An important issue in multimedia systems is that different streams, possibly in the form of a complex stream, are mutually synchronized. </a:t>
            </a:r>
          </a:p>
          <a:p>
            <a:pPr algn="just"/>
            <a:r>
              <a:rPr lang="en-US" sz="2400" dirty="0"/>
              <a:t>Synchronization of streams deals with maintaining temporal relations between streams. Two types of synchronization occur.</a:t>
            </a:r>
          </a:p>
          <a:p>
            <a:pPr algn="just"/>
            <a:r>
              <a:rPr lang="en-US" sz="2400" dirty="0"/>
              <a:t>The simplest form of synchronization is that between a </a:t>
            </a:r>
            <a:r>
              <a:rPr lang="en-US" sz="2400" b="1" dirty="0">
                <a:solidFill>
                  <a:srgbClr val="0000FF"/>
                </a:solidFill>
              </a:rPr>
              <a:t>discrete data stream and a continuous data stream. </a:t>
            </a:r>
          </a:p>
          <a:p>
            <a:pPr algn="just"/>
            <a:r>
              <a:rPr lang="en-US" sz="2400" dirty="0"/>
              <a:t>Consider, for example, a slide show on the Web that has been enhanced with audio. </a:t>
            </a:r>
          </a:p>
          <a:p>
            <a:pPr algn="just"/>
            <a:r>
              <a:rPr lang="en-US" sz="2400" dirty="0"/>
              <a:t>Each slide is transferred from the server to the client in the form of a discrete data stream. </a:t>
            </a:r>
          </a:p>
          <a:p>
            <a:pPr algn="just"/>
            <a:r>
              <a:rPr lang="en-US" sz="2400" dirty="0"/>
              <a:t>At the same time, the client should play out a specific (part of an) audio stream that matches the current slide that is also fetched from the server. In this case, the audio stream is to be 'synchronized with the presentation of slides.</a:t>
            </a:r>
          </a:p>
          <a:p>
            <a:pPr algn="just">
              <a:lnSpc>
                <a:spcPct val="110000"/>
              </a:lnSpc>
            </a:pPr>
            <a:endParaRPr lang="ko-KR" altLang="en-US" sz="2400" dirty="0">
              <a:ea typeface="Gulim" pitchFamily="50" charset="-127"/>
            </a:endParaRPr>
          </a:p>
        </p:txBody>
      </p:sp>
      <p:sp>
        <p:nvSpPr>
          <p:cNvPr id="4" name="Footer Placeholder 3"/>
          <p:cNvSpPr>
            <a:spLocks noGrp="1"/>
          </p:cNvSpPr>
          <p:nvPr>
            <p:ph type="ftr" sz="quarter" idx="10"/>
          </p:nvPr>
        </p:nvSpPr>
        <p:spPr/>
        <p:txBody>
          <a:bodyPr/>
          <a:lstStyle/>
          <a:p>
            <a:r>
              <a:rPr lang="en-US" altLang="zh-CN"/>
              <a:t>Unit-3 /  Dr Komarasamy G </a:t>
            </a:r>
            <a:endParaRPr lang="en-US" altLang="zh-CN"/>
          </a:p>
        </p:txBody>
      </p:sp>
      <p:sp>
        <p:nvSpPr>
          <p:cNvPr id="5" name="Slide Number Placeholder 4"/>
          <p:cNvSpPr>
            <a:spLocks noGrp="1"/>
          </p:cNvSpPr>
          <p:nvPr>
            <p:ph type="sldNum" sz="quarter" idx="12"/>
          </p:nvPr>
        </p:nvSpPr>
        <p:spPr/>
        <p:txBody>
          <a:bodyPr/>
          <a:lstStyle/>
          <a:p>
            <a:fld id="{B6F15528-21DE-4FAA-801E-634DDDAF4B2B}" type="slidenum">
              <a:rPr lang="en-US"/>
              <a:pPr/>
              <a:t>58</a:t>
            </a:fld>
            <a:endParaRPr lang="en-US"/>
          </a:p>
        </p:txBody>
      </p:sp>
    </p:spTree>
  </p:cSld>
  <p:clrMapOvr>
    <a:masterClrMapping/>
  </p:clrMapOvr>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5" name="Rectangle 3"/>
          <p:cNvSpPr>
            <a:spLocks noGrp="1" noChangeArrowheads="1"/>
          </p:cNvSpPr>
          <p:nvPr>
            <p:ph idx="1"/>
          </p:nvPr>
        </p:nvSpPr>
        <p:spPr>
          <a:xfrm>
            <a:off x="457200" y="990600"/>
            <a:ext cx="8458200" cy="566738"/>
          </a:xfrm>
        </p:spPr>
        <p:txBody>
          <a:bodyPr>
            <a:normAutofit fontScale="92500" lnSpcReduction="10000"/>
          </a:bodyPr>
          <a:lstStyle/>
          <a:p>
            <a:pPr>
              <a:lnSpc>
                <a:spcPct val="110000"/>
              </a:lnSpc>
            </a:pPr>
            <a:r>
              <a:rPr lang="en-US" altLang="ko-KR" dirty="0">
                <a:ea typeface="Gulim" pitchFamily="50" charset="-127"/>
              </a:rPr>
              <a:t>Synchronization </a:t>
            </a:r>
            <a:r>
              <a:rPr lang="en-US" altLang="ko-KR" dirty="0">
                <a:ea typeface="Gulim" pitchFamily="50" charset="-127"/>
              </a:rPr>
              <a:t>Mechanisms</a:t>
            </a:r>
            <a:endParaRPr lang="ko-KR" altLang="en-US" dirty="0">
              <a:ea typeface="Gulim" pitchFamily="50" charset="-127"/>
            </a:endParaRPr>
          </a:p>
        </p:txBody>
      </p:sp>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187396" name="Picture 4"/>
          <p:cNvPicPr>
            <a:picLocks noChangeAspect="1" noChangeArrowheads="1"/>
          </p:cNvPicPr>
          <p:nvPr/>
        </p:nvPicPr>
        <p:blipFill>
          <a:blip r:embed="R3b3e6845d9d14969" cstate="print"/>
          <a:srcRect l="31206" t="44865" r="29286" b="38971"/>
          <a:stretch>
            <a:fillRect/>
          </a:stretch>
        </p:blipFill>
        <p:spPr bwMode="auto">
          <a:xfrm>
            <a:off x="1981200" y="1905000"/>
            <a:ext cx="6526212" cy="3778876"/>
          </a:xfrm>
          <a:prstGeom prst="rect">
            <a:avLst/>
          </a:prstGeom>
          <a:noFill/>
          <a:ln w="9525">
            <a:solidFill>
              <a:schemeClr val="bg2"/>
            </a:solidFill>
            <a:miter lim="800000"/>
            <a:headEnd/>
            <a:tailEnd/>
          </a:ln>
          <a:effectLst/>
        </p:spPr>
      </p:pic>
      <p:sp>
        <p:nvSpPr>
          <p:cNvPr id="187397" name="Text Box 5"/>
          <p:cNvSpPr txBox="1">
            <a:spLocks noChangeArrowheads="1"/>
          </p:cNvSpPr>
          <p:nvPr/>
        </p:nvSpPr>
        <p:spPr bwMode="auto">
          <a:xfrm>
            <a:off x="250825" y="1790700"/>
            <a:ext cx="1577975" cy="1323439"/>
          </a:xfrm>
          <a:prstGeom prst="rect">
            <a:avLst/>
          </a:prstGeom>
          <a:noFill/>
          <a:ln w="9525">
            <a:solidFill>
              <a:schemeClr val="hlink"/>
            </a:solidFill>
            <a:miter lim="800000"/>
            <a:headEnd/>
            <a:tailEnd/>
          </a:ln>
          <a:effectLst/>
        </p:spPr>
        <p:txBody>
          <a:bodyPr wrap="square">
            <a:spAutoFit/>
          </a:bodyPr>
          <a:lstStyle/>
          <a:p>
            <a:pPr latinLnBrk="1"/>
            <a:r>
              <a:rPr kumimoji="1" lang="en-US" altLang="ko-KR" sz="1600" i="1" dirty="0">
                <a:ea typeface="Gulim" pitchFamily="50" charset="-127"/>
              </a:rPr>
              <a:t>The </a:t>
            </a:r>
            <a:r>
              <a:rPr kumimoji="1" lang="en-US" altLang="ko-KR" sz="1600" i="1" dirty="0">
                <a:ea typeface="Gulim" pitchFamily="50" charset="-127"/>
              </a:rPr>
              <a:t>principle of explicit synchronization on the level data units</a:t>
            </a:r>
          </a:p>
        </p:txBody>
      </p:sp>
      <p:sp>
        <p:nvSpPr>
          <p:cNvPr id="7" name="Slide Number Placeholder 6"/>
          <p:cNvSpPr>
            <a:spLocks noGrp="1"/>
          </p:cNvSpPr>
          <p:nvPr>
            <p:ph type="sldNum" sz="quarter" idx="12"/>
          </p:nvPr>
        </p:nvSpPr>
        <p:spPr/>
        <p:txBody>
          <a:bodyPr/>
          <a:lstStyle/>
          <a:p>
            <a:fld id="{B6F15528-21DE-4FAA-801E-634DDDAF4B2B}" type="slidenum">
              <a:rPr lang="en-US"/>
              <a:pPr/>
              <a:t>59</a:t>
            </a:fld>
            <a:endParaRPr lang="en-US"/>
          </a:p>
        </p:txBody>
      </p:sp>
      <p:sp>
        <p:nvSpPr>
          <p:cNvPr id="9" name="Rectangle 2"/>
          <p:cNvSpPr>
            <a:spLocks noGrp="1" noChangeArrowheads="1"/>
          </p:cNvSpPr>
          <p:nvPr>
            <p:ph type="title"/>
          </p:nvPr>
        </p:nvSpPr>
        <p:spPr>
          <a:xfrm>
            <a:off x="457200" y="274638"/>
            <a:ext cx="8229600" cy="411162"/>
          </a:xfrm>
        </p:spPr>
        <p:txBody>
          <a:bodyPr>
            <a:normAutofit fontScale="90000"/>
          </a:bodyPr>
          <a:lstStyle/>
          <a:p>
            <a:r>
              <a:rPr lang="en-US" altLang="ko-KR" b="1" dirty="0">
                <a:solidFill>
                  <a:srgbClr val="FF0000"/>
                </a:solidFill>
              </a:rPr>
              <a:t>Stream </a:t>
            </a:r>
            <a:r>
              <a:rPr lang="en-US" altLang="ko-KR" b="1" dirty="0">
                <a:solidFill>
                  <a:srgbClr val="FF0000"/>
                </a:solidFill>
              </a:rPr>
              <a:t>Synchronization</a:t>
            </a:r>
            <a:endParaRPr lang="ko-KR" altLang="en-US" b="1" dirty="0">
              <a:solidFill>
                <a:srgbClr val="FF0000"/>
              </a:solidFill>
            </a:endParaRPr>
          </a:p>
        </p:txBody>
      </p:sp>
    </p:spTree>
  </p:cSld>
  <p:clrMapOvr>
    <a:masterClrMapping/>
  </p:clrMapOvr>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9" name="Rectangle 3"/>
          <p:cNvSpPr>
            <a:spLocks noGrp="1" noChangeArrowheads="1"/>
          </p:cNvSpPr>
          <p:nvPr>
            <p:ph idx="1"/>
          </p:nvPr>
        </p:nvSpPr>
        <p:spPr>
          <a:xfrm>
            <a:off x="457200" y="1019175"/>
            <a:ext cx="8458200" cy="493713"/>
          </a:xfrm>
        </p:spPr>
        <p:txBody>
          <a:bodyPr>
            <a:normAutofit fontScale="92500" lnSpcReduction="20000"/>
          </a:bodyPr>
          <a:lstStyle/>
          <a:p>
            <a:r>
              <a:rPr lang="en-US" altLang="ko-KR" dirty="0">
                <a:ea typeface="Gulim" pitchFamily="50" charset="-127"/>
              </a:rPr>
              <a:t>Synchronization </a:t>
            </a:r>
            <a:r>
              <a:rPr lang="en-US" altLang="ko-KR" dirty="0">
                <a:ea typeface="Gulim" pitchFamily="50" charset="-127"/>
              </a:rPr>
              <a:t>Mechanisms</a:t>
            </a:r>
            <a:endParaRPr lang="ko-KR" altLang="en-US" dirty="0">
              <a:ea typeface="Gulim" pitchFamily="50" charset="-127"/>
            </a:endParaRPr>
          </a:p>
        </p:txBody>
      </p:sp>
      <p:sp>
        <p:nvSpPr>
          <p:cNvPr id="6" name="Footer Placeholder 3"/>
          <p:cNvSpPr>
            <a:spLocks noGrp="1"/>
          </p:cNvSpPr>
          <p:nvPr>
            <p:ph type="ftr" sz="quarter" idx="10"/>
          </p:nvPr>
        </p:nvSpPr>
        <p:spPr/>
        <p:txBody>
          <a:bodyPr/>
          <a:lstStyle/>
          <a:p>
            <a:r>
              <a:rPr lang="en-US" altLang="zh-CN"/>
              <a:t>Unit-3 /  Dr Komarasamy G </a:t>
            </a:r>
            <a:endParaRPr lang="en-US" altLang="zh-CN"/>
          </a:p>
        </p:txBody>
      </p:sp>
      <p:pic>
        <p:nvPicPr>
          <p:cNvPr id="188420" name="Picture 4"/>
          <p:cNvPicPr>
            <a:picLocks noChangeAspect="1" noChangeArrowheads="1"/>
          </p:cNvPicPr>
          <p:nvPr/>
        </p:nvPicPr>
        <p:blipFill>
          <a:blip r:embed="R1c6d6e14681243fc" cstate="print"/>
          <a:srcRect l="27792" t="43953" r="24338" b="38513"/>
          <a:stretch>
            <a:fillRect/>
          </a:stretch>
        </p:blipFill>
        <p:spPr bwMode="auto">
          <a:xfrm>
            <a:off x="2025650" y="1836738"/>
            <a:ext cx="6823075" cy="3536950"/>
          </a:xfrm>
          <a:prstGeom prst="rect">
            <a:avLst/>
          </a:prstGeom>
          <a:noFill/>
          <a:ln w="9525">
            <a:solidFill>
              <a:schemeClr val="bg2"/>
            </a:solidFill>
            <a:miter lim="800000"/>
            <a:headEnd/>
            <a:tailEnd/>
          </a:ln>
          <a:effectLst/>
        </p:spPr>
      </p:pic>
      <p:sp>
        <p:nvSpPr>
          <p:cNvPr id="188421" name="Text Box 5"/>
          <p:cNvSpPr txBox="1">
            <a:spLocks noChangeArrowheads="1"/>
          </p:cNvSpPr>
          <p:nvPr/>
        </p:nvSpPr>
        <p:spPr bwMode="auto">
          <a:xfrm>
            <a:off x="279400" y="1827213"/>
            <a:ext cx="1655763" cy="1323439"/>
          </a:xfrm>
          <a:prstGeom prst="rect">
            <a:avLst/>
          </a:prstGeom>
          <a:noFill/>
          <a:ln w="9525">
            <a:solidFill>
              <a:schemeClr val="hlink"/>
            </a:solidFill>
            <a:miter lim="800000"/>
            <a:headEnd/>
            <a:tailEnd/>
          </a:ln>
          <a:effectLst/>
        </p:spPr>
        <p:txBody>
          <a:bodyPr>
            <a:spAutoFit/>
          </a:bodyPr>
          <a:lstStyle/>
          <a:p>
            <a:pPr latinLnBrk="1"/>
            <a:r>
              <a:rPr kumimoji="1" lang="en-US" altLang="ko-KR" sz="1600" i="1" dirty="0">
                <a:ea typeface="Gulim" pitchFamily="50" charset="-127"/>
              </a:rPr>
              <a:t>The </a:t>
            </a:r>
            <a:r>
              <a:rPr kumimoji="1" lang="en-US" altLang="ko-KR" sz="1600" i="1" dirty="0">
                <a:ea typeface="Gulim" pitchFamily="50" charset="-127"/>
              </a:rPr>
              <a:t>principle of synchronization as supported by high-level interfaces</a:t>
            </a:r>
          </a:p>
        </p:txBody>
      </p:sp>
      <p:sp>
        <p:nvSpPr>
          <p:cNvPr id="7" name="Slide Number Placeholder 6"/>
          <p:cNvSpPr>
            <a:spLocks noGrp="1"/>
          </p:cNvSpPr>
          <p:nvPr>
            <p:ph type="sldNum" sz="quarter" idx="12"/>
          </p:nvPr>
        </p:nvSpPr>
        <p:spPr/>
        <p:txBody>
          <a:bodyPr/>
          <a:lstStyle/>
          <a:p>
            <a:fld id="{B6F15528-21DE-4FAA-801E-634DDDAF4B2B}" type="slidenum">
              <a:rPr lang="en-US"/>
              <a:pPr/>
              <a:t>60</a:t>
            </a:fld>
            <a:endParaRPr lang="en-US"/>
          </a:p>
        </p:txBody>
      </p:sp>
      <p:sp>
        <p:nvSpPr>
          <p:cNvPr id="9" name="Rectangle 2"/>
          <p:cNvSpPr>
            <a:spLocks noGrp="1" noChangeArrowheads="1"/>
          </p:cNvSpPr>
          <p:nvPr>
            <p:ph type="title"/>
          </p:nvPr>
        </p:nvSpPr>
        <p:spPr>
          <a:xfrm>
            <a:off x="457200" y="274638"/>
            <a:ext cx="8229600" cy="411162"/>
          </a:xfrm>
        </p:spPr>
        <p:txBody>
          <a:bodyPr>
            <a:normAutofit fontScale="90000"/>
          </a:bodyPr>
          <a:lstStyle/>
          <a:p>
            <a:r>
              <a:rPr lang="en-US" altLang="ko-KR" b="1" dirty="0">
                <a:solidFill>
                  <a:srgbClr val="FF0000"/>
                </a:solidFill>
              </a:rPr>
              <a:t>Stream </a:t>
            </a:r>
            <a:r>
              <a:rPr lang="en-US" altLang="ko-KR" b="1" dirty="0">
                <a:solidFill>
                  <a:srgbClr val="FF0000"/>
                </a:solidFill>
              </a:rPr>
              <a:t>Synchronization</a:t>
            </a:r>
            <a:endParaRPr lang="ko-KR" altLang="en-US" b="1" dirty="0">
              <a:solidFill>
                <a:srgbClr val="FF0000"/>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041d796fade94e54" cstate="print"/>
          <a:stretch>
            <a:fillRect/>
          </a:stretch>
        </p:blipFill>
        <p:spPr>
          <a:xfrm>
            <a:off x="228600" y="1371614"/>
            <a:ext cx="2034661" cy="914282"/>
          </a:xfrm>
          <a:prstGeom prst="rect">
            <a:avLst/>
          </a:prstGeom>
        </p:spPr>
      </p:pic>
      <p:pic>
        <p:nvPicPr>
          <p:cNvPr id="3" name="object 3"/>
          <p:cNvPicPr/>
          <p:nvPr/>
        </p:nvPicPr>
        <p:blipFill>
          <a:blip r:embed="Rdfc05ab9f3bc4b69" cstate="print"/>
          <a:stretch>
            <a:fillRect/>
          </a:stretch>
        </p:blipFill>
        <p:spPr>
          <a:xfrm>
            <a:off x="228600" y="2514595"/>
            <a:ext cx="1970740" cy="1066804"/>
          </a:xfrm>
          <a:prstGeom prst="rect">
            <a:avLst/>
          </a:prstGeom>
        </p:spPr>
      </p:pic>
      <p:pic>
        <p:nvPicPr>
          <p:cNvPr id="4" name="object 4"/>
          <p:cNvPicPr/>
          <p:nvPr/>
        </p:nvPicPr>
        <p:blipFill>
          <a:blip r:embed="Ra1f824bc7d204b3a" cstate="print"/>
          <a:stretch>
            <a:fillRect/>
          </a:stretch>
        </p:blipFill>
        <p:spPr>
          <a:xfrm>
            <a:off x="228600" y="3733849"/>
            <a:ext cx="1971465" cy="1231798"/>
          </a:xfrm>
          <a:prstGeom prst="rect">
            <a:avLst/>
          </a:prstGeom>
        </p:spPr>
      </p:pic>
      <p:sp>
        <p:nvSpPr>
          <p:cNvPr id="5" name="object 5"/>
          <p:cNvSpPr txBox="1"/>
          <p:nvPr/>
        </p:nvSpPr>
        <p:spPr>
          <a:xfrm>
            <a:off x="459740" y="734314"/>
            <a:ext cx="8173084" cy="5314950"/>
          </a:xfrm>
          <a:prstGeom prst="rect">
            <a:avLst/>
          </a:prstGeom>
        </p:spPr>
        <p:txBody>
          <a:bodyPr vert="horz" wrap="square" lIns="0" tIns="134620" rIns="0" bIns="0" rtlCol="0">
            <a:spAutoFit/>
          </a:bodyPr>
          <a:lstStyle/>
          <a:p>
            <a:pPr marL="12700" algn="just">
              <a:lnSpc>
                <a:spcPct val="100000"/>
              </a:lnSpc>
              <a:spcBef>
                <a:spcPts val="1060"/>
              </a:spcBef>
            </a:pPr>
            <a:r>
              <a:rPr sz="2400" b="1" dirty="0">
                <a:latin typeface="Comic Sans MS"/>
                <a:cs typeface="Comic Sans MS"/>
              </a:rPr>
              <a:t>Major</a:t>
            </a:r>
            <a:r>
              <a:rPr sz="2400" b="1" spc="-95" dirty="0">
                <a:latin typeface="Comic Sans MS"/>
                <a:cs typeface="Comic Sans MS"/>
              </a:rPr>
              <a:t> </a:t>
            </a:r>
            <a:r>
              <a:rPr sz="2400" b="1" spc="-10" dirty="0">
                <a:latin typeface="Comic Sans MS"/>
                <a:cs typeface="Comic Sans MS"/>
              </a:rPr>
              <a:t>reasons:</a:t>
            </a:r>
            <a:endParaRPr sz="2400" dirty="0">
              <a:latin typeface="Comic Sans MS"/>
              <a:cs typeface="Comic Sans MS"/>
            </a:endParaRPr>
          </a:p>
          <a:p>
            <a:pPr marL="1917700" marR="5080" algn="just">
              <a:lnSpc>
                <a:spcPct val="100000"/>
              </a:lnSpc>
              <a:spcBef>
                <a:spcPts val="720"/>
              </a:spcBef>
            </a:pPr>
            <a:r>
              <a:rPr sz="1800" b="1" dirty="0">
                <a:latin typeface="Calibri"/>
                <a:cs typeface="Calibri"/>
              </a:rPr>
              <a:t>Save</a:t>
            </a:r>
            <a:r>
              <a:rPr sz="1800" b="1" spc="-60" dirty="0">
                <a:latin typeface="Calibri"/>
                <a:cs typeface="Calibri"/>
              </a:rPr>
              <a:t> </a:t>
            </a:r>
            <a:r>
              <a:rPr sz="1800" b="1" dirty="0">
                <a:latin typeface="Calibri"/>
                <a:cs typeface="Calibri"/>
              </a:rPr>
              <a:t>time</a:t>
            </a:r>
            <a:r>
              <a:rPr sz="1800" b="1" spc="-45" dirty="0">
                <a:latin typeface="Calibri"/>
                <a:cs typeface="Calibri"/>
              </a:rPr>
              <a:t> </a:t>
            </a:r>
            <a:r>
              <a:rPr sz="1800" b="1" dirty="0">
                <a:latin typeface="Calibri"/>
                <a:cs typeface="Calibri"/>
              </a:rPr>
              <a:t>and/or</a:t>
            </a:r>
            <a:r>
              <a:rPr sz="1800" b="1" spc="-55" dirty="0">
                <a:latin typeface="Calibri"/>
                <a:cs typeface="Calibri"/>
              </a:rPr>
              <a:t> </a:t>
            </a:r>
            <a:r>
              <a:rPr sz="1800" b="1" dirty="0">
                <a:latin typeface="Calibri"/>
                <a:cs typeface="Calibri"/>
              </a:rPr>
              <a:t>money:</a:t>
            </a:r>
            <a:r>
              <a:rPr sz="1800" b="1" spc="-50" dirty="0">
                <a:latin typeface="Calibri"/>
                <a:cs typeface="Calibri"/>
              </a:rPr>
              <a:t> </a:t>
            </a:r>
            <a:r>
              <a:rPr sz="1800" dirty="0">
                <a:latin typeface="Calibri"/>
                <a:cs typeface="Calibri"/>
              </a:rPr>
              <a:t>In</a:t>
            </a:r>
            <a:r>
              <a:rPr sz="1800" spc="-30" dirty="0">
                <a:latin typeface="Calibri"/>
                <a:cs typeface="Calibri"/>
              </a:rPr>
              <a:t> </a:t>
            </a:r>
            <a:r>
              <a:rPr sz="1800" spc="-20" dirty="0">
                <a:latin typeface="Calibri"/>
                <a:cs typeface="Calibri"/>
              </a:rPr>
              <a:t>theory,</a:t>
            </a:r>
            <a:r>
              <a:rPr sz="1800" spc="-35" dirty="0">
                <a:latin typeface="Calibri"/>
                <a:cs typeface="Calibri"/>
              </a:rPr>
              <a:t> </a:t>
            </a:r>
            <a:r>
              <a:rPr sz="1800" dirty="0">
                <a:latin typeface="Calibri"/>
                <a:cs typeface="Calibri"/>
              </a:rPr>
              <a:t>throwing</a:t>
            </a:r>
            <a:r>
              <a:rPr sz="1800" spc="-25" dirty="0">
                <a:latin typeface="Calibri"/>
                <a:cs typeface="Calibri"/>
              </a:rPr>
              <a:t> </a:t>
            </a:r>
            <a:r>
              <a:rPr sz="1800" dirty="0">
                <a:latin typeface="Calibri"/>
                <a:cs typeface="Calibri"/>
              </a:rPr>
              <a:t>more</a:t>
            </a:r>
            <a:r>
              <a:rPr sz="1800" spc="-40" dirty="0">
                <a:latin typeface="Calibri"/>
                <a:cs typeface="Calibri"/>
              </a:rPr>
              <a:t> </a:t>
            </a:r>
            <a:r>
              <a:rPr sz="1800" spc="-10" dirty="0">
                <a:latin typeface="Calibri"/>
                <a:cs typeface="Calibri"/>
              </a:rPr>
              <a:t>resources</a:t>
            </a:r>
            <a:r>
              <a:rPr sz="1800" spc="-35" dirty="0">
                <a:latin typeface="Calibri"/>
                <a:cs typeface="Calibri"/>
              </a:rPr>
              <a:t> </a:t>
            </a:r>
            <a:r>
              <a:rPr sz="1800" dirty="0">
                <a:latin typeface="Calibri"/>
                <a:cs typeface="Calibri"/>
              </a:rPr>
              <a:t>at</a:t>
            </a:r>
            <a:r>
              <a:rPr sz="1800" spc="-40" dirty="0">
                <a:latin typeface="Calibri"/>
                <a:cs typeface="Calibri"/>
              </a:rPr>
              <a:t> </a:t>
            </a:r>
            <a:r>
              <a:rPr sz="1800" spc="-50" dirty="0">
                <a:latin typeface="Calibri"/>
                <a:cs typeface="Calibri"/>
              </a:rPr>
              <a:t>a </a:t>
            </a:r>
            <a:r>
              <a:rPr sz="1800" dirty="0">
                <a:latin typeface="Calibri"/>
                <a:cs typeface="Calibri"/>
              </a:rPr>
              <a:t>task</a:t>
            </a:r>
            <a:r>
              <a:rPr sz="1800" spc="-70" dirty="0">
                <a:latin typeface="Calibri"/>
                <a:cs typeface="Calibri"/>
              </a:rPr>
              <a:t> </a:t>
            </a:r>
            <a:r>
              <a:rPr sz="1800" dirty="0">
                <a:latin typeface="Calibri"/>
                <a:cs typeface="Calibri"/>
              </a:rPr>
              <a:t>will</a:t>
            </a:r>
            <a:r>
              <a:rPr sz="1800" spc="-35" dirty="0">
                <a:latin typeface="Calibri"/>
                <a:cs typeface="Calibri"/>
              </a:rPr>
              <a:t> </a:t>
            </a:r>
            <a:r>
              <a:rPr sz="1800" dirty="0">
                <a:latin typeface="Calibri"/>
                <a:cs typeface="Calibri"/>
              </a:rPr>
              <a:t>shorten</a:t>
            </a:r>
            <a:r>
              <a:rPr sz="1800" spc="-40" dirty="0">
                <a:latin typeface="Calibri"/>
                <a:cs typeface="Calibri"/>
              </a:rPr>
              <a:t> </a:t>
            </a:r>
            <a:r>
              <a:rPr sz="1800" dirty="0">
                <a:latin typeface="Calibri"/>
                <a:cs typeface="Calibri"/>
              </a:rPr>
              <a:t>its</a:t>
            </a:r>
            <a:r>
              <a:rPr sz="1800" spc="-60" dirty="0">
                <a:latin typeface="Calibri"/>
                <a:cs typeface="Calibri"/>
              </a:rPr>
              <a:t> </a:t>
            </a:r>
            <a:r>
              <a:rPr sz="1800" dirty="0">
                <a:latin typeface="Calibri"/>
                <a:cs typeface="Calibri"/>
              </a:rPr>
              <a:t>time</a:t>
            </a:r>
            <a:r>
              <a:rPr sz="1800" spc="-35" dirty="0">
                <a:latin typeface="Calibri"/>
                <a:cs typeface="Calibri"/>
              </a:rPr>
              <a:t> </a:t>
            </a:r>
            <a:r>
              <a:rPr sz="1800" dirty="0">
                <a:latin typeface="Calibri"/>
                <a:cs typeface="Calibri"/>
              </a:rPr>
              <a:t>to</a:t>
            </a:r>
            <a:r>
              <a:rPr sz="1800" spc="-60" dirty="0">
                <a:latin typeface="Calibri"/>
                <a:cs typeface="Calibri"/>
              </a:rPr>
              <a:t> </a:t>
            </a:r>
            <a:r>
              <a:rPr sz="1800" dirty="0">
                <a:latin typeface="Calibri"/>
                <a:cs typeface="Calibri"/>
              </a:rPr>
              <a:t>completion,</a:t>
            </a:r>
            <a:r>
              <a:rPr sz="1800" spc="-35" dirty="0">
                <a:latin typeface="Calibri"/>
                <a:cs typeface="Calibri"/>
              </a:rPr>
              <a:t> </a:t>
            </a:r>
            <a:r>
              <a:rPr sz="1800" dirty="0">
                <a:latin typeface="Calibri"/>
                <a:cs typeface="Calibri"/>
              </a:rPr>
              <a:t>with</a:t>
            </a:r>
            <a:r>
              <a:rPr sz="1800" spc="-40" dirty="0">
                <a:latin typeface="Calibri"/>
                <a:cs typeface="Calibri"/>
              </a:rPr>
              <a:t> </a:t>
            </a:r>
            <a:r>
              <a:rPr sz="1800" dirty="0">
                <a:latin typeface="Calibri"/>
                <a:cs typeface="Calibri"/>
              </a:rPr>
              <a:t>potential</a:t>
            </a:r>
            <a:r>
              <a:rPr sz="1800" spc="-35" dirty="0">
                <a:latin typeface="Calibri"/>
                <a:cs typeface="Calibri"/>
              </a:rPr>
              <a:t> </a:t>
            </a:r>
            <a:r>
              <a:rPr sz="1800" dirty="0">
                <a:latin typeface="Calibri"/>
                <a:cs typeface="Calibri"/>
              </a:rPr>
              <a:t>cost</a:t>
            </a:r>
            <a:r>
              <a:rPr sz="1800" spc="-60" dirty="0">
                <a:latin typeface="Calibri"/>
                <a:cs typeface="Calibri"/>
              </a:rPr>
              <a:t> </a:t>
            </a:r>
            <a:r>
              <a:rPr sz="1800" spc="-10" dirty="0">
                <a:latin typeface="Calibri"/>
                <a:cs typeface="Calibri"/>
              </a:rPr>
              <a:t>savings. </a:t>
            </a:r>
            <a:r>
              <a:rPr sz="1800" dirty="0">
                <a:latin typeface="Calibri"/>
                <a:cs typeface="Calibri"/>
              </a:rPr>
              <a:t>Parallel</a:t>
            </a:r>
            <a:r>
              <a:rPr sz="1800" spc="-50" dirty="0">
                <a:latin typeface="Calibri"/>
                <a:cs typeface="Calibri"/>
              </a:rPr>
              <a:t> </a:t>
            </a:r>
            <a:r>
              <a:rPr sz="1800" spc="-10" dirty="0">
                <a:latin typeface="Calibri"/>
                <a:cs typeface="Calibri"/>
              </a:rPr>
              <a:t>clusters</a:t>
            </a:r>
            <a:r>
              <a:rPr sz="1800" spc="-35" dirty="0">
                <a:latin typeface="Calibri"/>
                <a:cs typeface="Calibri"/>
              </a:rPr>
              <a:t> </a:t>
            </a:r>
            <a:r>
              <a:rPr sz="1800" dirty="0">
                <a:latin typeface="Calibri"/>
                <a:cs typeface="Calibri"/>
              </a:rPr>
              <a:t>can</a:t>
            </a:r>
            <a:r>
              <a:rPr sz="1800" spc="-35" dirty="0">
                <a:latin typeface="Calibri"/>
                <a:cs typeface="Calibri"/>
              </a:rPr>
              <a:t> </a:t>
            </a:r>
            <a:r>
              <a:rPr sz="1800" dirty="0">
                <a:latin typeface="Calibri"/>
                <a:cs typeface="Calibri"/>
              </a:rPr>
              <a:t>be</a:t>
            </a:r>
            <a:r>
              <a:rPr sz="1800" spc="-35" dirty="0">
                <a:latin typeface="Calibri"/>
                <a:cs typeface="Calibri"/>
              </a:rPr>
              <a:t> </a:t>
            </a:r>
            <a:r>
              <a:rPr sz="1800" dirty="0">
                <a:latin typeface="Calibri"/>
                <a:cs typeface="Calibri"/>
              </a:rPr>
              <a:t>built</a:t>
            </a:r>
            <a:r>
              <a:rPr sz="1800" spc="-45" dirty="0">
                <a:latin typeface="Calibri"/>
                <a:cs typeface="Calibri"/>
              </a:rPr>
              <a:t> </a:t>
            </a:r>
            <a:r>
              <a:rPr sz="1800" dirty="0">
                <a:latin typeface="Calibri"/>
                <a:cs typeface="Calibri"/>
              </a:rPr>
              <a:t>from</a:t>
            </a:r>
            <a:r>
              <a:rPr sz="1800" spc="-50" dirty="0">
                <a:latin typeface="Calibri"/>
                <a:cs typeface="Calibri"/>
              </a:rPr>
              <a:t> </a:t>
            </a:r>
            <a:r>
              <a:rPr sz="1800" dirty="0">
                <a:latin typeface="Calibri"/>
                <a:cs typeface="Calibri"/>
              </a:rPr>
              <a:t>cheap,</a:t>
            </a:r>
            <a:r>
              <a:rPr sz="1800" spc="-35" dirty="0">
                <a:latin typeface="Calibri"/>
                <a:cs typeface="Calibri"/>
              </a:rPr>
              <a:t> </a:t>
            </a:r>
            <a:r>
              <a:rPr sz="1800" dirty="0">
                <a:latin typeface="Calibri"/>
                <a:cs typeface="Calibri"/>
              </a:rPr>
              <a:t>commodity</a:t>
            </a:r>
            <a:r>
              <a:rPr sz="1800" spc="-50" dirty="0">
                <a:latin typeface="Calibri"/>
                <a:cs typeface="Calibri"/>
              </a:rPr>
              <a:t> </a:t>
            </a:r>
            <a:r>
              <a:rPr sz="1800" spc="-10" dirty="0">
                <a:latin typeface="Calibri"/>
                <a:cs typeface="Calibri"/>
              </a:rPr>
              <a:t>components.</a:t>
            </a:r>
            <a:endParaRPr sz="1800" dirty="0">
              <a:latin typeface="Calibri"/>
              <a:cs typeface="Calibri"/>
            </a:endParaRPr>
          </a:p>
          <a:p>
            <a:pPr algn="just">
              <a:lnSpc>
                <a:spcPct val="100000"/>
              </a:lnSpc>
              <a:spcBef>
                <a:spcPts val="325"/>
              </a:spcBef>
            </a:pPr>
            <a:endParaRPr sz="1800" dirty="0">
              <a:latin typeface="Calibri"/>
              <a:cs typeface="Calibri"/>
            </a:endParaRPr>
          </a:p>
          <a:p>
            <a:pPr marL="1917700" marR="507365" algn="just">
              <a:lnSpc>
                <a:spcPct val="100000"/>
              </a:lnSpc>
            </a:pPr>
            <a:r>
              <a:rPr sz="1800" b="1" dirty="0">
                <a:latin typeface="Calibri"/>
                <a:cs typeface="Calibri"/>
              </a:rPr>
              <a:t>Solve</a:t>
            </a:r>
            <a:r>
              <a:rPr sz="1800" b="1" spc="-75" dirty="0">
                <a:latin typeface="Calibri"/>
                <a:cs typeface="Calibri"/>
              </a:rPr>
              <a:t> </a:t>
            </a:r>
            <a:r>
              <a:rPr sz="1800" b="1" dirty="0">
                <a:latin typeface="Calibri"/>
                <a:cs typeface="Calibri"/>
              </a:rPr>
              <a:t>larger</a:t>
            </a:r>
            <a:r>
              <a:rPr sz="1800" b="1" spc="-45" dirty="0">
                <a:latin typeface="Calibri"/>
                <a:cs typeface="Calibri"/>
              </a:rPr>
              <a:t> </a:t>
            </a:r>
            <a:r>
              <a:rPr sz="1800" b="1" dirty="0">
                <a:latin typeface="Calibri"/>
                <a:cs typeface="Calibri"/>
              </a:rPr>
              <a:t>problems:</a:t>
            </a:r>
            <a:r>
              <a:rPr sz="1800" b="1" spc="-50" dirty="0">
                <a:latin typeface="Calibri"/>
                <a:cs typeface="Calibri"/>
              </a:rPr>
              <a:t> </a:t>
            </a:r>
            <a:r>
              <a:rPr sz="1800" dirty="0">
                <a:latin typeface="Calibri"/>
                <a:cs typeface="Calibri"/>
              </a:rPr>
              <a:t>Many</a:t>
            </a:r>
            <a:r>
              <a:rPr sz="1800" spc="-45" dirty="0">
                <a:latin typeface="Calibri"/>
                <a:cs typeface="Calibri"/>
              </a:rPr>
              <a:t> </a:t>
            </a:r>
            <a:r>
              <a:rPr sz="1800" spc="-10" dirty="0">
                <a:latin typeface="Calibri"/>
                <a:cs typeface="Calibri"/>
              </a:rPr>
              <a:t>problems</a:t>
            </a:r>
            <a:r>
              <a:rPr sz="1800" spc="-45" dirty="0">
                <a:latin typeface="Calibri"/>
                <a:cs typeface="Calibri"/>
              </a:rPr>
              <a:t> </a:t>
            </a:r>
            <a:r>
              <a:rPr sz="1800" dirty="0">
                <a:latin typeface="Calibri"/>
                <a:cs typeface="Calibri"/>
              </a:rPr>
              <a:t>are</a:t>
            </a:r>
            <a:r>
              <a:rPr sz="1800" spc="-40" dirty="0">
                <a:latin typeface="Calibri"/>
                <a:cs typeface="Calibri"/>
              </a:rPr>
              <a:t> </a:t>
            </a:r>
            <a:r>
              <a:rPr sz="1800" dirty="0">
                <a:latin typeface="Calibri"/>
                <a:cs typeface="Calibri"/>
              </a:rPr>
              <a:t>so</a:t>
            </a:r>
            <a:r>
              <a:rPr sz="1800" spc="-50" dirty="0">
                <a:latin typeface="Calibri"/>
                <a:cs typeface="Calibri"/>
              </a:rPr>
              <a:t> </a:t>
            </a:r>
            <a:r>
              <a:rPr sz="1800" dirty="0">
                <a:latin typeface="Calibri"/>
                <a:cs typeface="Calibri"/>
              </a:rPr>
              <a:t>large</a:t>
            </a:r>
            <a:r>
              <a:rPr sz="1800" spc="-30" dirty="0">
                <a:latin typeface="Calibri"/>
                <a:cs typeface="Calibri"/>
              </a:rPr>
              <a:t> </a:t>
            </a:r>
            <a:r>
              <a:rPr sz="1800" spc="-10" dirty="0">
                <a:latin typeface="Calibri"/>
                <a:cs typeface="Calibri"/>
              </a:rPr>
              <a:t>and/or </a:t>
            </a:r>
            <a:r>
              <a:rPr sz="1800" spc="-10" dirty="0">
                <a:latin typeface="Calibri"/>
                <a:cs typeface="Calibri"/>
              </a:rPr>
              <a:t>complex</a:t>
            </a:r>
            <a:r>
              <a:rPr sz="1800" spc="-45" dirty="0">
                <a:latin typeface="Calibri"/>
                <a:cs typeface="Calibri"/>
              </a:rPr>
              <a:t> </a:t>
            </a:r>
            <a:r>
              <a:rPr sz="1800" dirty="0">
                <a:latin typeface="Calibri"/>
                <a:cs typeface="Calibri"/>
              </a:rPr>
              <a:t>that</a:t>
            </a:r>
            <a:r>
              <a:rPr sz="1800" spc="-30" dirty="0">
                <a:latin typeface="Calibri"/>
                <a:cs typeface="Calibri"/>
              </a:rPr>
              <a:t> </a:t>
            </a:r>
            <a:r>
              <a:rPr sz="1800" dirty="0">
                <a:latin typeface="Calibri"/>
                <a:cs typeface="Calibri"/>
              </a:rPr>
              <a:t>it</a:t>
            </a:r>
            <a:r>
              <a:rPr sz="1800" spc="-40" dirty="0">
                <a:latin typeface="Calibri"/>
                <a:cs typeface="Calibri"/>
              </a:rPr>
              <a:t> </a:t>
            </a:r>
            <a:r>
              <a:rPr sz="1800" dirty="0">
                <a:latin typeface="Calibri"/>
                <a:cs typeface="Calibri"/>
              </a:rPr>
              <a:t>is</a:t>
            </a:r>
            <a:r>
              <a:rPr sz="1800" spc="-35" dirty="0">
                <a:latin typeface="Calibri"/>
                <a:cs typeface="Calibri"/>
              </a:rPr>
              <a:t> </a:t>
            </a:r>
            <a:r>
              <a:rPr sz="1800" dirty="0">
                <a:latin typeface="Calibri"/>
                <a:cs typeface="Calibri"/>
              </a:rPr>
              <a:t>impractical</a:t>
            </a:r>
            <a:r>
              <a:rPr sz="1800" spc="-20" dirty="0">
                <a:latin typeface="Calibri"/>
                <a:cs typeface="Calibri"/>
              </a:rPr>
              <a:t> </a:t>
            </a:r>
            <a:r>
              <a:rPr sz="1800" dirty="0">
                <a:latin typeface="Calibri"/>
                <a:cs typeface="Calibri"/>
              </a:rPr>
              <a:t>or</a:t>
            </a:r>
            <a:r>
              <a:rPr sz="1800" spc="-30" dirty="0">
                <a:latin typeface="Calibri"/>
                <a:cs typeface="Calibri"/>
              </a:rPr>
              <a:t> </a:t>
            </a:r>
            <a:r>
              <a:rPr sz="1800" dirty="0">
                <a:latin typeface="Calibri"/>
                <a:cs typeface="Calibri"/>
              </a:rPr>
              <a:t>impossible</a:t>
            </a:r>
            <a:r>
              <a:rPr sz="1800" spc="-25" dirty="0">
                <a:latin typeface="Calibri"/>
                <a:cs typeface="Calibri"/>
              </a:rPr>
              <a:t> </a:t>
            </a:r>
            <a:r>
              <a:rPr sz="1800" dirty="0">
                <a:latin typeface="Calibri"/>
                <a:cs typeface="Calibri"/>
              </a:rPr>
              <a:t>to</a:t>
            </a:r>
            <a:r>
              <a:rPr sz="1800" spc="-40" dirty="0">
                <a:latin typeface="Calibri"/>
                <a:cs typeface="Calibri"/>
              </a:rPr>
              <a:t> </a:t>
            </a:r>
            <a:r>
              <a:rPr sz="1800" dirty="0">
                <a:latin typeface="Calibri"/>
                <a:cs typeface="Calibri"/>
              </a:rPr>
              <a:t>solve</a:t>
            </a:r>
            <a:r>
              <a:rPr sz="1800" spc="-45" dirty="0">
                <a:latin typeface="Calibri"/>
                <a:cs typeface="Calibri"/>
              </a:rPr>
              <a:t> </a:t>
            </a:r>
            <a:r>
              <a:rPr sz="1800" dirty="0">
                <a:latin typeface="Calibri"/>
                <a:cs typeface="Calibri"/>
              </a:rPr>
              <a:t>them</a:t>
            </a:r>
            <a:r>
              <a:rPr sz="1800" spc="-35" dirty="0">
                <a:latin typeface="Calibri"/>
                <a:cs typeface="Calibri"/>
              </a:rPr>
              <a:t> </a:t>
            </a:r>
            <a:r>
              <a:rPr sz="1800" dirty="0">
                <a:latin typeface="Calibri"/>
                <a:cs typeface="Calibri"/>
              </a:rPr>
              <a:t>on</a:t>
            </a:r>
            <a:r>
              <a:rPr sz="1800" spc="-30" dirty="0">
                <a:latin typeface="Calibri"/>
                <a:cs typeface="Calibri"/>
              </a:rPr>
              <a:t> </a:t>
            </a:r>
            <a:r>
              <a:rPr sz="1800" spc="-50" dirty="0">
                <a:latin typeface="Calibri"/>
                <a:cs typeface="Calibri"/>
              </a:rPr>
              <a:t>a </a:t>
            </a:r>
            <a:r>
              <a:rPr sz="1800" dirty="0">
                <a:latin typeface="Calibri"/>
                <a:cs typeface="Calibri"/>
              </a:rPr>
              <a:t>single</a:t>
            </a:r>
            <a:r>
              <a:rPr sz="1800" spc="-70" dirty="0">
                <a:latin typeface="Calibri"/>
                <a:cs typeface="Calibri"/>
              </a:rPr>
              <a:t> </a:t>
            </a:r>
            <a:r>
              <a:rPr sz="1800" spc="-25" dirty="0">
                <a:latin typeface="Calibri"/>
                <a:cs typeface="Calibri"/>
              </a:rPr>
              <a:t>computer,</a:t>
            </a:r>
            <a:r>
              <a:rPr sz="1800" spc="-45" dirty="0">
                <a:latin typeface="Calibri"/>
                <a:cs typeface="Calibri"/>
              </a:rPr>
              <a:t> </a:t>
            </a:r>
            <a:r>
              <a:rPr sz="1800" dirty="0">
                <a:latin typeface="Calibri"/>
                <a:cs typeface="Calibri"/>
              </a:rPr>
              <a:t>especially</a:t>
            </a:r>
            <a:r>
              <a:rPr sz="1800" spc="-55" dirty="0">
                <a:latin typeface="Calibri"/>
                <a:cs typeface="Calibri"/>
              </a:rPr>
              <a:t> </a:t>
            </a:r>
            <a:r>
              <a:rPr sz="1800" dirty="0">
                <a:latin typeface="Calibri"/>
                <a:cs typeface="Calibri"/>
              </a:rPr>
              <a:t>given</a:t>
            </a:r>
            <a:r>
              <a:rPr sz="1800" spc="-70" dirty="0">
                <a:latin typeface="Calibri"/>
                <a:cs typeface="Calibri"/>
              </a:rPr>
              <a:t> </a:t>
            </a:r>
            <a:r>
              <a:rPr sz="1800" dirty="0">
                <a:latin typeface="Calibri"/>
                <a:cs typeface="Calibri"/>
              </a:rPr>
              <a:t>limited</a:t>
            </a:r>
            <a:r>
              <a:rPr sz="1800" spc="-55" dirty="0">
                <a:latin typeface="Calibri"/>
                <a:cs typeface="Calibri"/>
              </a:rPr>
              <a:t> </a:t>
            </a:r>
            <a:r>
              <a:rPr sz="1800" dirty="0">
                <a:latin typeface="Calibri"/>
                <a:cs typeface="Calibri"/>
              </a:rPr>
              <a:t>computer</a:t>
            </a:r>
            <a:r>
              <a:rPr sz="1800" spc="-30" dirty="0">
                <a:latin typeface="Calibri"/>
                <a:cs typeface="Calibri"/>
              </a:rPr>
              <a:t> </a:t>
            </a:r>
            <a:r>
              <a:rPr sz="1800" spc="-10" dirty="0">
                <a:latin typeface="Calibri"/>
                <a:cs typeface="Calibri"/>
              </a:rPr>
              <a:t>memory.</a:t>
            </a:r>
            <a:endParaRPr sz="1800" dirty="0">
              <a:latin typeface="Calibri"/>
              <a:cs typeface="Calibri"/>
            </a:endParaRPr>
          </a:p>
          <a:p>
            <a:pPr algn="just">
              <a:lnSpc>
                <a:spcPct val="100000"/>
              </a:lnSpc>
              <a:spcBef>
                <a:spcPts val="2125"/>
              </a:spcBef>
            </a:pPr>
            <a:endParaRPr sz="1800" dirty="0">
              <a:latin typeface="Calibri"/>
              <a:cs typeface="Calibri"/>
            </a:endParaRPr>
          </a:p>
          <a:p>
            <a:pPr marL="1993900" marR="122555" algn="just">
              <a:lnSpc>
                <a:spcPct val="100000"/>
              </a:lnSpc>
            </a:pPr>
            <a:r>
              <a:rPr sz="1800" b="1" dirty="0">
                <a:latin typeface="Calibri"/>
                <a:cs typeface="Calibri"/>
              </a:rPr>
              <a:t>Provide</a:t>
            </a:r>
            <a:r>
              <a:rPr sz="1800" b="1" spc="-75" dirty="0">
                <a:latin typeface="Calibri"/>
                <a:cs typeface="Calibri"/>
              </a:rPr>
              <a:t> </a:t>
            </a:r>
            <a:r>
              <a:rPr sz="1800" b="1" dirty="0">
                <a:latin typeface="Calibri"/>
                <a:cs typeface="Calibri"/>
              </a:rPr>
              <a:t>concurrency:</a:t>
            </a:r>
            <a:r>
              <a:rPr sz="1800" b="1" spc="-65" dirty="0">
                <a:latin typeface="Calibri"/>
                <a:cs typeface="Calibri"/>
              </a:rPr>
              <a:t> </a:t>
            </a:r>
            <a:r>
              <a:rPr sz="1800" dirty="0">
                <a:latin typeface="Calibri"/>
                <a:cs typeface="Calibri"/>
              </a:rPr>
              <a:t>A</a:t>
            </a:r>
            <a:r>
              <a:rPr sz="1800" spc="-45" dirty="0">
                <a:latin typeface="Calibri"/>
                <a:cs typeface="Calibri"/>
              </a:rPr>
              <a:t> </a:t>
            </a:r>
            <a:r>
              <a:rPr sz="1800" dirty="0">
                <a:latin typeface="Calibri"/>
                <a:cs typeface="Calibri"/>
              </a:rPr>
              <a:t>single</a:t>
            </a:r>
            <a:r>
              <a:rPr sz="1800" spc="-45" dirty="0">
                <a:latin typeface="Calibri"/>
                <a:cs typeface="Calibri"/>
              </a:rPr>
              <a:t> </a:t>
            </a:r>
            <a:r>
              <a:rPr sz="1800" dirty="0">
                <a:latin typeface="Calibri"/>
                <a:cs typeface="Calibri"/>
              </a:rPr>
              <a:t>compute</a:t>
            </a:r>
            <a:r>
              <a:rPr sz="1800" spc="-25" dirty="0">
                <a:latin typeface="Calibri"/>
                <a:cs typeface="Calibri"/>
              </a:rPr>
              <a:t> </a:t>
            </a:r>
            <a:r>
              <a:rPr sz="1800" spc="-10" dirty="0">
                <a:latin typeface="Calibri"/>
                <a:cs typeface="Calibri"/>
              </a:rPr>
              <a:t>resource</a:t>
            </a:r>
            <a:r>
              <a:rPr sz="1800" spc="-45" dirty="0">
                <a:latin typeface="Calibri"/>
                <a:cs typeface="Calibri"/>
              </a:rPr>
              <a:t> </a:t>
            </a:r>
            <a:r>
              <a:rPr sz="1800" dirty="0">
                <a:latin typeface="Calibri"/>
                <a:cs typeface="Calibri"/>
              </a:rPr>
              <a:t>can</a:t>
            </a:r>
            <a:r>
              <a:rPr sz="1800" spc="-35" dirty="0">
                <a:latin typeface="Calibri"/>
                <a:cs typeface="Calibri"/>
              </a:rPr>
              <a:t> </a:t>
            </a:r>
            <a:r>
              <a:rPr sz="1800" dirty="0">
                <a:latin typeface="Calibri"/>
                <a:cs typeface="Calibri"/>
              </a:rPr>
              <a:t>only</a:t>
            </a:r>
            <a:r>
              <a:rPr sz="1800" spc="-40" dirty="0">
                <a:latin typeface="Calibri"/>
                <a:cs typeface="Calibri"/>
              </a:rPr>
              <a:t> </a:t>
            </a:r>
            <a:r>
              <a:rPr sz="1800" dirty="0">
                <a:latin typeface="Calibri"/>
                <a:cs typeface="Calibri"/>
              </a:rPr>
              <a:t>do</a:t>
            </a:r>
            <a:r>
              <a:rPr sz="1800" spc="-35" dirty="0">
                <a:latin typeface="Calibri"/>
                <a:cs typeface="Calibri"/>
              </a:rPr>
              <a:t> </a:t>
            </a:r>
            <a:r>
              <a:rPr sz="1800" spc="-25" dirty="0">
                <a:latin typeface="Calibri"/>
                <a:cs typeface="Calibri"/>
              </a:rPr>
              <a:t>one </a:t>
            </a:r>
            <a:r>
              <a:rPr sz="1800" dirty="0">
                <a:latin typeface="Calibri"/>
                <a:cs typeface="Calibri"/>
              </a:rPr>
              <a:t>thing</a:t>
            </a:r>
            <a:r>
              <a:rPr sz="1800" spc="-30" dirty="0">
                <a:latin typeface="Calibri"/>
                <a:cs typeface="Calibri"/>
              </a:rPr>
              <a:t> </a:t>
            </a:r>
            <a:r>
              <a:rPr sz="1800" dirty="0">
                <a:latin typeface="Calibri"/>
                <a:cs typeface="Calibri"/>
              </a:rPr>
              <a:t>at</a:t>
            </a:r>
            <a:r>
              <a:rPr sz="1800" spc="-40" dirty="0">
                <a:latin typeface="Calibri"/>
                <a:cs typeface="Calibri"/>
              </a:rPr>
              <a:t> </a:t>
            </a:r>
            <a:r>
              <a:rPr sz="1800" dirty="0">
                <a:latin typeface="Calibri"/>
                <a:cs typeface="Calibri"/>
              </a:rPr>
              <a:t>a</a:t>
            </a:r>
            <a:r>
              <a:rPr sz="1800" spc="-45" dirty="0">
                <a:latin typeface="Calibri"/>
                <a:cs typeface="Calibri"/>
              </a:rPr>
              <a:t> </a:t>
            </a:r>
            <a:r>
              <a:rPr sz="1800" dirty="0">
                <a:latin typeface="Calibri"/>
                <a:cs typeface="Calibri"/>
              </a:rPr>
              <a:t>time.</a:t>
            </a:r>
            <a:r>
              <a:rPr sz="1800" spc="-40" dirty="0">
                <a:latin typeface="Calibri"/>
                <a:cs typeface="Calibri"/>
              </a:rPr>
              <a:t> </a:t>
            </a:r>
            <a:r>
              <a:rPr sz="1800" dirty="0">
                <a:latin typeface="Calibri"/>
                <a:cs typeface="Calibri"/>
              </a:rPr>
              <a:t>Multiple</a:t>
            </a:r>
            <a:r>
              <a:rPr sz="1800" spc="-20" dirty="0">
                <a:latin typeface="Calibri"/>
                <a:cs typeface="Calibri"/>
              </a:rPr>
              <a:t> </a:t>
            </a:r>
            <a:r>
              <a:rPr sz="1800" dirty="0">
                <a:latin typeface="Calibri"/>
                <a:cs typeface="Calibri"/>
              </a:rPr>
              <a:t>computing</a:t>
            </a:r>
            <a:r>
              <a:rPr sz="1800" spc="-25" dirty="0">
                <a:latin typeface="Calibri"/>
                <a:cs typeface="Calibri"/>
              </a:rPr>
              <a:t> </a:t>
            </a:r>
            <a:r>
              <a:rPr sz="1800" spc="-10" dirty="0">
                <a:latin typeface="Calibri"/>
                <a:cs typeface="Calibri"/>
              </a:rPr>
              <a:t>resources</a:t>
            </a:r>
            <a:r>
              <a:rPr sz="1800" spc="-35" dirty="0">
                <a:latin typeface="Calibri"/>
                <a:cs typeface="Calibri"/>
              </a:rPr>
              <a:t> </a:t>
            </a:r>
            <a:r>
              <a:rPr sz="1800" dirty="0">
                <a:latin typeface="Calibri"/>
                <a:cs typeface="Calibri"/>
              </a:rPr>
              <a:t>can</a:t>
            </a:r>
            <a:r>
              <a:rPr sz="1800" spc="-30" dirty="0">
                <a:latin typeface="Calibri"/>
                <a:cs typeface="Calibri"/>
              </a:rPr>
              <a:t> </a:t>
            </a:r>
            <a:r>
              <a:rPr sz="1800" dirty="0">
                <a:latin typeface="Calibri"/>
                <a:cs typeface="Calibri"/>
              </a:rPr>
              <a:t>be</a:t>
            </a:r>
            <a:r>
              <a:rPr sz="1800" spc="-25" dirty="0">
                <a:latin typeface="Calibri"/>
                <a:cs typeface="Calibri"/>
              </a:rPr>
              <a:t> </a:t>
            </a:r>
            <a:r>
              <a:rPr sz="1800" dirty="0">
                <a:latin typeface="Calibri"/>
                <a:cs typeface="Calibri"/>
              </a:rPr>
              <a:t>doing</a:t>
            </a:r>
            <a:r>
              <a:rPr sz="1800" spc="-30" dirty="0">
                <a:latin typeface="Calibri"/>
                <a:cs typeface="Calibri"/>
              </a:rPr>
              <a:t> </a:t>
            </a:r>
            <a:r>
              <a:rPr sz="1800" spc="-20" dirty="0">
                <a:latin typeface="Calibri"/>
                <a:cs typeface="Calibri"/>
              </a:rPr>
              <a:t>many </a:t>
            </a:r>
            <a:r>
              <a:rPr sz="1800" dirty="0">
                <a:latin typeface="Calibri"/>
                <a:cs typeface="Calibri"/>
              </a:rPr>
              <a:t>things</a:t>
            </a:r>
            <a:r>
              <a:rPr sz="1800" spc="-40" dirty="0">
                <a:latin typeface="Calibri"/>
                <a:cs typeface="Calibri"/>
              </a:rPr>
              <a:t> </a:t>
            </a:r>
            <a:r>
              <a:rPr sz="1800" spc="-10" dirty="0">
                <a:latin typeface="Calibri"/>
                <a:cs typeface="Calibri"/>
              </a:rPr>
              <a:t>simultaneously.</a:t>
            </a:r>
            <a:endParaRPr sz="1800" dirty="0">
              <a:latin typeface="Calibri"/>
              <a:cs typeface="Calibri"/>
            </a:endParaRPr>
          </a:p>
          <a:p>
            <a:pPr algn="just">
              <a:lnSpc>
                <a:spcPct val="100000"/>
              </a:lnSpc>
              <a:spcBef>
                <a:spcPts val="2125"/>
              </a:spcBef>
            </a:pPr>
            <a:endParaRPr sz="1800" dirty="0">
              <a:latin typeface="Calibri"/>
              <a:cs typeface="Calibri"/>
            </a:endParaRPr>
          </a:p>
          <a:p>
            <a:pPr marL="2090420" marR="423545" algn="just">
              <a:lnSpc>
                <a:spcPct val="100000"/>
              </a:lnSpc>
            </a:pPr>
            <a:r>
              <a:rPr sz="1800" b="1" dirty="0">
                <a:latin typeface="Calibri"/>
                <a:cs typeface="Calibri"/>
              </a:rPr>
              <a:t>Use</a:t>
            </a:r>
            <a:r>
              <a:rPr sz="1800" b="1" spc="-40" dirty="0">
                <a:latin typeface="Calibri"/>
                <a:cs typeface="Calibri"/>
              </a:rPr>
              <a:t> </a:t>
            </a:r>
            <a:r>
              <a:rPr sz="1800" b="1" dirty="0">
                <a:latin typeface="Calibri"/>
                <a:cs typeface="Calibri"/>
              </a:rPr>
              <a:t>of</a:t>
            </a:r>
            <a:r>
              <a:rPr sz="1800" b="1" spc="-35" dirty="0">
                <a:latin typeface="Calibri"/>
                <a:cs typeface="Calibri"/>
              </a:rPr>
              <a:t> </a:t>
            </a:r>
            <a:r>
              <a:rPr sz="1800" b="1" dirty="0">
                <a:latin typeface="Calibri"/>
                <a:cs typeface="Calibri"/>
              </a:rPr>
              <a:t>non-local</a:t>
            </a:r>
            <a:r>
              <a:rPr sz="1800" b="1" spc="-45" dirty="0">
                <a:latin typeface="Calibri"/>
                <a:cs typeface="Calibri"/>
              </a:rPr>
              <a:t> </a:t>
            </a:r>
            <a:r>
              <a:rPr sz="1800" b="1" spc="-10" dirty="0">
                <a:latin typeface="Calibri"/>
                <a:cs typeface="Calibri"/>
              </a:rPr>
              <a:t>resources:</a:t>
            </a:r>
            <a:r>
              <a:rPr sz="1800" b="1" spc="-55" dirty="0">
                <a:latin typeface="Calibri"/>
                <a:cs typeface="Calibri"/>
              </a:rPr>
              <a:t> </a:t>
            </a:r>
            <a:r>
              <a:rPr sz="1800" dirty="0">
                <a:latin typeface="Calibri"/>
                <a:cs typeface="Calibri"/>
              </a:rPr>
              <a:t>Using</a:t>
            </a:r>
            <a:r>
              <a:rPr sz="1800" spc="-30" dirty="0">
                <a:latin typeface="Calibri"/>
                <a:cs typeface="Calibri"/>
              </a:rPr>
              <a:t> </a:t>
            </a:r>
            <a:r>
              <a:rPr sz="1800" dirty="0">
                <a:latin typeface="Calibri"/>
                <a:cs typeface="Calibri"/>
              </a:rPr>
              <a:t>compute</a:t>
            </a:r>
            <a:r>
              <a:rPr sz="1800" spc="-20" dirty="0">
                <a:latin typeface="Calibri"/>
                <a:cs typeface="Calibri"/>
              </a:rPr>
              <a:t> </a:t>
            </a:r>
            <a:r>
              <a:rPr sz="1800" dirty="0">
                <a:latin typeface="Calibri"/>
                <a:cs typeface="Calibri"/>
              </a:rPr>
              <a:t>resources</a:t>
            </a:r>
            <a:r>
              <a:rPr sz="1800" spc="-30" dirty="0">
                <a:latin typeface="Calibri"/>
                <a:cs typeface="Calibri"/>
              </a:rPr>
              <a:t> </a:t>
            </a:r>
            <a:r>
              <a:rPr sz="1800" dirty="0">
                <a:latin typeface="Calibri"/>
                <a:cs typeface="Calibri"/>
              </a:rPr>
              <a:t>on</a:t>
            </a:r>
            <a:r>
              <a:rPr sz="1800" spc="-20" dirty="0">
                <a:latin typeface="Calibri"/>
                <a:cs typeface="Calibri"/>
              </a:rPr>
              <a:t> </a:t>
            </a:r>
            <a:r>
              <a:rPr sz="1800" spc="-50" dirty="0">
                <a:latin typeface="Calibri"/>
                <a:cs typeface="Calibri"/>
              </a:rPr>
              <a:t>a </a:t>
            </a:r>
            <a:r>
              <a:rPr sz="1800" dirty="0">
                <a:latin typeface="Calibri"/>
                <a:cs typeface="Calibri"/>
              </a:rPr>
              <a:t>wide</a:t>
            </a:r>
            <a:r>
              <a:rPr sz="1800" spc="-40" dirty="0">
                <a:latin typeface="Calibri"/>
                <a:cs typeface="Calibri"/>
              </a:rPr>
              <a:t> </a:t>
            </a:r>
            <a:r>
              <a:rPr sz="1800" dirty="0">
                <a:latin typeface="Calibri"/>
                <a:cs typeface="Calibri"/>
              </a:rPr>
              <a:t>area</a:t>
            </a:r>
            <a:r>
              <a:rPr sz="1800" spc="-45" dirty="0">
                <a:latin typeface="Calibri"/>
                <a:cs typeface="Calibri"/>
              </a:rPr>
              <a:t> </a:t>
            </a:r>
            <a:r>
              <a:rPr sz="1800" dirty="0">
                <a:latin typeface="Calibri"/>
                <a:cs typeface="Calibri"/>
              </a:rPr>
              <a:t>network,</a:t>
            </a:r>
            <a:r>
              <a:rPr sz="1800" spc="-35" dirty="0">
                <a:latin typeface="Calibri"/>
                <a:cs typeface="Calibri"/>
              </a:rPr>
              <a:t> </a:t>
            </a:r>
            <a:r>
              <a:rPr sz="1800" dirty="0">
                <a:latin typeface="Calibri"/>
                <a:cs typeface="Calibri"/>
              </a:rPr>
              <a:t>or</a:t>
            </a:r>
            <a:r>
              <a:rPr sz="1800" spc="-50" dirty="0">
                <a:latin typeface="Calibri"/>
                <a:cs typeface="Calibri"/>
              </a:rPr>
              <a:t> </a:t>
            </a:r>
            <a:r>
              <a:rPr sz="1800" dirty="0">
                <a:latin typeface="Calibri"/>
                <a:cs typeface="Calibri"/>
              </a:rPr>
              <a:t>even</a:t>
            </a:r>
            <a:r>
              <a:rPr sz="1800" spc="-50"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Internet</a:t>
            </a:r>
            <a:r>
              <a:rPr sz="1800" spc="-55" dirty="0">
                <a:latin typeface="Calibri"/>
                <a:cs typeface="Calibri"/>
              </a:rPr>
              <a:t> </a:t>
            </a:r>
            <a:r>
              <a:rPr sz="1800" dirty="0">
                <a:latin typeface="Calibri"/>
                <a:cs typeface="Calibri"/>
              </a:rPr>
              <a:t>when</a:t>
            </a:r>
            <a:r>
              <a:rPr sz="1800" spc="-35" dirty="0">
                <a:latin typeface="Calibri"/>
                <a:cs typeface="Calibri"/>
              </a:rPr>
              <a:t> </a:t>
            </a:r>
            <a:r>
              <a:rPr sz="1800" dirty="0">
                <a:latin typeface="Calibri"/>
                <a:cs typeface="Calibri"/>
              </a:rPr>
              <a:t>local</a:t>
            </a:r>
            <a:r>
              <a:rPr sz="1800" spc="-30" dirty="0">
                <a:latin typeface="Calibri"/>
                <a:cs typeface="Calibri"/>
              </a:rPr>
              <a:t> </a:t>
            </a:r>
            <a:r>
              <a:rPr sz="1800" spc="-10" dirty="0">
                <a:latin typeface="Calibri"/>
                <a:cs typeface="Calibri"/>
              </a:rPr>
              <a:t>compute resources</a:t>
            </a:r>
            <a:r>
              <a:rPr sz="1800" spc="-35" dirty="0">
                <a:latin typeface="Calibri"/>
                <a:cs typeface="Calibri"/>
              </a:rPr>
              <a:t> </a:t>
            </a:r>
            <a:r>
              <a:rPr sz="1800" dirty="0">
                <a:latin typeface="Calibri"/>
                <a:cs typeface="Calibri"/>
              </a:rPr>
              <a:t>are</a:t>
            </a:r>
            <a:r>
              <a:rPr sz="1800" spc="-35" dirty="0">
                <a:latin typeface="Calibri"/>
                <a:cs typeface="Calibri"/>
              </a:rPr>
              <a:t> </a:t>
            </a:r>
            <a:r>
              <a:rPr sz="1800" spc="-10" dirty="0">
                <a:latin typeface="Calibri"/>
                <a:cs typeface="Calibri"/>
              </a:rPr>
              <a:t>scarce.</a:t>
            </a:r>
            <a:endParaRPr sz="1800" dirty="0">
              <a:latin typeface="Calibri"/>
              <a:cs typeface="Calibri"/>
            </a:endParaRPr>
          </a:p>
        </p:txBody>
      </p:sp>
      <p:pic>
        <p:nvPicPr>
          <p:cNvPr id="6" name="object 6"/>
          <p:cNvPicPr/>
          <p:nvPr/>
        </p:nvPicPr>
        <p:blipFill>
          <a:blip r:embed="Rff36412bf09b4a6c" cstate="print"/>
          <a:stretch>
            <a:fillRect/>
          </a:stretch>
        </p:blipFill>
        <p:spPr>
          <a:xfrm>
            <a:off x="228600" y="5181634"/>
            <a:ext cx="2052020" cy="990565"/>
          </a:xfrm>
          <a:prstGeom prst="rect">
            <a:avLst/>
          </a:prstGeom>
        </p:spPr>
      </p:pic>
      <p:sp>
        <p:nvSpPr>
          <p:cNvPr id="7" name="object 7"/>
          <p:cNvSpPr txBox="1">
            <a:spLocks noGrp="1"/>
          </p:cNvSpPr>
          <p:nvPr>
            <p:ph type="title"/>
          </p:nvPr>
        </p:nvSpPr>
        <p:spPr>
          <a:xfrm>
            <a:off x="307340" y="186055"/>
            <a:ext cx="2722245" cy="559435"/>
          </a:xfrm>
          <a:prstGeom prst="rect">
            <a:avLst/>
          </a:prstGeom>
        </p:spPr>
        <p:txBody>
          <a:bodyPr vert="horz" wrap="square" lIns="0" tIns="12700" rIns="0" bIns="0" rtlCol="0">
            <a:spAutoFit/>
          </a:bodyPr>
          <a:lstStyle/>
          <a:p>
            <a:pPr marL="12700">
              <a:lnSpc>
                <a:spcPct val="100000"/>
              </a:lnSpc>
              <a:spcBef>
                <a:spcPts val="100"/>
              </a:spcBef>
            </a:pPr>
            <a:r>
              <a:rPr sz="3500" u="sng" dirty="0">
                <a:solidFill>
                  <a:srgbClr val="333399"/>
                </a:solidFill>
                <a:uFill>
                  <a:solidFill>
                    <a:srgbClr val="333399"/>
                  </a:solidFill>
                </a:uFill>
              </a:rPr>
              <a:t>Why</a:t>
            </a:r>
            <a:r>
              <a:rPr sz="3500" u="sng" spc="-80" dirty="0">
                <a:solidFill>
                  <a:srgbClr val="333399"/>
                </a:solidFill>
                <a:uFill>
                  <a:solidFill>
                    <a:srgbClr val="333399"/>
                  </a:solidFill>
                </a:uFill>
              </a:rPr>
              <a:t> </a:t>
            </a:r>
            <a:r>
              <a:rPr sz="3500" u="sng" dirty="0">
                <a:solidFill>
                  <a:srgbClr val="333399"/>
                </a:solidFill>
                <a:uFill>
                  <a:solidFill>
                    <a:srgbClr val="333399"/>
                  </a:solidFill>
                </a:uFill>
              </a:rPr>
              <a:t>Use</a:t>
            </a:r>
            <a:r>
              <a:rPr sz="3500" u="sng" spc="-65" dirty="0">
                <a:solidFill>
                  <a:srgbClr val="333399"/>
                </a:solidFill>
                <a:uFill>
                  <a:solidFill>
                    <a:srgbClr val="333399"/>
                  </a:solidFill>
                </a:uFill>
              </a:rPr>
              <a:t> </a:t>
            </a:r>
            <a:r>
              <a:rPr sz="3500" u="sng" spc="-20" dirty="0">
                <a:solidFill>
                  <a:srgbClr val="333399"/>
                </a:solidFill>
                <a:uFill>
                  <a:solidFill>
                    <a:srgbClr val="333399"/>
                  </a:solidFill>
                </a:uFill>
              </a:rPr>
              <a:t>HPC</a:t>
            </a:r>
            <a:r>
              <a:rPr sz="3500" u="none" spc="-20" dirty="0">
                <a:solidFill>
                  <a:srgbClr val="333399"/>
                </a:solidFill>
              </a:rPr>
              <a:t>?</a:t>
            </a:r>
            <a:endParaRPr sz="3500"/>
          </a:p>
        </p:txBody>
      </p:sp>
      <p:sp>
        <p:nvSpPr>
          <p:cNvPr id="9" name="Slide Number Placeholder 8"/>
          <p:cNvSpPr>
            <a:spLocks noGrp="1"/>
          </p:cNvSpPr>
          <p:nvPr>
            <p:ph type="sldNum" sz="quarter" idx="7"/>
          </p:nvPr>
        </p:nvSpPr>
        <p:spPr>
          <a:xfrm>
            <a:off x="8382001" y="6374396"/>
            <a:ext cx="507746" cy="331203"/>
          </a:xfrm>
        </p:spPr>
        <p:txBody>
          <a:bodyPr/>
          <a:lstStyle/>
          <a:p>
            <a:pPr marL="155575">
              <a:lnSpc>
                <a:spcPts val="2090"/>
              </a:lnSpc>
            </a:pPr>
            <a:fld id="{81D60167-4931-47E6-BA6A-407CBD079E47}" type="slidenum">
              <a:rPr lang="en-US" spc="-50"/>
              <a:pPr marL="155575">
                <a:lnSpc>
                  <a:spcPts val="2090"/>
                </a:lnSpc>
              </a:pPr>
              <a:t>13</a:t>
            </a:fld>
            <a:endParaRPr lang="en-US" spc="-50" dirty="0"/>
          </a:p>
        </p:txBody>
      </p:sp>
      <p:sp>
        <p:nvSpPr>
          <p:cNvPr id="11" name="Footer Placeholder 10"/>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89408"/>
            <a:ext cx="8002905" cy="511421"/>
          </a:xfrm>
          <a:prstGeom prst="rect">
            <a:avLst/>
          </a:prstGeom>
        </p:spPr>
        <p:txBody>
          <a:bodyPr vert="horz" wrap="square" lIns="0" tIns="79755" rIns="0" bIns="0" rtlCol="0">
            <a:spAutoFit/>
          </a:bodyPr>
          <a:lstStyle/>
          <a:p>
            <a:pPr marL="241300">
              <a:lnSpc>
                <a:spcPct val="100000"/>
              </a:lnSpc>
              <a:spcBef>
                <a:spcPts val="100"/>
              </a:spcBef>
            </a:pPr>
            <a:r>
              <a:rPr u="sng" dirty="0">
                <a:solidFill>
                  <a:srgbClr val="333399"/>
                </a:solidFill>
                <a:uFill>
                  <a:solidFill>
                    <a:srgbClr val="333399"/>
                  </a:solidFill>
                </a:uFill>
              </a:rPr>
              <a:t>HPC</a:t>
            </a:r>
            <a:r>
              <a:rPr u="sng" spc="-60" dirty="0">
                <a:solidFill>
                  <a:srgbClr val="333399"/>
                </a:solidFill>
                <a:uFill>
                  <a:solidFill>
                    <a:srgbClr val="333399"/>
                  </a:solidFill>
                </a:uFill>
              </a:rPr>
              <a:t> </a:t>
            </a:r>
            <a:r>
              <a:rPr u="sng" spc="-25" dirty="0">
                <a:solidFill>
                  <a:srgbClr val="333399"/>
                </a:solidFill>
                <a:uFill>
                  <a:solidFill>
                    <a:srgbClr val="333399"/>
                  </a:solidFill>
                </a:uFill>
              </a:rPr>
              <a:t>Terminology</a:t>
            </a:r>
            <a:r>
              <a:rPr u="none" spc="-25" dirty="0">
                <a:solidFill>
                  <a:srgbClr val="333399"/>
                </a:solidFill>
              </a:rPr>
              <a:t>:</a:t>
            </a:r>
            <a:endParaRPr dirty="0"/>
          </a:p>
        </p:txBody>
      </p:sp>
      <p:sp>
        <p:nvSpPr>
          <p:cNvPr id="3" name="object 3"/>
          <p:cNvSpPr txBox="1"/>
          <p:nvPr/>
        </p:nvSpPr>
        <p:spPr>
          <a:xfrm>
            <a:off x="381000" y="838200"/>
            <a:ext cx="8534400" cy="5522666"/>
          </a:xfrm>
          <a:prstGeom prst="rect">
            <a:avLst/>
          </a:prstGeom>
        </p:spPr>
        <p:txBody>
          <a:bodyPr vert="horz" wrap="square" lIns="0" tIns="13335" rIns="0" bIns="0" rtlCol="0">
            <a:spAutoFit/>
          </a:bodyPr>
          <a:lstStyle/>
          <a:p>
            <a:pPr marL="299085" indent="-286385">
              <a:lnSpc>
                <a:spcPct val="100000"/>
              </a:lnSpc>
              <a:spcBef>
                <a:spcPts val="600"/>
              </a:spcBef>
              <a:buFont typeface="Arial" pitchFamily="34" charset="0"/>
              <a:buChar char="•"/>
              <a:tabLst>
                <a:tab pos="299085" algn="l"/>
              </a:tabLst>
            </a:pPr>
            <a:r>
              <a:rPr sz="2200" b="1" spc="-10" dirty="0">
                <a:latin typeface="Calibri"/>
                <a:cs typeface="Calibri"/>
              </a:rPr>
              <a:t>Supercomputing</a:t>
            </a:r>
            <a:r>
              <a:rPr sz="2200" b="1" spc="-30" dirty="0">
                <a:latin typeface="Calibri"/>
                <a:cs typeface="Calibri"/>
              </a:rPr>
              <a:t> </a:t>
            </a:r>
            <a:r>
              <a:rPr sz="2200" b="1" dirty="0">
                <a:latin typeface="Calibri"/>
                <a:cs typeface="Calibri"/>
              </a:rPr>
              <a:t>/</a:t>
            </a:r>
            <a:r>
              <a:rPr sz="2200" b="1" spc="5" dirty="0">
                <a:latin typeface="Calibri"/>
                <a:cs typeface="Calibri"/>
              </a:rPr>
              <a:t> </a:t>
            </a:r>
            <a:r>
              <a:rPr sz="2200" b="1" spc="-10" dirty="0">
                <a:latin typeface="Calibri"/>
                <a:cs typeface="Calibri"/>
              </a:rPr>
              <a:t>High-Performance</a:t>
            </a:r>
            <a:r>
              <a:rPr sz="2200" b="1" spc="5" dirty="0">
                <a:latin typeface="Calibri"/>
                <a:cs typeface="Calibri"/>
              </a:rPr>
              <a:t> </a:t>
            </a:r>
            <a:r>
              <a:rPr sz="2200" b="1" dirty="0">
                <a:latin typeface="Calibri"/>
                <a:cs typeface="Calibri"/>
              </a:rPr>
              <a:t>Computing</a:t>
            </a:r>
            <a:r>
              <a:rPr sz="2200" b="1" spc="-25" dirty="0">
                <a:latin typeface="Calibri"/>
                <a:cs typeface="Calibri"/>
              </a:rPr>
              <a:t> </a:t>
            </a:r>
            <a:r>
              <a:rPr sz="2200" b="1" spc="-10" dirty="0">
                <a:latin typeface="Calibri"/>
                <a:cs typeface="Calibri"/>
              </a:rPr>
              <a:t>(HPC)</a:t>
            </a:r>
            <a:endParaRPr sz="2200" dirty="0">
              <a:latin typeface="Calibri"/>
              <a:cs typeface="Calibri"/>
            </a:endParaRPr>
          </a:p>
          <a:p>
            <a:pPr marL="299085" indent="-286385">
              <a:lnSpc>
                <a:spcPct val="100000"/>
              </a:lnSpc>
              <a:spcBef>
                <a:spcPts val="600"/>
              </a:spcBef>
              <a:buFont typeface="Arial" pitchFamily="34" charset="0"/>
              <a:buChar char="•"/>
              <a:tabLst>
                <a:tab pos="299085" algn="l"/>
              </a:tabLst>
            </a:pPr>
            <a:r>
              <a:rPr sz="2200" b="1" dirty="0">
                <a:latin typeface="Calibri"/>
                <a:cs typeface="Calibri"/>
              </a:rPr>
              <a:t>Flop(s)</a:t>
            </a:r>
            <a:r>
              <a:rPr sz="2200" b="1" spc="-65" dirty="0">
                <a:latin typeface="Calibri"/>
                <a:cs typeface="Calibri"/>
              </a:rPr>
              <a:t> </a:t>
            </a:r>
            <a:r>
              <a:rPr sz="2200" dirty="0">
                <a:latin typeface="Calibri"/>
                <a:cs typeface="Calibri"/>
              </a:rPr>
              <a:t>–</a:t>
            </a:r>
            <a:r>
              <a:rPr sz="2200" spc="-30" dirty="0">
                <a:latin typeface="Calibri"/>
                <a:cs typeface="Calibri"/>
              </a:rPr>
              <a:t> </a:t>
            </a:r>
            <a:r>
              <a:rPr sz="2200" dirty="0">
                <a:latin typeface="Calibri"/>
                <a:cs typeface="Calibri"/>
              </a:rPr>
              <a:t>Floating</a:t>
            </a:r>
            <a:r>
              <a:rPr sz="2200" spc="-30" dirty="0">
                <a:latin typeface="Calibri"/>
                <a:cs typeface="Calibri"/>
              </a:rPr>
              <a:t> </a:t>
            </a:r>
            <a:r>
              <a:rPr sz="2200" dirty="0">
                <a:latin typeface="Calibri"/>
                <a:cs typeface="Calibri"/>
              </a:rPr>
              <a:t>point</a:t>
            </a:r>
            <a:r>
              <a:rPr sz="2200" spc="-45" dirty="0">
                <a:latin typeface="Calibri"/>
                <a:cs typeface="Calibri"/>
              </a:rPr>
              <a:t> </a:t>
            </a:r>
            <a:r>
              <a:rPr sz="2200" spc="-10" dirty="0">
                <a:latin typeface="Calibri"/>
                <a:cs typeface="Calibri"/>
              </a:rPr>
              <a:t>operation(s)</a:t>
            </a:r>
            <a:endParaRPr sz="2200" dirty="0">
              <a:latin typeface="Calibri"/>
              <a:cs typeface="Calibri"/>
            </a:endParaRPr>
          </a:p>
          <a:p>
            <a:pPr marL="299085" indent="-286385">
              <a:lnSpc>
                <a:spcPct val="100000"/>
              </a:lnSpc>
              <a:spcBef>
                <a:spcPts val="600"/>
              </a:spcBef>
              <a:buFont typeface="Arial" pitchFamily="34" charset="0"/>
              <a:buChar char="•"/>
              <a:tabLst>
                <a:tab pos="299085" algn="l"/>
              </a:tabLst>
            </a:pPr>
            <a:r>
              <a:rPr sz="2200" b="1" dirty="0">
                <a:latin typeface="Calibri"/>
                <a:cs typeface="Calibri"/>
              </a:rPr>
              <a:t>Node</a:t>
            </a:r>
            <a:r>
              <a:rPr sz="2200" b="1" spc="-40" dirty="0">
                <a:latin typeface="Calibri"/>
                <a:cs typeface="Calibri"/>
              </a:rPr>
              <a:t> </a:t>
            </a:r>
            <a:r>
              <a:rPr sz="2200" dirty="0">
                <a:latin typeface="Calibri"/>
                <a:cs typeface="Calibri"/>
              </a:rPr>
              <a:t>–</a:t>
            </a:r>
            <a:r>
              <a:rPr sz="2200" spc="-20" dirty="0">
                <a:latin typeface="Calibri"/>
                <a:cs typeface="Calibri"/>
              </a:rPr>
              <a:t> </a:t>
            </a:r>
            <a:r>
              <a:rPr sz="2200" dirty="0">
                <a:latin typeface="Calibri"/>
                <a:cs typeface="Calibri"/>
              </a:rPr>
              <a:t>a</a:t>
            </a:r>
            <a:r>
              <a:rPr sz="2200" spc="-25" dirty="0">
                <a:latin typeface="Calibri"/>
                <a:cs typeface="Calibri"/>
              </a:rPr>
              <a:t> </a:t>
            </a:r>
            <a:r>
              <a:rPr sz="2200" dirty="0">
                <a:latin typeface="Calibri"/>
                <a:cs typeface="Calibri"/>
              </a:rPr>
              <a:t>stand</a:t>
            </a:r>
            <a:r>
              <a:rPr sz="2200" spc="409" dirty="0">
                <a:latin typeface="Calibri"/>
                <a:cs typeface="Calibri"/>
              </a:rPr>
              <a:t> </a:t>
            </a:r>
            <a:r>
              <a:rPr sz="2200" dirty="0">
                <a:latin typeface="Calibri"/>
                <a:cs typeface="Calibri"/>
              </a:rPr>
              <a:t>alone</a:t>
            </a:r>
            <a:r>
              <a:rPr sz="2200" spc="-20" dirty="0">
                <a:latin typeface="Calibri"/>
                <a:cs typeface="Calibri"/>
              </a:rPr>
              <a:t> </a:t>
            </a:r>
            <a:r>
              <a:rPr sz="2200" spc="-10" dirty="0">
                <a:latin typeface="Calibri"/>
                <a:cs typeface="Calibri"/>
              </a:rPr>
              <a:t>computer</a:t>
            </a:r>
            <a:endParaRPr sz="2200" dirty="0">
              <a:latin typeface="Calibri"/>
              <a:cs typeface="Calibri"/>
            </a:endParaRPr>
          </a:p>
          <a:p>
            <a:pPr marL="298450" indent="-285750">
              <a:lnSpc>
                <a:spcPct val="100000"/>
              </a:lnSpc>
              <a:spcBef>
                <a:spcPts val="600"/>
              </a:spcBef>
              <a:buFont typeface="Arial" pitchFamily="34" charset="0"/>
              <a:buChar char="•"/>
              <a:tabLst>
                <a:tab pos="298450" algn="l"/>
              </a:tabLst>
            </a:pPr>
            <a:r>
              <a:rPr sz="2200" b="1" dirty="0">
                <a:latin typeface="Calibri"/>
                <a:cs typeface="Calibri"/>
              </a:rPr>
              <a:t>CPU</a:t>
            </a:r>
            <a:r>
              <a:rPr sz="2200" b="1" spc="385" dirty="0">
                <a:latin typeface="Calibri"/>
                <a:cs typeface="Calibri"/>
              </a:rPr>
              <a:t> </a:t>
            </a:r>
            <a:r>
              <a:rPr sz="2200" b="1" dirty="0">
                <a:latin typeface="Calibri"/>
                <a:cs typeface="Calibri"/>
              </a:rPr>
              <a:t>/</a:t>
            </a:r>
            <a:r>
              <a:rPr sz="2200" b="1" spc="-30" dirty="0">
                <a:latin typeface="Calibri"/>
                <a:cs typeface="Calibri"/>
              </a:rPr>
              <a:t> </a:t>
            </a:r>
            <a:r>
              <a:rPr sz="2200" b="1" dirty="0">
                <a:latin typeface="Calibri"/>
                <a:cs typeface="Calibri"/>
              </a:rPr>
              <a:t>Core</a:t>
            </a:r>
            <a:r>
              <a:rPr sz="2200" b="1" spc="-25" dirty="0">
                <a:latin typeface="Calibri"/>
                <a:cs typeface="Calibri"/>
              </a:rPr>
              <a:t> </a:t>
            </a:r>
            <a:r>
              <a:rPr sz="2200" dirty="0">
                <a:latin typeface="Calibri"/>
                <a:cs typeface="Calibri"/>
              </a:rPr>
              <a:t>–</a:t>
            </a:r>
            <a:r>
              <a:rPr sz="2200" spc="-25" dirty="0">
                <a:latin typeface="Calibri"/>
                <a:cs typeface="Calibri"/>
              </a:rPr>
              <a:t> </a:t>
            </a:r>
            <a:r>
              <a:rPr sz="2200" dirty="0">
                <a:latin typeface="Calibri"/>
                <a:cs typeface="Calibri"/>
              </a:rPr>
              <a:t>a</a:t>
            </a:r>
            <a:r>
              <a:rPr sz="2200" spc="-25" dirty="0">
                <a:latin typeface="Calibri"/>
                <a:cs typeface="Calibri"/>
              </a:rPr>
              <a:t> </a:t>
            </a:r>
            <a:r>
              <a:rPr sz="2200" dirty="0">
                <a:latin typeface="Calibri"/>
                <a:cs typeface="Calibri"/>
              </a:rPr>
              <a:t>modern</a:t>
            </a:r>
            <a:r>
              <a:rPr sz="2200" spc="-40" dirty="0">
                <a:latin typeface="Calibri"/>
                <a:cs typeface="Calibri"/>
              </a:rPr>
              <a:t> </a:t>
            </a:r>
            <a:r>
              <a:rPr sz="2200" dirty="0">
                <a:latin typeface="Calibri"/>
                <a:cs typeface="Calibri"/>
              </a:rPr>
              <a:t>CPU</a:t>
            </a:r>
            <a:r>
              <a:rPr sz="2200" spc="-25" dirty="0">
                <a:latin typeface="Calibri"/>
                <a:cs typeface="Calibri"/>
              </a:rPr>
              <a:t> </a:t>
            </a:r>
            <a:r>
              <a:rPr sz="2200" dirty="0">
                <a:latin typeface="Calibri"/>
                <a:cs typeface="Calibri"/>
              </a:rPr>
              <a:t>usually</a:t>
            </a:r>
            <a:r>
              <a:rPr sz="2200" spc="-35" dirty="0">
                <a:latin typeface="Calibri"/>
                <a:cs typeface="Calibri"/>
              </a:rPr>
              <a:t> </a:t>
            </a:r>
            <a:r>
              <a:rPr sz="2200" dirty="0">
                <a:latin typeface="Calibri"/>
                <a:cs typeface="Calibri"/>
              </a:rPr>
              <a:t>has</a:t>
            </a:r>
            <a:r>
              <a:rPr sz="2200" spc="-25" dirty="0">
                <a:latin typeface="Calibri"/>
                <a:cs typeface="Calibri"/>
              </a:rPr>
              <a:t> </a:t>
            </a:r>
            <a:r>
              <a:rPr sz="2200" spc="-10" dirty="0">
                <a:latin typeface="Calibri"/>
                <a:cs typeface="Calibri"/>
              </a:rPr>
              <a:t>several</a:t>
            </a:r>
            <a:r>
              <a:rPr sz="2200" spc="-5" dirty="0">
                <a:latin typeface="Calibri"/>
                <a:cs typeface="Calibri"/>
              </a:rPr>
              <a:t> </a:t>
            </a:r>
            <a:r>
              <a:rPr sz="2200" dirty="0">
                <a:latin typeface="Calibri"/>
                <a:cs typeface="Calibri"/>
              </a:rPr>
              <a:t>cores</a:t>
            </a:r>
            <a:r>
              <a:rPr sz="2200" spc="-45" dirty="0">
                <a:latin typeface="Calibri"/>
                <a:cs typeface="Calibri"/>
              </a:rPr>
              <a:t> </a:t>
            </a:r>
            <a:r>
              <a:rPr sz="2200" dirty="0">
                <a:latin typeface="Calibri"/>
                <a:cs typeface="Calibri"/>
              </a:rPr>
              <a:t>(individual</a:t>
            </a:r>
            <a:r>
              <a:rPr sz="2200" spc="-30" dirty="0">
                <a:latin typeface="Calibri"/>
                <a:cs typeface="Calibri"/>
              </a:rPr>
              <a:t> </a:t>
            </a:r>
            <a:r>
              <a:rPr sz="2200" spc="-10" dirty="0">
                <a:latin typeface="Calibri"/>
                <a:cs typeface="Calibri"/>
              </a:rPr>
              <a:t>processing</a:t>
            </a:r>
            <a:r>
              <a:rPr lang="en-US" sz="2200" spc="-10" dirty="0">
                <a:latin typeface="Calibri"/>
                <a:cs typeface="Calibri"/>
              </a:rPr>
              <a:t> </a:t>
            </a:r>
            <a:r>
              <a:rPr sz="2200" dirty="0">
                <a:latin typeface="Calibri"/>
                <a:cs typeface="Calibri"/>
              </a:rPr>
              <a:t>units</a:t>
            </a:r>
            <a:r>
              <a:rPr sz="2200" spc="-40" dirty="0">
                <a:latin typeface="Calibri"/>
                <a:cs typeface="Calibri"/>
              </a:rPr>
              <a:t> </a:t>
            </a:r>
            <a:r>
              <a:rPr sz="2200" spc="-50" dirty="0">
                <a:latin typeface="Calibri"/>
                <a:cs typeface="Calibri"/>
              </a:rPr>
              <a:t>)</a:t>
            </a:r>
            <a:endParaRPr sz="2200" dirty="0">
              <a:latin typeface="Calibri"/>
              <a:cs typeface="Calibri"/>
            </a:endParaRPr>
          </a:p>
          <a:p>
            <a:pPr marL="299085" indent="-286385">
              <a:lnSpc>
                <a:spcPct val="100000"/>
              </a:lnSpc>
              <a:spcBef>
                <a:spcPts val="600"/>
              </a:spcBef>
              <a:buFont typeface="Arial" pitchFamily="34" charset="0"/>
              <a:buChar char="•"/>
              <a:tabLst>
                <a:tab pos="299085" algn="l"/>
              </a:tabLst>
            </a:pPr>
            <a:r>
              <a:rPr sz="2200" b="1" spc="-20" dirty="0">
                <a:latin typeface="Calibri"/>
                <a:cs typeface="Calibri"/>
              </a:rPr>
              <a:t>Task</a:t>
            </a:r>
            <a:r>
              <a:rPr sz="2200" b="1" spc="-55" dirty="0">
                <a:latin typeface="Calibri"/>
                <a:cs typeface="Calibri"/>
              </a:rPr>
              <a:t> </a:t>
            </a:r>
            <a:r>
              <a:rPr sz="2200" dirty="0">
                <a:latin typeface="Calibri"/>
                <a:cs typeface="Calibri"/>
              </a:rPr>
              <a:t>–</a:t>
            </a:r>
            <a:r>
              <a:rPr sz="2200" spc="-45" dirty="0">
                <a:latin typeface="Calibri"/>
                <a:cs typeface="Calibri"/>
              </a:rPr>
              <a:t> </a:t>
            </a:r>
            <a:r>
              <a:rPr sz="2200" dirty="0">
                <a:latin typeface="Calibri"/>
                <a:cs typeface="Calibri"/>
              </a:rPr>
              <a:t>a</a:t>
            </a:r>
            <a:r>
              <a:rPr sz="2200" spc="-40" dirty="0">
                <a:latin typeface="Calibri"/>
                <a:cs typeface="Calibri"/>
              </a:rPr>
              <a:t> </a:t>
            </a:r>
            <a:r>
              <a:rPr sz="2200" dirty="0">
                <a:latin typeface="Calibri"/>
                <a:cs typeface="Calibri"/>
              </a:rPr>
              <a:t>logically</a:t>
            </a:r>
            <a:r>
              <a:rPr sz="2200" spc="-40" dirty="0">
                <a:latin typeface="Calibri"/>
                <a:cs typeface="Calibri"/>
              </a:rPr>
              <a:t> </a:t>
            </a:r>
            <a:r>
              <a:rPr sz="2200" spc="-10" dirty="0">
                <a:latin typeface="Calibri"/>
                <a:cs typeface="Calibri"/>
              </a:rPr>
              <a:t>discrete</a:t>
            </a:r>
            <a:r>
              <a:rPr sz="2200" spc="-35" dirty="0">
                <a:latin typeface="Calibri"/>
                <a:cs typeface="Calibri"/>
              </a:rPr>
              <a:t> </a:t>
            </a:r>
            <a:r>
              <a:rPr sz="2200" dirty="0">
                <a:latin typeface="Calibri"/>
                <a:cs typeface="Calibri"/>
              </a:rPr>
              <a:t>section</a:t>
            </a:r>
            <a:r>
              <a:rPr sz="2200" spc="-40" dirty="0">
                <a:latin typeface="Calibri"/>
                <a:cs typeface="Calibri"/>
              </a:rPr>
              <a:t> </a:t>
            </a:r>
            <a:r>
              <a:rPr sz="2200" dirty="0">
                <a:latin typeface="Calibri"/>
                <a:cs typeface="Calibri"/>
              </a:rPr>
              <a:t>from</a:t>
            </a:r>
            <a:r>
              <a:rPr sz="2200" spc="-40" dirty="0">
                <a:latin typeface="Calibri"/>
                <a:cs typeface="Calibri"/>
              </a:rPr>
              <a:t> </a:t>
            </a:r>
            <a:r>
              <a:rPr sz="2200" dirty="0">
                <a:latin typeface="Calibri"/>
                <a:cs typeface="Calibri"/>
              </a:rPr>
              <a:t>the</a:t>
            </a:r>
            <a:r>
              <a:rPr sz="2200" spc="-45" dirty="0">
                <a:latin typeface="Calibri"/>
                <a:cs typeface="Calibri"/>
              </a:rPr>
              <a:t> </a:t>
            </a:r>
            <a:r>
              <a:rPr sz="2200" spc="-10" dirty="0">
                <a:latin typeface="Calibri"/>
                <a:cs typeface="Calibri"/>
              </a:rPr>
              <a:t>computational</a:t>
            </a:r>
            <a:r>
              <a:rPr sz="2200" spc="-55" dirty="0">
                <a:latin typeface="Calibri"/>
                <a:cs typeface="Calibri"/>
              </a:rPr>
              <a:t> </a:t>
            </a:r>
            <a:r>
              <a:rPr sz="2200" spc="-20" dirty="0">
                <a:latin typeface="Calibri"/>
                <a:cs typeface="Calibri"/>
              </a:rPr>
              <a:t>work</a:t>
            </a:r>
            <a:endParaRPr sz="2200" dirty="0">
              <a:latin typeface="Calibri"/>
              <a:cs typeface="Calibri"/>
            </a:endParaRPr>
          </a:p>
          <a:p>
            <a:pPr marL="299085" indent="-286385">
              <a:lnSpc>
                <a:spcPct val="100000"/>
              </a:lnSpc>
              <a:spcBef>
                <a:spcPts val="600"/>
              </a:spcBef>
              <a:buFont typeface="Arial" pitchFamily="34" charset="0"/>
              <a:buChar char="•"/>
              <a:tabLst>
                <a:tab pos="299085" algn="l"/>
              </a:tabLst>
            </a:pPr>
            <a:r>
              <a:rPr sz="2200" b="1" dirty="0">
                <a:latin typeface="Calibri"/>
                <a:cs typeface="Calibri"/>
              </a:rPr>
              <a:t>Communication</a:t>
            </a:r>
            <a:r>
              <a:rPr sz="2200" b="1" spc="-90" dirty="0">
                <a:latin typeface="Calibri"/>
                <a:cs typeface="Calibri"/>
              </a:rPr>
              <a:t> </a:t>
            </a:r>
            <a:r>
              <a:rPr sz="2200" dirty="0">
                <a:latin typeface="Calibri"/>
                <a:cs typeface="Calibri"/>
              </a:rPr>
              <a:t>–</a:t>
            </a:r>
            <a:r>
              <a:rPr sz="2200" spc="-50" dirty="0">
                <a:latin typeface="Calibri"/>
                <a:cs typeface="Calibri"/>
              </a:rPr>
              <a:t> </a:t>
            </a:r>
            <a:r>
              <a:rPr sz="2200" dirty="0">
                <a:latin typeface="Calibri"/>
                <a:cs typeface="Calibri"/>
              </a:rPr>
              <a:t>data</a:t>
            </a:r>
            <a:r>
              <a:rPr sz="2200" spc="-55" dirty="0">
                <a:latin typeface="Calibri"/>
                <a:cs typeface="Calibri"/>
              </a:rPr>
              <a:t> </a:t>
            </a:r>
            <a:r>
              <a:rPr sz="2200" spc="-10" dirty="0">
                <a:latin typeface="Calibri"/>
                <a:cs typeface="Calibri"/>
              </a:rPr>
              <a:t>exchange</a:t>
            </a:r>
            <a:r>
              <a:rPr sz="2200" spc="-75" dirty="0">
                <a:latin typeface="Calibri"/>
                <a:cs typeface="Calibri"/>
              </a:rPr>
              <a:t> </a:t>
            </a:r>
            <a:r>
              <a:rPr sz="2200" dirty="0">
                <a:latin typeface="Calibri"/>
                <a:cs typeface="Calibri"/>
              </a:rPr>
              <a:t>between</a:t>
            </a:r>
            <a:r>
              <a:rPr sz="2200" spc="-50" dirty="0">
                <a:latin typeface="Calibri"/>
                <a:cs typeface="Calibri"/>
              </a:rPr>
              <a:t> </a:t>
            </a:r>
            <a:r>
              <a:rPr sz="2200" dirty="0">
                <a:latin typeface="Calibri"/>
                <a:cs typeface="Calibri"/>
              </a:rPr>
              <a:t>parallel</a:t>
            </a:r>
            <a:r>
              <a:rPr sz="2200" spc="-50" dirty="0">
                <a:latin typeface="Calibri"/>
                <a:cs typeface="Calibri"/>
              </a:rPr>
              <a:t> </a:t>
            </a:r>
            <a:r>
              <a:rPr sz="2200" spc="-10" dirty="0">
                <a:latin typeface="Calibri"/>
                <a:cs typeface="Calibri"/>
              </a:rPr>
              <a:t>tasks</a:t>
            </a:r>
            <a:endParaRPr sz="2200" dirty="0">
              <a:latin typeface="Calibri"/>
              <a:cs typeface="Calibri"/>
            </a:endParaRPr>
          </a:p>
          <a:p>
            <a:pPr marL="299085" indent="-286385">
              <a:lnSpc>
                <a:spcPct val="100000"/>
              </a:lnSpc>
              <a:spcBef>
                <a:spcPts val="600"/>
              </a:spcBef>
              <a:buFont typeface="Arial" pitchFamily="34" charset="0"/>
              <a:buChar char="•"/>
              <a:tabLst>
                <a:tab pos="299085" algn="l"/>
              </a:tabLst>
            </a:pPr>
            <a:r>
              <a:rPr sz="2200" b="1" dirty="0">
                <a:latin typeface="Calibri"/>
                <a:cs typeface="Calibri"/>
              </a:rPr>
              <a:t>Speedup</a:t>
            </a:r>
            <a:r>
              <a:rPr sz="2200" b="1" spc="-45" dirty="0">
                <a:latin typeface="Calibri"/>
                <a:cs typeface="Calibri"/>
              </a:rPr>
              <a:t> </a:t>
            </a:r>
            <a:r>
              <a:rPr sz="2200" dirty="0">
                <a:latin typeface="Calibri"/>
                <a:cs typeface="Calibri"/>
              </a:rPr>
              <a:t>–</a:t>
            </a:r>
            <a:r>
              <a:rPr sz="2200" spc="-40" dirty="0">
                <a:latin typeface="Calibri"/>
                <a:cs typeface="Calibri"/>
              </a:rPr>
              <a:t> </a:t>
            </a:r>
            <a:r>
              <a:rPr sz="2200" dirty="0">
                <a:latin typeface="Calibri"/>
                <a:cs typeface="Calibri"/>
              </a:rPr>
              <a:t>time</a:t>
            </a:r>
            <a:r>
              <a:rPr sz="2200" spc="-30" dirty="0">
                <a:latin typeface="Calibri"/>
                <a:cs typeface="Calibri"/>
              </a:rPr>
              <a:t> </a:t>
            </a:r>
            <a:r>
              <a:rPr sz="2200" dirty="0">
                <a:latin typeface="Calibri"/>
                <a:cs typeface="Calibri"/>
              </a:rPr>
              <a:t>of</a:t>
            </a:r>
            <a:r>
              <a:rPr sz="2200" spc="-50" dirty="0">
                <a:latin typeface="Calibri"/>
                <a:cs typeface="Calibri"/>
              </a:rPr>
              <a:t> </a:t>
            </a:r>
            <a:r>
              <a:rPr sz="2200" dirty="0">
                <a:latin typeface="Calibri"/>
                <a:cs typeface="Calibri"/>
              </a:rPr>
              <a:t>serial</a:t>
            </a:r>
            <a:r>
              <a:rPr sz="2200" spc="-25" dirty="0">
                <a:latin typeface="Calibri"/>
                <a:cs typeface="Calibri"/>
              </a:rPr>
              <a:t> </a:t>
            </a:r>
            <a:r>
              <a:rPr sz="2200" spc="-10" dirty="0">
                <a:latin typeface="Calibri"/>
                <a:cs typeface="Calibri"/>
              </a:rPr>
              <a:t>execution</a:t>
            </a:r>
            <a:r>
              <a:rPr sz="2200" spc="-50" dirty="0">
                <a:latin typeface="Calibri"/>
                <a:cs typeface="Calibri"/>
              </a:rPr>
              <a:t> </a:t>
            </a:r>
            <a:r>
              <a:rPr sz="2200" dirty="0">
                <a:latin typeface="Calibri"/>
                <a:cs typeface="Calibri"/>
              </a:rPr>
              <a:t>/</a:t>
            </a:r>
            <a:r>
              <a:rPr sz="2200" spc="-45" dirty="0">
                <a:latin typeface="Calibri"/>
                <a:cs typeface="Calibri"/>
              </a:rPr>
              <a:t> </a:t>
            </a:r>
            <a:r>
              <a:rPr sz="2200" dirty="0">
                <a:latin typeface="Calibri"/>
                <a:cs typeface="Calibri"/>
              </a:rPr>
              <a:t>time</a:t>
            </a:r>
            <a:r>
              <a:rPr sz="2200" spc="-30" dirty="0">
                <a:latin typeface="Calibri"/>
                <a:cs typeface="Calibri"/>
              </a:rPr>
              <a:t> </a:t>
            </a:r>
            <a:r>
              <a:rPr sz="2200" dirty="0">
                <a:latin typeface="Calibri"/>
                <a:cs typeface="Calibri"/>
              </a:rPr>
              <a:t>of</a:t>
            </a:r>
            <a:r>
              <a:rPr sz="2200" spc="-50" dirty="0">
                <a:latin typeface="Calibri"/>
                <a:cs typeface="Calibri"/>
              </a:rPr>
              <a:t> </a:t>
            </a:r>
            <a:r>
              <a:rPr sz="2200" dirty="0">
                <a:latin typeface="Calibri"/>
                <a:cs typeface="Calibri"/>
              </a:rPr>
              <a:t>parallel</a:t>
            </a:r>
            <a:r>
              <a:rPr sz="2200" spc="-35" dirty="0">
                <a:latin typeface="Calibri"/>
                <a:cs typeface="Calibri"/>
              </a:rPr>
              <a:t> </a:t>
            </a:r>
            <a:r>
              <a:rPr sz="2200" spc="-10" dirty="0">
                <a:latin typeface="Calibri"/>
                <a:cs typeface="Calibri"/>
              </a:rPr>
              <a:t>execution</a:t>
            </a:r>
            <a:endParaRPr sz="2200" dirty="0">
              <a:latin typeface="Calibri"/>
              <a:cs typeface="Calibri"/>
            </a:endParaRPr>
          </a:p>
          <a:p>
            <a:pPr marL="298450" indent="-285750">
              <a:lnSpc>
                <a:spcPct val="100000"/>
              </a:lnSpc>
              <a:spcBef>
                <a:spcPts val="600"/>
              </a:spcBef>
              <a:buFont typeface="Arial" pitchFamily="34" charset="0"/>
              <a:buChar char="•"/>
              <a:tabLst>
                <a:tab pos="298450" algn="l"/>
              </a:tabLst>
            </a:pPr>
            <a:r>
              <a:rPr sz="2200" b="1" dirty="0">
                <a:latin typeface="Calibri"/>
                <a:cs typeface="Calibri"/>
              </a:rPr>
              <a:t>Massively</a:t>
            </a:r>
            <a:r>
              <a:rPr sz="2200" b="1" spc="-65" dirty="0">
                <a:latin typeface="Calibri"/>
                <a:cs typeface="Calibri"/>
              </a:rPr>
              <a:t> </a:t>
            </a:r>
            <a:r>
              <a:rPr sz="2200" b="1" spc="-10" dirty="0">
                <a:latin typeface="Calibri"/>
                <a:cs typeface="Calibri"/>
              </a:rPr>
              <a:t>Parallel</a:t>
            </a:r>
            <a:r>
              <a:rPr sz="2200" b="1" spc="-45" dirty="0">
                <a:latin typeface="Calibri"/>
                <a:cs typeface="Calibri"/>
              </a:rPr>
              <a:t> </a:t>
            </a:r>
            <a:r>
              <a:rPr sz="2200" dirty="0">
                <a:latin typeface="Calibri"/>
                <a:cs typeface="Calibri"/>
              </a:rPr>
              <a:t>–</a:t>
            </a:r>
            <a:r>
              <a:rPr sz="2200" spc="-50" dirty="0">
                <a:latin typeface="Calibri"/>
                <a:cs typeface="Calibri"/>
              </a:rPr>
              <a:t> </a:t>
            </a:r>
            <a:r>
              <a:rPr sz="2200" spc="-10" dirty="0">
                <a:latin typeface="Calibri"/>
                <a:cs typeface="Calibri"/>
              </a:rPr>
              <a:t>refer</a:t>
            </a:r>
            <a:r>
              <a:rPr sz="2200" spc="-55" dirty="0">
                <a:latin typeface="Calibri"/>
                <a:cs typeface="Calibri"/>
              </a:rPr>
              <a:t> </a:t>
            </a:r>
            <a:r>
              <a:rPr sz="2200" dirty="0">
                <a:latin typeface="Calibri"/>
                <a:cs typeface="Calibri"/>
              </a:rPr>
              <a:t>to</a:t>
            </a:r>
            <a:r>
              <a:rPr sz="2200" spc="-60" dirty="0">
                <a:latin typeface="Calibri"/>
                <a:cs typeface="Calibri"/>
              </a:rPr>
              <a:t> </a:t>
            </a:r>
            <a:r>
              <a:rPr sz="2200" spc="-10" dirty="0">
                <a:latin typeface="Calibri"/>
                <a:cs typeface="Calibri"/>
              </a:rPr>
              <a:t>hardware</a:t>
            </a:r>
            <a:r>
              <a:rPr sz="2200" spc="-45" dirty="0">
                <a:latin typeface="Calibri"/>
                <a:cs typeface="Calibri"/>
              </a:rPr>
              <a:t> </a:t>
            </a:r>
            <a:r>
              <a:rPr sz="2200" dirty="0">
                <a:latin typeface="Calibri"/>
                <a:cs typeface="Calibri"/>
              </a:rPr>
              <a:t>of</a:t>
            </a:r>
            <a:r>
              <a:rPr sz="2200" spc="-60" dirty="0">
                <a:latin typeface="Calibri"/>
                <a:cs typeface="Calibri"/>
              </a:rPr>
              <a:t> </a:t>
            </a:r>
            <a:r>
              <a:rPr sz="2200" dirty="0">
                <a:latin typeface="Calibri"/>
                <a:cs typeface="Calibri"/>
              </a:rPr>
              <a:t>parallel</a:t>
            </a:r>
            <a:r>
              <a:rPr sz="2200" spc="-40" dirty="0">
                <a:latin typeface="Calibri"/>
                <a:cs typeface="Calibri"/>
              </a:rPr>
              <a:t> </a:t>
            </a:r>
            <a:r>
              <a:rPr sz="2200" spc="-10" dirty="0">
                <a:latin typeface="Calibri"/>
                <a:cs typeface="Calibri"/>
              </a:rPr>
              <a:t>systems</a:t>
            </a:r>
            <a:r>
              <a:rPr sz="2200" spc="-30" dirty="0">
                <a:latin typeface="Calibri"/>
                <a:cs typeface="Calibri"/>
              </a:rPr>
              <a:t> </a:t>
            </a:r>
            <a:r>
              <a:rPr sz="2200" dirty="0">
                <a:latin typeface="Calibri"/>
                <a:cs typeface="Calibri"/>
              </a:rPr>
              <a:t>with</a:t>
            </a:r>
            <a:r>
              <a:rPr sz="2200" spc="-60" dirty="0">
                <a:latin typeface="Calibri"/>
                <a:cs typeface="Calibri"/>
              </a:rPr>
              <a:t> </a:t>
            </a:r>
            <a:r>
              <a:rPr sz="2200" spc="-20" dirty="0">
                <a:latin typeface="Calibri"/>
                <a:cs typeface="Calibri"/>
              </a:rPr>
              <a:t>many</a:t>
            </a:r>
            <a:r>
              <a:rPr lang="en-US" sz="2200" spc="-20" dirty="0">
                <a:latin typeface="Calibri"/>
                <a:cs typeface="Calibri"/>
              </a:rPr>
              <a:t> </a:t>
            </a:r>
            <a:r>
              <a:rPr sz="2200" spc="-10" dirty="0">
                <a:latin typeface="Calibri"/>
                <a:cs typeface="Calibri"/>
              </a:rPr>
              <a:t>processors</a:t>
            </a:r>
            <a:r>
              <a:rPr sz="2200" spc="-35" dirty="0">
                <a:latin typeface="Calibri"/>
                <a:cs typeface="Calibri"/>
              </a:rPr>
              <a:t> </a:t>
            </a:r>
            <a:r>
              <a:rPr sz="2200" dirty="0">
                <a:latin typeface="Calibri"/>
                <a:cs typeface="Calibri"/>
              </a:rPr>
              <a:t>(“many”</a:t>
            </a:r>
            <a:r>
              <a:rPr sz="2200" spc="-50" dirty="0">
                <a:latin typeface="Calibri"/>
                <a:cs typeface="Calibri"/>
              </a:rPr>
              <a:t> </a:t>
            </a:r>
            <a:r>
              <a:rPr sz="2200" dirty="0">
                <a:latin typeface="Calibri"/>
                <a:cs typeface="Calibri"/>
              </a:rPr>
              <a:t>=</a:t>
            </a:r>
            <a:r>
              <a:rPr sz="2200" spc="-30" dirty="0">
                <a:latin typeface="Calibri"/>
                <a:cs typeface="Calibri"/>
              </a:rPr>
              <a:t> </a:t>
            </a:r>
            <a:r>
              <a:rPr sz="2200" dirty="0">
                <a:latin typeface="Calibri"/>
                <a:cs typeface="Calibri"/>
              </a:rPr>
              <a:t>hundreds</a:t>
            </a:r>
            <a:r>
              <a:rPr sz="2200" spc="-55" dirty="0">
                <a:latin typeface="Calibri"/>
                <a:cs typeface="Calibri"/>
              </a:rPr>
              <a:t> </a:t>
            </a:r>
            <a:r>
              <a:rPr sz="2200" dirty="0">
                <a:latin typeface="Calibri"/>
                <a:cs typeface="Calibri"/>
              </a:rPr>
              <a:t>of</a:t>
            </a:r>
            <a:r>
              <a:rPr sz="2200" spc="-35" dirty="0">
                <a:latin typeface="Calibri"/>
                <a:cs typeface="Calibri"/>
              </a:rPr>
              <a:t> </a:t>
            </a:r>
            <a:r>
              <a:rPr sz="2200" spc="-10" dirty="0">
                <a:latin typeface="Calibri"/>
                <a:cs typeface="Calibri"/>
              </a:rPr>
              <a:t>thousands)</a:t>
            </a:r>
            <a:endParaRPr sz="2200" dirty="0">
              <a:latin typeface="Calibri"/>
              <a:cs typeface="Calibri"/>
            </a:endParaRPr>
          </a:p>
          <a:p>
            <a:pPr marL="299085" marR="1375410" indent="-287020">
              <a:lnSpc>
                <a:spcPct val="100000"/>
              </a:lnSpc>
              <a:spcBef>
                <a:spcPts val="600"/>
              </a:spcBef>
              <a:buFont typeface="Arial" pitchFamily="34" charset="0"/>
              <a:buChar char="•"/>
              <a:tabLst>
                <a:tab pos="299085" algn="l"/>
              </a:tabLst>
            </a:pPr>
            <a:r>
              <a:rPr sz="2200" b="1" dirty="0">
                <a:latin typeface="Calibri"/>
                <a:cs typeface="Calibri"/>
              </a:rPr>
              <a:t>Pleasantly</a:t>
            </a:r>
            <a:r>
              <a:rPr sz="2200" b="1" spc="-70" dirty="0">
                <a:latin typeface="Calibri"/>
                <a:cs typeface="Calibri"/>
              </a:rPr>
              <a:t> </a:t>
            </a:r>
            <a:r>
              <a:rPr sz="2200" b="1" dirty="0">
                <a:latin typeface="Calibri"/>
                <a:cs typeface="Calibri"/>
              </a:rPr>
              <a:t>Parallel</a:t>
            </a:r>
            <a:r>
              <a:rPr sz="2200" b="1" spc="-50" dirty="0">
                <a:latin typeface="Calibri"/>
                <a:cs typeface="Calibri"/>
              </a:rPr>
              <a:t> </a:t>
            </a:r>
            <a:r>
              <a:rPr sz="2200" dirty="0">
                <a:latin typeface="Calibri"/>
                <a:cs typeface="Calibri"/>
              </a:rPr>
              <a:t>–</a:t>
            </a:r>
            <a:r>
              <a:rPr sz="2200" spc="-45" dirty="0">
                <a:latin typeface="Calibri"/>
                <a:cs typeface="Calibri"/>
              </a:rPr>
              <a:t> </a:t>
            </a:r>
            <a:r>
              <a:rPr sz="2200" dirty="0">
                <a:latin typeface="Calibri"/>
                <a:cs typeface="Calibri"/>
              </a:rPr>
              <a:t>solving</a:t>
            </a:r>
            <a:r>
              <a:rPr sz="2200" spc="-50" dirty="0">
                <a:latin typeface="Calibri"/>
                <a:cs typeface="Calibri"/>
              </a:rPr>
              <a:t> </a:t>
            </a:r>
            <a:r>
              <a:rPr sz="2200" dirty="0">
                <a:latin typeface="Calibri"/>
                <a:cs typeface="Calibri"/>
              </a:rPr>
              <a:t>many</a:t>
            </a:r>
            <a:r>
              <a:rPr sz="2200" spc="-60" dirty="0">
                <a:latin typeface="Calibri"/>
                <a:cs typeface="Calibri"/>
              </a:rPr>
              <a:t> </a:t>
            </a:r>
            <a:r>
              <a:rPr sz="2200" dirty="0">
                <a:latin typeface="Calibri"/>
                <a:cs typeface="Calibri"/>
              </a:rPr>
              <a:t>similar</a:t>
            </a:r>
            <a:r>
              <a:rPr sz="2200" spc="-20" dirty="0">
                <a:latin typeface="Calibri"/>
                <a:cs typeface="Calibri"/>
              </a:rPr>
              <a:t> </a:t>
            </a:r>
            <a:r>
              <a:rPr sz="2200" dirty="0">
                <a:latin typeface="Calibri"/>
                <a:cs typeface="Calibri"/>
              </a:rPr>
              <a:t>but</a:t>
            </a:r>
            <a:r>
              <a:rPr sz="2200" spc="-55" dirty="0">
                <a:latin typeface="Calibri"/>
                <a:cs typeface="Calibri"/>
              </a:rPr>
              <a:t> </a:t>
            </a:r>
            <a:r>
              <a:rPr sz="2200" dirty="0">
                <a:latin typeface="Calibri"/>
                <a:cs typeface="Calibri"/>
              </a:rPr>
              <a:t>independent</a:t>
            </a:r>
            <a:r>
              <a:rPr sz="2200" spc="-55" dirty="0">
                <a:latin typeface="Calibri"/>
                <a:cs typeface="Calibri"/>
              </a:rPr>
              <a:t> </a:t>
            </a:r>
            <a:r>
              <a:rPr sz="2200" spc="-10" dirty="0">
                <a:latin typeface="Calibri"/>
                <a:cs typeface="Calibri"/>
              </a:rPr>
              <a:t>tasks simultaneously.</a:t>
            </a:r>
            <a:r>
              <a:rPr sz="2200" spc="-60" dirty="0">
                <a:latin typeface="Calibri"/>
                <a:cs typeface="Calibri"/>
              </a:rPr>
              <a:t> </a:t>
            </a:r>
            <a:r>
              <a:rPr sz="2200" spc="-10" dirty="0">
                <a:latin typeface="Calibri"/>
                <a:cs typeface="Calibri"/>
              </a:rPr>
              <a:t>Requires</a:t>
            </a:r>
            <a:r>
              <a:rPr sz="2200" spc="-50" dirty="0">
                <a:latin typeface="Calibri"/>
                <a:cs typeface="Calibri"/>
              </a:rPr>
              <a:t> </a:t>
            </a:r>
            <a:r>
              <a:rPr sz="2200" dirty="0">
                <a:latin typeface="Calibri"/>
                <a:cs typeface="Calibri"/>
              </a:rPr>
              <a:t>very</a:t>
            </a:r>
            <a:r>
              <a:rPr sz="2200" spc="-45" dirty="0">
                <a:latin typeface="Calibri"/>
                <a:cs typeface="Calibri"/>
              </a:rPr>
              <a:t> </a:t>
            </a:r>
            <a:r>
              <a:rPr sz="2200" dirty="0">
                <a:latin typeface="Calibri"/>
                <a:cs typeface="Calibri"/>
              </a:rPr>
              <a:t>little</a:t>
            </a:r>
            <a:r>
              <a:rPr sz="2200" spc="-45" dirty="0">
                <a:latin typeface="Calibri"/>
                <a:cs typeface="Calibri"/>
              </a:rPr>
              <a:t> </a:t>
            </a:r>
            <a:r>
              <a:rPr sz="2200" spc="-10" dirty="0">
                <a:latin typeface="Calibri"/>
                <a:cs typeface="Calibri"/>
              </a:rPr>
              <a:t>communication</a:t>
            </a:r>
            <a:endParaRPr sz="2200" dirty="0">
              <a:latin typeface="Calibri"/>
              <a:cs typeface="Calibri"/>
            </a:endParaRPr>
          </a:p>
          <a:p>
            <a:pPr marL="299085" indent="-286385">
              <a:lnSpc>
                <a:spcPct val="100000"/>
              </a:lnSpc>
              <a:spcBef>
                <a:spcPts val="600"/>
              </a:spcBef>
              <a:buFont typeface="Arial" pitchFamily="34" charset="0"/>
              <a:buChar char="•"/>
              <a:tabLst>
                <a:tab pos="299085" algn="l"/>
              </a:tabLst>
            </a:pPr>
            <a:r>
              <a:rPr sz="2200" b="1" dirty="0">
                <a:latin typeface="Calibri"/>
                <a:cs typeface="Calibri"/>
              </a:rPr>
              <a:t>Scalability</a:t>
            </a:r>
            <a:r>
              <a:rPr sz="2200" b="1" spc="-65" dirty="0">
                <a:latin typeface="Calibri"/>
                <a:cs typeface="Calibri"/>
              </a:rPr>
              <a:t> </a:t>
            </a:r>
            <a:r>
              <a:rPr sz="2200" dirty="0">
                <a:latin typeface="Calibri"/>
                <a:cs typeface="Calibri"/>
              </a:rPr>
              <a:t>-</a:t>
            </a:r>
            <a:r>
              <a:rPr sz="2200" spc="360" dirty="0">
                <a:latin typeface="Calibri"/>
                <a:cs typeface="Calibri"/>
              </a:rPr>
              <a:t> </a:t>
            </a:r>
            <a:r>
              <a:rPr sz="2200" dirty="0">
                <a:latin typeface="Calibri"/>
                <a:cs typeface="Calibri"/>
              </a:rPr>
              <a:t>a</a:t>
            </a:r>
            <a:r>
              <a:rPr sz="2200" spc="-50" dirty="0">
                <a:latin typeface="Calibri"/>
                <a:cs typeface="Calibri"/>
              </a:rPr>
              <a:t> </a:t>
            </a:r>
            <a:r>
              <a:rPr sz="2200" dirty="0">
                <a:latin typeface="Calibri"/>
                <a:cs typeface="Calibri"/>
              </a:rPr>
              <a:t>proportionate</a:t>
            </a:r>
            <a:r>
              <a:rPr sz="2200" spc="-40" dirty="0">
                <a:latin typeface="Calibri"/>
                <a:cs typeface="Calibri"/>
              </a:rPr>
              <a:t> </a:t>
            </a:r>
            <a:r>
              <a:rPr sz="2200" dirty="0">
                <a:latin typeface="Calibri"/>
                <a:cs typeface="Calibri"/>
              </a:rPr>
              <a:t>increase</a:t>
            </a:r>
            <a:r>
              <a:rPr sz="2200" spc="-35" dirty="0">
                <a:latin typeface="Calibri"/>
                <a:cs typeface="Calibri"/>
              </a:rPr>
              <a:t> </a:t>
            </a:r>
            <a:r>
              <a:rPr sz="2200" dirty="0">
                <a:latin typeface="Calibri"/>
                <a:cs typeface="Calibri"/>
              </a:rPr>
              <a:t>in</a:t>
            </a:r>
            <a:r>
              <a:rPr sz="2200" spc="-40" dirty="0">
                <a:latin typeface="Calibri"/>
                <a:cs typeface="Calibri"/>
              </a:rPr>
              <a:t> </a:t>
            </a:r>
            <a:r>
              <a:rPr sz="2200" dirty="0">
                <a:latin typeface="Calibri"/>
                <a:cs typeface="Calibri"/>
              </a:rPr>
              <a:t>parallel</a:t>
            </a:r>
            <a:r>
              <a:rPr sz="2200" spc="-35" dirty="0">
                <a:latin typeface="Calibri"/>
                <a:cs typeface="Calibri"/>
              </a:rPr>
              <a:t> </a:t>
            </a:r>
            <a:r>
              <a:rPr sz="2200" dirty="0">
                <a:latin typeface="Calibri"/>
                <a:cs typeface="Calibri"/>
              </a:rPr>
              <a:t>speedup</a:t>
            </a:r>
            <a:r>
              <a:rPr sz="2200" spc="-45" dirty="0">
                <a:latin typeface="Calibri"/>
                <a:cs typeface="Calibri"/>
              </a:rPr>
              <a:t> </a:t>
            </a:r>
            <a:r>
              <a:rPr sz="2200" dirty="0">
                <a:latin typeface="Calibri"/>
                <a:cs typeface="Calibri"/>
              </a:rPr>
              <a:t>with</a:t>
            </a:r>
            <a:r>
              <a:rPr sz="2200" spc="-40" dirty="0">
                <a:latin typeface="Calibri"/>
                <a:cs typeface="Calibri"/>
              </a:rPr>
              <a:t> </a:t>
            </a:r>
            <a:r>
              <a:rPr sz="2200" dirty="0">
                <a:latin typeface="Calibri"/>
                <a:cs typeface="Calibri"/>
              </a:rPr>
              <a:t>the</a:t>
            </a:r>
            <a:r>
              <a:rPr sz="2200" spc="-40" dirty="0">
                <a:latin typeface="Calibri"/>
                <a:cs typeface="Calibri"/>
              </a:rPr>
              <a:t> </a:t>
            </a:r>
            <a:r>
              <a:rPr sz="2200" dirty="0">
                <a:latin typeface="Calibri"/>
                <a:cs typeface="Calibri"/>
              </a:rPr>
              <a:t>addition</a:t>
            </a:r>
            <a:r>
              <a:rPr sz="2200" spc="-40" dirty="0">
                <a:latin typeface="Calibri"/>
                <a:cs typeface="Calibri"/>
              </a:rPr>
              <a:t> </a:t>
            </a:r>
            <a:r>
              <a:rPr sz="2200" spc="-25" dirty="0">
                <a:latin typeface="Calibri"/>
                <a:cs typeface="Calibri"/>
              </a:rPr>
              <a:t>of</a:t>
            </a:r>
            <a:r>
              <a:rPr lang="en-US" sz="2200" spc="-25" dirty="0">
                <a:latin typeface="Calibri"/>
                <a:cs typeface="Calibri"/>
              </a:rPr>
              <a:t> </a:t>
            </a:r>
            <a:r>
              <a:rPr sz="2200" dirty="0">
                <a:latin typeface="Calibri"/>
                <a:cs typeface="Calibri"/>
              </a:rPr>
              <a:t>more</a:t>
            </a:r>
            <a:r>
              <a:rPr sz="2200" spc="-50" dirty="0">
                <a:latin typeface="Calibri"/>
                <a:cs typeface="Calibri"/>
              </a:rPr>
              <a:t> </a:t>
            </a:r>
            <a:r>
              <a:rPr sz="2200" spc="-10" dirty="0">
                <a:latin typeface="Calibri"/>
                <a:cs typeface="Calibri"/>
              </a:rPr>
              <a:t>processors</a:t>
            </a:r>
            <a:endParaRPr sz="2200" dirty="0">
              <a:latin typeface="Calibri"/>
              <a:cs typeface="Calibri"/>
            </a:endParaRPr>
          </a:p>
        </p:txBody>
      </p:sp>
      <p:sp>
        <p:nvSpPr>
          <p:cNvPr id="5" name="Slide Number Placeholder 4"/>
          <p:cNvSpPr>
            <a:spLocks noGrp="1"/>
          </p:cNvSpPr>
          <p:nvPr>
            <p:ph type="sldNum" sz="quarter" idx="7"/>
          </p:nvPr>
        </p:nvSpPr>
        <p:spPr>
          <a:xfrm>
            <a:off x="8305801" y="6374396"/>
            <a:ext cx="583946" cy="331203"/>
          </a:xfrm>
        </p:spPr>
        <p:txBody>
          <a:bodyPr/>
          <a:lstStyle/>
          <a:p>
            <a:pPr marL="155575">
              <a:lnSpc>
                <a:spcPts val="2090"/>
              </a:lnSpc>
            </a:pPr>
            <a:fld id="{81D60167-4931-47E6-BA6A-407CBD079E47}" type="slidenum">
              <a:rPr lang="en-US" spc="-50"/>
              <a:pPr marL="155575">
                <a:lnSpc>
                  <a:spcPts val="2090"/>
                </a:lnSpc>
              </a:pPr>
              <a:t>14</a:t>
            </a:fld>
            <a:endParaRPr lang="en-US" spc="-50" dirty="0"/>
          </a:p>
        </p:txBody>
      </p:sp>
      <p:sp>
        <p:nvSpPr>
          <p:cNvPr id="7" name="Footer Placeholder 6"/>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5217" rIns="0" bIns="0" rtlCol="0">
            <a:spAutoFit/>
          </a:bodyPr>
          <a:lstStyle/>
          <a:p>
            <a:pPr marL="241300">
              <a:lnSpc>
                <a:spcPct val="100000"/>
              </a:lnSpc>
              <a:spcBef>
                <a:spcPts val="95"/>
              </a:spcBef>
            </a:pPr>
            <a:r>
              <a:rPr u="sng" spc="-10" dirty="0">
                <a:solidFill>
                  <a:srgbClr val="333399"/>
                </a:solidFill>
                <a:uFill>
                  <a:solidFill>
                    <a:srgbClr val="333399"/>
                  </a:solidFill>
                </a:uFill>
              </a:rPr>
              <a:t>Parallel</a:t>
            </a:r>
            <a:r>
              <a:rPr u="sng" spc="-100" dirty="0">
                <a:solidFill>
                  <a:srgbClr val="333399"/>
                </a:solidFill>
                <a:uFill>
                  <a:solidFill>
                    <a:srgbClr val="333399"/>
                  </a:solidFill>
                </a:uFill>
              </a:rPr>
              <a:t> </a:t>
            </a:r>
            <a:r>
              <a:rPr u="sng" dirty="0">
                <a:solidFill>
                  <a:srgbClr val="333399"/>
                </a:solidFill>
                <a:uFill>
                  <a:solidFill>
                    <a:srgbClr val="333399"/>
                  </a:solidFill>
                </a:uFill>
              </a:rPr>
              <a:t>Computer</a:t>
            </a:r>
            <a:r>
              <a:rPr u="sng" spc="-110" dirty="0">
                <a:solidFill>
                  <a:srgbClr val="333399"/>
                </a:solidFill>
                <a:uFill>
                  <a:solidFill>
                    <a:srgbClr val="333399"/>
                  </a:solidFill>
                </a:uFill>
              </a:rPr>
              <a:t> </a:t>
            </a:r>
            <a:r>
              <a:rPr u="sng" dirty="0">
                <a:solidFill>
                  <a:srgbClr val="333399"/>
                </a:solidFill>
                <a:uFill>
                  <a:solidFill>
                    <a:srgbClr val="333399"/>
                  </a:solidFill>
                </a:uFill>
              </a:rPr>
              <a:t>Memory</a:t>
            </a:r>
            <a:r>
              <a:rPr u="sng" spc="-125" dirty="0">
                <a:solidFill>
                  <a:srgbClr val="333399"/>
                </a:solidFill>
                <a:uFill>
                  <a:solidFill>
                    <a:srgbClr val="333399"/>
                  </a:solidFill>
                </a:uFill>
              </a:rPr>
              <a:t> </a:t>
            </a:r>
            <a:r>
              <a:rPr u="sng" spc="-10" dirty="0">
                <a:solidFill>
                  <a:srgbClr val="333399"/>
                </a:solidFill>
                <a:uFill>
                  <a:solidFill>
                    <a:srgbClr val="333399"/>
                  </a:solidFill>
                </a:uFill>
              </a:rPr>
              <a:t>Architectures</a:t>
            </a:r>
            <a:r>
              <a:rPr u="none" spc="-10" dirty="0">
                <a:solidFill>
                  <a:srgbClr val="333399"/>
                </a:solidFill>
              </a:rPr>
              <a:t>:</a:t>
            </a:r>
          </a:p>
        </p:txBody>
      </p:sp>
      <p:pic>
        <p:nvPicPr>
          <p:cNvPr id="3" name="object 3"/>
          <p:cNvPicPr/>
          <p:nvPr/>
        </p:nvPicPr>
        <p:blipFill>
          <a:blip r:embed="R8e7379d259b34003" cstate="print"/>
          <a:stretch>
            <a:fillRect/>
          </a:stretch>
        </p:blipFill>
        <p:spPr>
          <a:xfrm>
            <a:off x="448598" y="1025138"/>
            <a:ext cx="3193474" cy="2231398"/>
          </a:xfrm>
          <a:prstGeom prst="rect">
            <a:avLst/>
          </a:prstGeom>
        </p:spPr>
      </p:pic>
      <p:sp>
        <p:nvSpPr>
          <p:cNvPr id="4" name="object 4"/>
          <p:cNvSpPr txBox="1"/>
          <p:nvPr/>
        </p:nvSpPr>
        <p:spPr>
          <a:xfrm>
            <a:off x="3889375" y="1004061"/>
            <a:ext cx="4734560" cy="1767839"/>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Shared</a:t>
            </a:r>
            <a:r>
              <a:rPr sz="2400" b="1" spc="-110" dirty="0">
                <a:latin typeface="Calibri"/>
                <a:cs typeface="Calibri"/>
              </a:rPr>
              <a:t> </a:t>
            </a:r>
            <a:r>
              <a:rPr sz="2400" b="1" spc="-10" dirty="0">
                <a:latin typeface="Calibri"/>
                <a:cs typeface="Calibri"/>
              </a:rPr>
              <a:t>Memory:</a:t>
            </a:r>
            <a:endParaRPr sz="2400" dirty="0">
              <a:latin typeface="Calibri"/>
              <a:cs typeface="Calibri"/>
            </a:endParaRPr>
          </a:p>
          <a:p>
            <a:pPr marL="297815" marR="5080" indent="-285750">
              <a:lnSpc>
                <a:spcPct val="100000"/>
              </a:lnSpc>
              <a:spcBef>
                <a:spcPts val="2195"/>
              </a:spcBef>
              <a:buFont typeface="Wingdings"/>
              <a:buChar char=""/>
              <a:tabLst>
                <a:tab pos="299085" algn="l"/>
              </a:tabLst>
            </a:pPr>
            <a:r>
              <a:rPr sz="1800" dirty="0">
                <a:latin typeface="Calibri"/>
                <a:cs typeface="Calibri"/>
              </a:rPr>
              <a:t>Multiple</a:t>
            </a:r>
            <a:r>
              <a:rPr sz="1800" spc="-35" dirty="0">
                <a:latin typeface="Calibri"/>
                <a:cs typeface="Calibri"/>
              </a:rPr>
              <a:t> </a:t>
            </a:r>
            <a:r>
              <a:rPr sz="1800" spc="-10" dirty="0">
                <a:latin typeface="Calibri"/>
                <a:cs typeface="Calibri"/>
              </a:rPr>
              <a:t>processors</a:t>
            </a:r>
            <a:r>
              <a:rPr sz="1800" spc="-50" dirty="0">
                <a:latin typeface="Calibri"/>
                <a:cs typeface="Calibri"/>
              </a:rPr>
              <a:t> </a:t>
            </a:r>
            <a:r>
              <a:rPr sz="1800" dirty="0">
                <a:latin typeface="Calibri"/>
                <a:cs typeface="Calibri"/>
              </a:rPr>
              <a:t>can</a:t>
            </a:r>
            <a:r>
              <a:rPr sz="1800" spc="-50" dirty="0">
                <a:latin typeface="Calibri"/>
                <a:cs typeface="Calibri"/>
              </a:rPr>
              <a:t> </a:t>
            </a:r>
            <a:r>
              <a:rPr sz="1800" spc="-10" dirty="0">
                <a:latin typeface="Calibri"/>
                <a:cs typeface="Calibri"/>
              </a:rPr>
              <a:t>operate</a:t>
            </a:r>
            <a:r>
              <a:rPr sz="1800" spc="-35" dirty="0">
                <a:latin typeface="Calibri"/>
                <a:cs typeface="Calibri"/>
              </a:rPr>
              <a:t> </a:t>
            </a:r>
            <a:r>
              <a:rPr sz="1800" spc="-10" dirty="0">
                <a:latin typeface="Calibri"/>
                <a:cs typeface="Calibri"/>
              </a:rPr>
              <a:t>independently, 	</a:t>
            </a:r>
            <a:r>
              <a:rPr sz="1800" dirty="0">
                <a:latin typeface="Calibri"/>
                <a:cs typeface="Calibri"/>
              </a:rPr>
              <a:t>but</a:t>
            </a:r>
            <a:r>
              <a:rPr sz="1800" spc="-30" dirty="0">
                <a:latin typeface="Calibri"/>
                <a:cs typeface="Calibri"/>
              </a:rPr>
              <a:t> </a:t>
            </a:r>
            <a:r>
              <a:rPr sz="1800" dirty="0">
                <a:latin typeface="Calibri"/>
                <a:cs typeface="Calibri"/>
              </a:rPr>
              <a:t>share</a:t>
            </a:r>
            <a:r>
              <a:rPr sz="1800" spc="-30" dirty="0">
                <a:latin typeface="Calibri"/>
                <a:cs typeface="Calibri"/>
              </a:rPr>
              <a:t> </a:t>
            </a:r>
            <a:r>
              <a:rPr sz="1800" dirty="0">
                <a:latin typeface="Calibri"/>
                <a:cs typeface="Calibri"/>
              </a:rPr>
              <a:t>the</a:t>
            </a:r>
            <a:r>
              <a:rPr sz="1800" spc="-25" dirty="0">
                <a:latin typeface="Calibri"/>
                <a:cs typeface="Calibri"/>
              </a:rPr>
              <a:t> </a:t>
            </a:r>
            <a:r>
              <a:rPr sz="1800" dirty="0">
                <a:latin typeface="Calibri"/>
                <a:cs typeface="Calibri"/>
              </a:rPr>
              <a:t>same</a:t>
            </a:r>
            <a:r>
              <a:rPr sz="1800" spc="-25" dirty="0">
                <a:latin typeface="Calibri"/>
                <a:cs typeface="Calibri"/>
              </a:rPr>
              <a:t> </a:t>
            </a:r>
            <a:r>
              <a:rPr sz="1800" dirty="0">
                <a:latin typeface="Calibri"/>
                <a:cs typeface="Calibri"/>
              </a:rPr>
              <a:t>memory</a:t>
            </a:r>
            <a:r>
              <a:rPr sz="1800" spc="-45" dirty="0">
                <a:latin typeface="Calibri"/>
                <a:cs typeface="Calibri"/>
              </a:rPr>
              <a:t> </a:t>
            </a:r>
            <a:r>
              <a:rPr sz="1800" spc="-10" dirty="0">
                <a:latin typeface="Calibri"/>
                <a:cs typeface="Calibri"/>
              </a:rPr>
              <a:t>resources</a:t>
            </a:r>
            <a:endParaRPr sz="1800" dirty="0">
              <a:latin typeface="Calibri"/>
              <a:cs typeface="Calibri"/>
            </a:endParaRPr>
          </a:p>
          <a:p>
            <a:pPr marL="298450" indent="-285750">
              <a:lnSpc>
                <a:spcPct val="100000"/>
              </a:lnSpc>
              <a:buFont typeface="Wingdings"/>
              <a:buChar char=""/>
              <a:tabLst>
                <a:tab pos="298450" algn="l"/>
              </a:tabLst>
            </a:pPr>
            <a:r>
              <a:rPr sz="1800" dirty="0">
                <a:latin typeface="Calibri"/>
                <a:cs typeface="Calibri"/>
              </a:rPr>
              <a:t>Changes</a:t>
            </a:r>
            <a:r>
              <a:rPr sz="1800" spc="350" dirty="0">
                <a:latin typeface="Calibri"/>
                <a:cs typeface="Calibri"/>
              </a:rPr>
              <a:t> </a:t>
            </a:r>
            <a:r>
              <a:rPr sz="1800" dirty="0">
                <a:latin typeface="Calibri"/>
                <a:cs typeface="Calibri"/>
              </a:rPr>
              <a:t>in</a:t>
            </a:r>
            <a:r>
              <a:rPr sz="1800" spc="-20" dirty="0">
                <a:latin typeface="Calibri"/>
                <a:cs typeface="Calibri"/>
              </a:rPr>
              <a:t> </a:t>
            </a:r>
            <a:r>
              <a:rPr sz="1800" dirty="0">
                <a:latin typeface="Calibri"/>
                <a:cs typeface="Calibri"/>
              </a:rPr>
              <a:t>a</a:t>
            </a:r>
            <a:r>
              <a:rPr sz="1800" spc="-30" dirty="0">
                <a:latin typeface="Calibri"/>
                <a:cs typeface="Calibri"/>
              </a:rPr>
              <a:t> </a:t>
            </a:r>
            <a:r>
              <a:rPr sz="1800" dirty="0">
                <a:latin typeface="Calibri"/>
                <a:cs typeface="Calibri"/>
              </a:rPr>
              <a:t>memory</a:t>
            </a:r>
            <a:r>
              <a:rPr sz="1800" spc="-30" dirty="0">
                <a:latin typeface="Calibri"/>
                <a:cs typeface="Calibri"/>
              </a:rPr>
              <a:t> </a:t>
            </a:r>
            <a:r>
              <a:rPr sz="1800" dirty="0">
                <a:latin typeface="Calibri"/>
                <a:cs typeface="Calibri"/>
              </a:rPr>
              <a:t>location</a:t>
            </a:r>
            <a:r>
              <a:rPr sz="1800" spc="-20" dirty="0">
                <a:latin typeface="Calibri"/>
                <a:cs typeface="Calibri"/>
              </a:rPr>
              <a:t> </a:t>
            </a:r>
            <a:r>
              <a:rPr sz="1800" dirty="0">
                <a:latin typeface="Calibri"/>
                <a:cs typeface="Calibri"/>
              </a:rPr>
              <a:t>caused</a:t>
            </a:r>
            <a:r>
              <a:rPr sz="1800" spc="-20" dirty="0">
                <a:latin typeface="Calibri"/>
                <a:cs typeface="Calibri"/>
              </a:rPr>
              <a:t> </a:t>
            </a:r>
            <a:r>
              <a:rPr sz="1800" dirty="0">
                <a:latin typeface="Calibri"/>
                <a:cs typeface="Calibri"/>
              </a:rPr>
              <a:t>by</a:t>
            </a:r>
            <a:r>
              <a:rPr sz="1800" spc="-30" dirty="0">
                <a:latin typeface="Calibri"/>
                <a:cs typeface="Calibri"/>
              </a:rPr>
              <a:t> </a:t>
            </a:r>
            <a:r>
              <a:rPr sz="1800" spc="-25" dirty="0">
                <a:latin typeface="Calibri"/>
                <a:cs typeface="Calibri"/>
              </a:rPr>
              <a:t>one</a:t>
            </a:r>
            <a:endParaRPr sz="1800" dirty="0">
              <a:latin typeface="Calibri"/>
              <a:cs typeface="Calibri"/>
            </a:endParaRPr>
          </a:p>
          <a:p>
            <a:pPr marL="299085">
              <a:lnSpc>
                <a:spcPct val="100000"/>
              </a:lnSpc>
            </a:pPr>
            <a:r>
              <a:rPr sz="1800" dirty="0">
                <a:latin typeface="Calibri"/>
                <a:cs typeface="Calibri"/>
              </a:rPr>
              <a:t>CPU</a:t>
            </a:r>
            <a:r>
              <a:rPr sz="1800" spc="-20" dirty="0">
                <a:latin typeface="Calibri"/>
                <a:cs typeface="Calibri"/>
              </a:rPr>
              <a:t> </a:t>
            </a:r>
            <a:r>
              <a:rPr sz="1800" dirty="0">
                <a:latin typeface="Calibri"/>
                <a:cs typeface="Calibri"/>
              </a:rPr>
              <a:t>are</a:t>
            </a:r>
            <a:r>
              <a:rPr sz="1800" spc="-5" dirty="0">
                <a:latin typeface="Calibri"/>
                <a:cs typeface="Calibri"/>
              </a:rPr>
              <a:t> </a:t>
            </a:r>
            <a:r>
              <a:rPr sz="1800" dirty="0">
                <a:latin typeface="Calibri"/>
                <a:cs typeface="Calibri"/>
              </a:rPr>
              <a:t>visible to</a:t>
            </a:r>
            <a:r>
              <a:rPr sz="1800" spc="-25" dirty="0">
                <a:latin typeface="Calibri"/>
                <a:cs typeface="Calibri"/>
              </a:rPr>
              <a:t> </a:t>
            </a:r>
            <a:r>
              <a:rPr sz="1800" dirty="0">
                <a:latin typeface="Calibri"/>
                <a:cs typeface="Calibri"/>
              </a:rPr>
              <a:t>all</a:t>
            </a:r>
            <a:r>
              <a:rPr sz="1800" spc="-15" dirty="0">
                <a:latin typeface="Calibri"/>
                <a:cs typeface="Calibri"/>
              </a:rPr>
              <a:t> </a:t>
            </a:r>
            <a:r>
              <a:rPr sz="1800" spc="-10" dirty="0">
                <a:latin typeface="Calibri"/>
                <a:cs typeface="Calibri"/>
              </a:rPr>
              <a:t>processors</a:t>
            </a:r>
            <a:endParaRPr sz="1800" dirty="0">
              <a:latin typeface="Calibri"/>
              <a:cs typeface="Calibri"/>
            </a:endParaRPr>
          </a:p>
        </p:txBody>
      </p:sp>
      <p:sp>
        <p:nvSpPr>
          <p:cNvPr id="6" name="Slide Number Placeholder 5"/>
          <p:cNvSpPr>
            <a:spLocks noGrp="1"/>
          </p:cNvSpPr>
          <p:nvPr>
            <p:ph type="sldNum" sz="quarter" idx="7"/>
          </p:nvPr>
        </p:nvSpPr>
        <p:spPr>
          <a:xfrm>
            <a:off x="8305801" y="6374396"/>
            <a:ext cx="583946" cy="483603"/>
          </a:xfrm>
        </p:spPr>
        <p:txBody>
          <a:bodyPr/>
          <a:lstStyle/>
          <a:p>
            <a:pPr marL="155575">
              <a:lnSpc>
                <a:spcPts val="2090"/>
              </a:lnSpc>
            </a:pPr>
            <a:fld id="{81D60167-4931-47E6-BA6A-407CBD079E47}" type="slidenum">
              <a:rPr lang="en-US" spc="-50"/>
              <a:pPr marL="155575">
                <a:lnSpc>
                  <a:spcPts val="2090"/>
                </a:lnSpc>
              </a:pPr>
              <a:t>15</a:t>
            </a:fld>
            <a:endParaRPr lang="en-US" spc="-50" dirty="0"/>
          </a:p>
        </p:txBody>
      </p:sp>
      <p:sp>
        <p:nvSpPr>
          <p:cNvPr id="8" name="Footer Placeholder 7"/>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5217" rIns="0" bIns="0" rtlCol="0">
            <a:spAutoFit/>
          </a:bodyPr>
          <a:lstStyle/>
          <a:p>
            <a:pPr marL="241300">
              <a:lnSpc>
                <a:spcPct val="100000"/>
              </a:lnSpc>
              <a:spcBef>
                <a:spcPts val="95"/>
              </a:spcBef>
            </a:pPr>
            <a:r>
              <a:rPr u="sng" spc="-10" dirty="0">
                <a:solidFill>
                  <a:srgbClr val="333399"/>
                </a:solidFill>
                <a:uFill>
                  <a:solidFill>
                    <a:srgbClr val="333399"/>
                  </a:solidFill>
                </a:uFill>
              </a:rPr>
              <a:t>Parallel</a:t>
            </a:r>
            <a:r>
              <a:rPr u="sng" spc="-100" dirty="0">
                <a:solidFill>
                  <a:srgbClr val="333399"/>
                </a:solidFill>
                <a:uFill>
                  <a:solidFill>
                    <a:srgbClr val="333399"/>
                  </a:solidFill>
                </a:uFill>
              </a:rPr>
              <a:t> </a:t>
            </a:r>
            <a:r>
              <a:rPr u="sng" dirty="0">
                <a:solidFill>
                  <a:srgbClr val="333399"/>
                </a:solidFill>
                <a:uFill>
                  <a:solidFill>
                    <a:srgbClr val="333399"/>
                  </a:solidFill>
                </a:uFill>
              </a:rPr>
              <a:t>Computer</a:t>
            </a:r>
            <a:r>
              <a:rPr u="sng" spc="-110" dirty="0">
                <a:solidFill>
                  <a:srgbClr val="333399"/>
                </a:solidFill>
                <a:uFill>
                  <a:solidFill>
                    <a:srgbClr val="333399"/>
                  </a:solidFill>
                </a:uFill>
              </a:rPr>
              <a:t> </a:t>
            </a:r>
            <a:r>
              <a:rPr u="sng" dirty="0">
                <a:solidFill>
                  <a:srgbClr val="333399"/>
                </a:solidFill>
                <a:uFill>
                  <a:solidFill>
                    <a:srgbClr val="333399"/>
                  </a:solidFill>
                </a:uFill>
              </a:rPr>
              <a:t>Memory</a:t>
            </a:r>
            <a:r>
              <a:rPr u="sng" spc="-125" dirty="0">
                <a:solidFill>
                  <a:srgbClr val="333399"/>
                </a:solidFill>
                <a:uFill>
                  <a:solidFill>
                    <a:srgbClr val="333399"/>
                  </a:solidFill>
                </a:uFill>
              </a:rPr>
              <a:t> </a:t>
            </a:r>
            <a:r>
              <a:rPr u="sng" spc="-10" dirty="0">
                <a:solidFill>
                  <a:srgbClr val="333399"/>
                </a:solidFill>
                <a:uFill>
                  <a:solidFill>
                    <a:srgbClr val="333399"/>
                  </a:solidFill>
                </a:uFill>
              </a:rPr>
              <a:t>Architectures</a:t>
            </a:r>
            <a:r>
              <a:rPr u="none" spc="-10" dirty="0">
                <a:solidFill>
                  <a:srgbClr val="333399"/>
                </a:solidFill>
              </a:rPr>
              <a:t>:</a:t>
            </a:r>
          </a:p>
        </p:txBody>
      </p:sp>
      <p:pic>
        <p:nvPicPr>
          <p:cNvPr id="3" name="object 3"/>
          <p:cNvPicPr/>
          <p:nvPr/>
        </p:nvPicPr>
        <p:blipFill>
          <a:blip r:embed="R0201ee778de94ad3" cstate="print"/>
          <a:stretch>
            <a:fillRect/>
          </a:stretch>
        </p:blipFill>
        <p:spPr>
          <a:xfrm>
            <a:off x="448598" y="1025138"/>
            <a:ext cx="3193474" cy="2231398"/>
          </a:xfrm>
          <a:prstGeom prst="rect">
            <a:avLst/>
          </a:prstGeom>
        </p:spPr>
      </p:pic>
      <p:sp>
        <p:nvSpPr>
          <p:cNvPr id="4" name="object 4"/>
          <p:cNvSpPr txBox="1"/>
          <p:nvPr/>
        </p:nvSpPr>
        <p:spPr>
          <a:xfrm>
            <a:off x="3889375" y="1004061"/>
            <a:ext cx="4734560" cy="1767839"/>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Shared</a:t>
            </a:r>
            <a:r>
              <a:rPr sz="2400" b="1" spc="-110" dirty="0">
                <a:latin typeface="Calibri"/>
                <a:cs typeface="Calibri"/>
              </a:rPr>
              <a:t> </a:t>
            </a:r>
            <a:r>
              <a:rPr sz="2400" b="1" spc="-10" dirty="0">
                <a:latin typeface="Calibri"/>
                <a:cs typeface="Calibri"/>
              </a:rPr>
              <a:t>Memory:</a:t>
            </a:r>
            <a:endParaRPr sz="2400">
              <a:latin typeface="Calibri"/>
              <a:cs typeface="Calibri"/>
            </a:endParaRPr>
          </a:p>
          <a:p>
            <a:pPr marL="297815" marR="5080" indent="-285750">
              <a:lnSpc>
                <a:spcPct val="100000"/>
              </a:lnSpc>
              <a:spcBef>
                <a:spcPts val="2195"/>
              </a:spcBef>
              <a:buFont typeface="Wingdings"/>
              <a:buChar char=""/>
              <a:tabLst>
                <a:tab pos="299085" algn="l"/>
              </a:tabLst>
            </a:pPr>
            <a:r>
              <a:rPr sz="1800" dirty="0">
                <a:latin typeface="Calibri"/>
                <a:cs typeface="Calibri"/>
              </a:rPr>
              <a:t>Multiple</a:t>
            </a:r>
            <a:r>
              <a:rPr sz="1800" spc="-35" dirty="0">
                <a:latin typeface="Calibri"/>
                <a:cs typeface="Calibri"/>
              </a:rPr>
              <a:t> </a:t>
            </a:r>
            <a:r>
              <a:rPr sz="1800" spc="-10" dirty="0">
                <a:latin typeface="Calibri"/>
                <a:cs typeface="Calibri"/>
              </a:rPr>
              <a:t>processors</a:t>
            </a:r>
            <a:r>
              <a:rPr sz="1800" spc="-50" dirty="0">
                <a:latin typeface="Calibri"/>
                <a:cs typeface="Calibri"/>
              </a:rPr>
              <a:t> </a:t>
            </a:r>
            <a:r>
              <a:rPr sz="1800" dirty="0">
                <a:latin typeface="Calibri"/>
                <a:cs typeface="Calibri"/>
              </a:rPr>
              <a:t>can</a:t>
            </a:r>
            <a:r>
              <a:rPr sz="1800" spc="-50" dirty="0">
                <a:latin typeface="Calibri"/>
                <a:cs typeface="Calibri"/>
              </a:rPr>
              <a:t> </a:t>
            </a:r>
            <a:r>
              <a:rPr sz="1800" spc="-10" dirty="0">
                <a:latin typeface="Calibri"/>
                <a:cs typeface="Calibri"/>
              </a:rPr>
              <a:t>operate</a:t>
            </a:r>
            <a:r>
              <a:rPr sz="1800" spc="-35" dirty="0">
                <a:latin typeface="Calibri"/>
                <a:cs typeface="Calibri"/>
              </a:rPr>
              <a:t> </a:t>
            </a:r>
            <a:r>
              <a:rPr sz="1800" spc="-10" dirty="0">
                <a:latin typeface="Calibri"/>
                <a:cs typeface="Calibri"/>
              </a:rPr>
              <a:t>independently, 	</a:t>
            </a:r>
            <a:r>
              <a:rPr sz="1800" dirty="0">
                <a:latin typeface="Calibri"/>
                <a:cs typeface="Calibri"/>
              </a:rPr>
              <a:t>but</a:t>
            </a:r>
            <a:r>
              <a:rPr sz="1800" spc="-30" dirty="0">
                <a:latin typeface="Calibri"/>
                <a:cs typeface="Calibri"/>
              </a:rPr>
              <a:t> </a:t>
            </a:r>
            <a:r>
              <a:rPr sz="1800" dirty="0">
                <a:latin typeface="Calibri"/>
                <a:cs typeface="Calibri"/>
              </a:rPr>
              <a:t>share</a:t>
            </a:r>
            <a:r>
              <a:rPr sz="1800" spc="-30" dirty="0">
                <a:latin typeface="Calibri"/>
                <a:cs typeface="Calibri"/>
              </a:rPr>
              <a:t> </a:t>
            </a:r>
            <a:r>
              <a:rPr sz="1800" dirty="0">
                <a:latin typeface="Calibri"/>
                <a:cs typeface="Calibri"/>
              </a:rPr>
              <a:t>the</a:t>
            </a:r>
            <a:r>
              <a:rPr sz="1800" spc="-25" dirty="0">
                <a:latin typeface="Calibri"/>
                <a:cs typeface="Calibri"/>
              </a:rPr>
              <a:t> </a:t>
            </a:r>
            <a:r>
              <a:rPr sz="1800" dirty="0">
                <a:latin typeface="Calibri"/>
                <a:cs typeface="Calibri"/>
              </a:rPr>
              <a:t>same</a:t>
            </a:r>
            <a:r>
              <a:rPr sz="1800" spc="-25" dirty="0">
                <a:latin typeface="Calibri"/>
                <a:cs typeface="Calibri"/>
              </a:rPr>
              <a:t> </a:t>
            </a:r>
            <a:r>
              <a:rPr sz="1800" dirty="0">
                <a:latin typeface="Calibri"/>
                <a:cs typeface="Calibri"/>
              </a:rPr>
              <a:t>memory</a:t>
            </a:r>
            <a:r>
              <a:rPr sz="1800" spc="-45" dirty="0">
                <a:latin typeface="Calibri"/>
                <a:cs typeface="Calibri"/>
              </a:rPr>
              <a:t> </a:t>
            </a:r>
            <a:r>
              <a:rPr sz="1800" spc="-10" dirty="0">
                <a:latin typeface="Calibri"/>
                <a:cs typeface="Calibri"/>
              </a:rPr>
              <a:t>resources</a:t>
            </a:r>
            <a:endParaRPr sz="1800">
              <a:latin typeface="Calibri"/>
              <a:cs typeface="Calibri"/>
            </a:endParaRPr>
          </a:p>
          <a:p>
            <a:pPr marL="298450" indent="-285750">
              <a:lnSpc>
                <a:spcPct val="100000"/>
              </a:lnSpc>
              <a:buFont typeface="Wingdings"/>
              <a:buChar char=""/>
              <a:tabLst>
                <a:tab pos="298450" algn="l"/>
              </a:tabLst>
            </a:pPr>
            <a:r>
              <a:rPr sz="1800" dirty="0">
                <a:latin typeface="Calibri"/>
                <a:cs typeface="Calibri"/>
              </a:rPr>
              <a:t>Changes</a:t>
            </a:r>
            <a:r>
              <a:rPr sz="1800" spc="350" dirty="0">
                <a:latin typeface="Calibri"/>
                <a:cs typeface="Calibri"/>
              </a:rPr>
              <a:t> </a:t>
            </a:r>
            <a:r>
              <a:rPr sz="1800" dirty="0">
                <a:latin typeface="Calibri"/>
                <a:cs typeface="Calibri"/>
              </a:rPr>
              <a:t>in</a:t>
            </a:r>
            <a:r>
              <a:rPr sz="1800" spc="-20" dirty="0">
                <a:latin typeface="Calibri"/>
                <a:cs typeface="Calibri"/>
              </a:rPr>
              <a:t> </a:t>
            </a:r>
            <a:r>
              <a:rPr sz="1800" dirty="0">
                <a:latin typeface="Calibri"/>
                <a:cs typeface="Calibri"/>
              </a:rPr>
              <a:t>a</a:t>
            </a:r>
            <a:r>
              <a:rPr sz="1800" spc="-30" dirty="0">
                <a:latin typeface="Calibri"/>
                <a:cs typeface="Calibri"/>
              </a:rPr>
              <a:t> </a:t>
            </a:r>
            <a:r>
              <a:rPr sz="1800" dirty="0">
                <a:latin typeface="Calibri"/>
                <a:cs typeface="Calibri"/>
              </a:rPr>
              <a:t>memory</a:t>
            </a:r>
            <a:r>
              <a:rPr sz="1800" spc="-30" dirty="0">
                <a:latin typeface="Calibri"/>
                <a:cs typeface="Calibri"/>
              </a:rPr>
              <a:t> </a:t>
            </a:r>
            <a:r>
              <a:rPr sz="1800" dirty="0">
                <a:latin typeface="Calibri"/>
                <a:cs typeface="Calibri"/>
              </a:rPr>
              <a:t>location</a:t>
            </a:r>
            <a:r>
              <a:rPr sz="1800" spc="-20" dirty="0">
                <a:latin typeface="Calibri"/>
                <a:cs typeface="Calibri"/>
              </a:rPr>
              <a:t> </a:t>
            </a:r>
            <a:r>
              <a:rPr sz="1800" dirty="0">
                <a:latin typeface="Calibri"/>
                <a:cs typeface="Calibri"/>
              </a:rPr>
              <a:t>caused</a:t>
            </a:r>
            <a:r>
              <a:rPr sz="1800" spc="-20" dirty="0">
                <a:latin typeface="Calibri"/>
                <a:cs typeface="Calibri"/>
              </a:rPr>
              <a:t> </a:t>
            </a:r>
            <a:r>
              <a:rPr sz="1800" dirty="0">
                <a:latin typeface="Calibri"/>
                <a:cs typeface="Calibri"/>
              </a:rPr>
              <a:t>by</a:t>
            </a:r>
            <a:r>
              <a:rPr sz="1800" spc="-30" dirty="0">
                <a:latin typeface="Calibri"/>
                <a:cs typeface="Calibri"/>
              </a:rPr>
              <a:t> </a:t>
            </a:r>
            <a:r>
              <a:rPr sz="1800" spc="-25" dirty="0">
                <a:latin typeface="Calibri"/>
                <a:cs typeface="Calibri"/>
              </a:rPr>
              <a:t>one</a:t>
            </a:r>
            <a:endParaRPr sz="1800">
              <a:latin typeface="Calibri"/>
              <a:cs typeface="Calibri"/>
            </a:endParaRPr>
          </a:p>
          <a:p>
            <a:pPr marL="299085">
              <a:lnSpc>
                <a:spcPct val="100000"/>
              </a:lnSpc>
            </a:pPr>
            <a:r>
              <a:rPr sz="1800" dirty="0">
                <a:latin typeface="Calibri"/>
                <a:cs typeface="Calibri"/>
              </a:rPr>
              <a:t>CPU</a:t>
            </a:r>
            <a:r>
              <a:rPr sz="1800" spc="-20" dirty="0">
                <a:latin typeface="Calibri"/>
                <a:cs typeface="Calibri"/>
              </a:rPr>
              <a:t> </a:t>
            </a:r>
            <a:r>
              <a:rPr sz="1800" dirty="0">
                <a:latin typeface="Calibri"/>
                <a:cs typeface="Calibri"/>
              </a:rPr>
              <a:t>are</a:t>
            </a:r>
            <a:r>
              <a:rPr sz="1800" spc="-5" dirty="0">
                <a:latin typeface="Calibri"/>
                <a:cs typeface="Calibri"/>
              </a:rPr>
              <a:t> </a:t>
            </a:r>
            <a:r>
              <a:rPr sz="1800" dirty="0">
                <a:latin typeface="Calibri"/>
                <a:cs typeface="Calibri"/>
              </a:rPr>
              <a:t>visible to</a:t>
            </a:r>
            <a:r>
              <a:rPr sz="1800" spc="-25" dirty="0">
                <a:latin typeface="Calibri"/>
                <a:cs typeface="Calibri"/>
              </a:rPr>
              <a:t> </a:t>
            </a:r>
            <a:r>
              <a:rPr sz="1800" dirty="0">
                <a:latin typeface="Calibri"/>
                <a:cs typeface="Calibri"/>
              </a:rPr>
              <a:t>all</a:t>
            </a:r>
            <a:r>
              <a:rPr sz="1800" spc="-15" dirty="0">
                <a:latin typeface="Calibri"/>
                <a:cs typeface="Calibri"/>
              </a:rPr>
              <a:t> </a:t>
            </a:r>
            <a:r>
              <a:rPr sz="1800" spc="-10" dirty="0">
                <a:latin typeface="Calibri"/>
                <a:cs typeface="Calibri"/>
              </a:rPr>
              <a:t>processors</a:t>
            </a:r>
            <a:endParaRPr sz="1800">
              <a:latin typeface="Calibri"/>
              <a:cs typeface="Calibri"/>
            </a:endParaRPr>
          </a:p>
        </p:txBody>
      </p:sp>
      <p:sp>
        <p:nvSpPr>
          <p:cNvPr id="5" name="object 5"/>
          <p:cNvSpPr txBox="1"/>
          <p:nvPr/>
        </p:nvSpPr>
        <p:spPr>
          <a:xfrm>
            <a:off x="383540" y="3523615"/>
            <a:ext cx="8303260" cy="275716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Calibri"/>
                <a:cs typeface="Calibri"/>
              </a:rPr>
              <a:t>Advantages:</a:t>
            </a:r>
            <a:endParaRPr sz="2000">
              <a:latin typeface="Calibri"/>
              <a:cs typeface="Calibri"/>
            </a:endParaRPr>
          </a:p>
          <a:p>
            <a:pPr marL="298450" indent="-285750">
              <a:lnSpc>
                <a:spcPct val="100000"/>
              </a:lnSpc>
              <a:buFont typeface="Wingdings"/>
              <a:buChar char=""/>
              <a:tabLst>
                <a:tab pos="298450" algn="l"/>
              </a:tabLst>
            </a:pPr>
            <a:r>
              <a:rPr sz="2000" dirty="0">
                <a:latin typeface="Calibri"/>
                <a:cs typeface="Calibri"/>
              </a:rPr>
              <a:t>Global</a:t>
            </a:r>
            <a:r>
              <a:rPr sz="2000" spc="-35" dirty="0">
                <a:latin typeface="Calibri"/>
                <a:cs typeface="Calibri"/>
              </a:rPr>
              <a:t> </a:t>
            </a:r>
            <a:r>
              <a:rPr sz="2000" dirty="0">
                <a:latin typeface="Calibri"/>
                <a:cs typeface="Calibri"/>
              </a:rPr>
              <a:t>address</a:t>
            </a:r>
            <a:r>
              <a:rPr sz="2000" spc="-50" dirty="0">
                <a:latin typeface="Calibri"/>
                <a:cs typeface="Calibri"/>
              </a:rPr>
              <a:t> </a:t>
            </a:r>
            <a:r>
              <a:rPr sz="2000" dirty="0">
                <a:latin typeface="Calibri"/>
                <a:cs typeface="Calibri"/>
              </a:rPr>
              <a:t>space</a:t>
            </a:r>
            <a:r>
              <a:rPr sz="2000" spc="-30" dirty="0">
                <a:latin typeface="Calibri"/>
                <a:cs typeface="Calibri"/>
              </a:rPr>
              <a:t> </a:t>
            </a:r>
            <a:r>
              <a:rPr sz="2000" dirty="0">
                <a:latin typeface="Calibri"/>
                <a:cs typeface="Calibri"/>
              </a:rPr>
              <a:t>provides</a:t>
            </a:r>
            <a:r>
              <a:rPr sz="2000" spc="-40" dirty="0">
                <a:latin typeface="Calibri"/>
                <a:cs typeface="Calibri"/>
              </a:rPr>
              <a:t> </a:t>
            </a:r>
            <a:r>
              <a:rPr sz="2000" dirty="0">
                <a:latin typeface="Calibri"/>
                <a:cs typeface="Calibri"/>
              </a:rPr>
              <a:t>a</a:t>
            </a:r>
            <a:r>
              <a:rPr sz="2000" spc="-35" dirty="0">
                <a:latin typeface="Calibri"/>
                <a:cs typeface="Calibri"/>
              </a:rPr>
              <a:t> </a:t>
            </a:r>
            <a:r>
              <a:rPr sz="2000" spc="-10" dirty="0">
                <a:latin typeface="Calibri"/>
                <a:cs typeface="Calibri"/>
              </a:rPr>
              <a:t>user-</a:t>
            </a:r>
            <a:r>
              <a:rPr sz="2000" dirty="0">
                <a:latin typeface="Calibri"/>
                <a:cs typeface="Calibri"/>
              </a:rPr>
              <a:t>friendly</a:t>
            </a:r>
            <a:r>
              <a:rPr sz="2000" spc="-30" dirty="0">
                <a:latin typeface="Calibri"/>
                <a:cs typeface="Calibri"/>
              </a:rPr>
              <a:t> </a:t>
            </a:r>
            <a:r>
              <a:rPr sz="2000" dirty="0">
                <a:latin typeface="Calibri"/>
                <a:cs typeface="Calibri"/>
              </a:rPr>
              <a:t>programming</a:t>
            </a:r>
            <a:r>
              <a:rPr sz="2000" spc="-40" dirty="0">
                <a:latin typeface="Calibri"/>
                <a:cs typeface="Calibri"/>
              </a:rPr>
              <a:t> </a:t>
            </a:r>
            <a:r>
              <a:rPr sz="2000" spc="-10" dirty="0">
                <a:latin typeface="Calibri"/>
                <a:cs typeface="Calibri"/>
              </a:rPr>
              <a:t>perspective</a:t>
            </a:r>
            <a:r>
              <a:rPr sz="2000" spc="-30" dirty="0">
                <a:latin typeface="Calibri"/>
                <a:cs typeface="Calibri"/>
              </a:rPr>
              <a:t> </a:t>
            </a:r>
            <a:r>
              <a:rPr sz="2000" dirty="0">
                <a:latin typeface="Calibri"/>
                <a:cs typeface="Calibri"/>
              </a:rPr>
              <a:t>to</a:t>
            </a:r>
            <a:r>
              <a:rPr sz="2000" spc="-45" dirty="0">
                <a:latin typeface="Calibri"/>
                <a:cs typeface="Calibri"/>
              </a:rPr>
              <a:t> </a:t>
            </a:r>
            <a:r>
              <a:rPr sz="2000" spc="-10" dirty="0">
                <a:latin typeface="Calibri"/>
                <a:cs typeface="Calibri"/>
              </a:rPr>
              <a:t>memory</a:t>
            </a:r>
            <a:endParaRPr sz="2000">
              <a:latin typeface="Calibri"/>
              <a:cs typeface="Calibri"/>
            </a:endParaRPr>
          </a:p>
          <a:p>
            <a:pPr marL="298450" indent="-285750">
              <a:lnSpc>
                <a:spcPct val="100000"/>
              </a:lnSpc>
              <a:buFont typeface="Wingdings"/>
              <a:buChar char=""/>
              <a:tabLst>
                <a:tab pos="298450" algn="l"/>
              </a:tabLst>
            </a:pPr>
            <a:r>
              <a:rPr sz="2000" dirty="0">
                <a:latin typeface="Calibri"/>
                <a:cs typeface="Calibri"/>
              </a:rPr>
              <a:t>Fast</a:t>
            </a:r>
            <a:r>
              <a:rPr sz="2000" spc="-55" dirty="0">
                <a:latin typeface="Calibri"/>
                <a:cs typeface="Calibri"/>
              </a:rPr>
              <a:t> </a:t>
            </a:r>
            <a:r>
              <a:rPr sz="2000" dirty="0">
                <a:latin typeface="Calibri"/>
                <a:cs typeface="Calibri"/>
              </a:rPr>
              <a:t>and</a:t>
            </a:r>
            <a:r>
              <a:rPr sz="2000" spc="-45" dirty="0">
                <a:latin typeface="Calibri"/>
                <a:cs typeface="Calibri"/>
              </a:rPr>
              <a:t> </a:t>
            </a:r>
            <a:r>
              <a:rPr sz="2000" dirty="0">
                <a:latin typeface="Calibri"/>
                <a:cs typeface="Calibri"/>
              </a:rPr>
              <a:t>uniform</a:t>
            </a:r>
            <a:r>
              <a:rPr sz="2000" spc="-45" dirty="0">
                <a:latin typeface="Calibri"/>
                <a:cs typeface="Calibri"/>
              </a:rPr>
              <a:t> </a:t>
            </a:r>
            <a:r>
              <a:rPr sz="2000" dirty="0">
                <a:latin typeface="Calibri"/>
                <a:cs typeface="Calibri"/>
              </a:rPr>
              <a:t>data</a:t>
            </a:r>
            <a:r>
              <a:rPr sz="2000" spc="-50" dirty="0">
                <a:latin typeface="Calibri"/>
                <a:cs typeface="Calibri"/>
              </a:rPr>
              <a:t> </a:t>
            </a:r>
            <a:r>
              <a:rPr sz="2000" dirty="0">
                <a:latin typeface="Calibri"/>
                <a:cs typeface="Calibri"/>
              </a:rPr>
              <a:t>sharing</a:t>
            </a:r>
            <a:r>
              <a:rPr sz="2000" spc="-45" dirty="0">
                <a:latin typeface="Calibri"/>
                <a:cs typeface="Calibri"/>
              </a:rPr>
              <a:t> </a:t>
            </a:r>
            <a:r>
              <a:rPr sz="2000" dirty="0">
                <a:latin typeface="Calibri"/>
                <a:cs typeface="Calibri"/>
              </a:rPr>
              <a:t>due</a:t>
            </a:r>
            <a:r>
              <a:rPr sz="2000" spc="-35" dirty="0">
                <a:latin typeface="Calibri"/>
                <a:cs typeface="Calibri"/>
              </a:rPr>
              <a:t> </a:t>
            </a:r>
            <a:r>
              <a:rPr sz="2000" dirty="0">
                <a:latin typeface="Calibri"/>
                <a:cs typeface="Calibri"/>
              </a:rPr>
              <a:t>to</a:t>
            </a:r>
            <a:r>
              <a:rPr sz="2000" spc="-50" dirty="0">
                <a:latin typeface="Calibri"/>
                <a:cs typeface="Calibri"/>
              </a:rPr>
              <a:t> </a:t>
            </a:r>
            <a:r>
              <a:rPr sz="2000" dirty="0">
                <a:latin typeface="Calibri"/>
                <a:cs typeface="Calibri"/>
              </a:rPr>
              <a:t>proximity</a:t>
            </a:r>
            <a:r>
              <a:rPr sz="2000" spc="-45" dirty="0">
                <a:latin typeface="Calibri"/>
                <a:cs typeface="Calibri"/>
              </a:rPr>
              <a:t> </a:t>
            </a:r>
            <a:r>
              <a:rPr sz="2000" dirty="0">
                <a:latin typeface="Calibri"/>
                <a:cs typeface="Calibri"/>
              </a:rPr>
              <a:t>of</a:t>
            </a:r>
            <a:r>
              <a:rPr sz="2000" spc="-40" dirty="0">
                <a:latin typeface="Calibri"/>
                <a:cs typeface="Calibri"/>
              </a:rPr>
              <a:t> </a:t>
            </a:r>
            <a:r>
              <a:rPr sz="2000" dirty="0">
                <a:latin typeface="Calibri"/>
                <a:cs typeface="Calibri"/>
              </a:rPr>
              <a:t>memory</a:t>
            </a:r>
            <a:r>
              <a:rPr sz="2000" spc="-60" dirty="0">
                <a:latin typeface="Calibri"/>
                <a:cs typeface="Calibri"/>
              </a:rPr>
              <a:t> </a:t>
            </a:r>
            <a:r>
              <a:rPr sz="2000" dirty="0">
                <a:latin typeface="Calibri"/>
                <a:cs typeface="Calibri"/>
              </a:rPr>
              <a:t>to</a:t>
            </a:r>
            <a:r>
              <a:rPr sz="2000" spc="-40" dirty="0">
                <a:latin typeface="Calibri"/>
                <a:cs typeface="Calibri"/>
              </a:rPr>
              <a:t> </a:t>
            </a:r>
            <a:r>
              <a:rPr sz="2000" spc="-20" dirty="0">
                <a:latin typeface="Calibri"/>
                <a:cs typeface="Calibri"/>
              </a:rPr>
              <a:t>CPUs</a:t>
            </a:r>
            <a:endParaRPr sz="2000">
              <a:latin typeface="Calibri"/>
              <a:cs typeface="Calibri"/>
            </a:endParaRPr>
          </a:p>
          <a:p>
            <a:pPr marL="12700">
              <a:lnSpc>
                <a:spcPct val="100000"/>
              </a:lnSpc>
              <a:spcBef>
                <a:spcPts val="2160"/>
              </a:spcBef>
            </a:pPr>
            <a:r>
              <a:rPr sz="2000" b="1" spc="-10" dirty="0">
                <a:latin typeface="Calibri"/>
                <a:cs typeface="Calibri"/>
              </a:rPr>
              <a:t>Disadvantages:</a:t>
            </a:r>
            <a:endParaRPr sz="2000">
              <a:latin typeface="Calibri"/>
              <a:cs typeface="Calibri"/>
            </a:endParaRPr>
          </a:p>
          <a:p>
            <a:pPr marL="297815" marR="125730" indent="-285750">
              <a:lnSpc>
                <a:spcPct val="100000"/>
              </a:lnSpc>
              <a:buFont typeface="Wingdings"/>
              <a:buChar char=""/>
              <a:tabLst>
                <a:tab pos="299085" algn="l"/>
              </a:tabLst>
            </a:pPr>
            <a:r>
              <a:rPr sz="2000" dirty="0">
                <a:latin typeface="Calibri"/>
                <a:cs typeface="Calibri"/>
              </a:rPr>
              <a:t>Lack</a:t>
            </a:r>
            <a:r>
              <a:rPr sz="2000" spc="-45" dirty="0">
                <a:latin typeface="Calibri"/>
                <a:cs typeface="Calibri"/>
              </a:rPr>
              <a:t> </a:t>
            </a:r>
            <a:r>
              <a:rPr sz="2000" dirty="0">
                <a:latin typeface="Calibri"/>
                <a:cs typeface="Calibri"/>
              </a:rPr>
              <a:t>of</a:t>
            </a:r>
            <a:r>
              <a:rPr sz="2000" spc="-50" dirty="0">
                <a:latin typeface="Calibri"/>
                <a:cs typeface="Calibri"/>
              </a:rPr>
              <a:t> </a:t>
            </a:r>
            <a:r>
              <a:rPr sz="2000" dirty="0">
                <a:latin typeface="Calibri"/>
                <a:cs typeface="Calibri"/>
              </a:rPr>
              <a:t>scalability</a:t>
            </a:r>
            <a:r>
              <a:rPr sz="2000" spc="-25" dirty="0">
                <a:latin typeface="Calibri"/>
                <a:cs typeface="Calibri"/>
              </a:rPr>
              <a:t> </a:t>
            </a:r>
            <a:r>
              <a:rPr sz="2000" dirty="0">
                <a:latin typeface="Calibri"/>
                <a:cs typeface="Calibri"/>
              </a:rPr>
              <a:t>between</a:t>
            </a:r>
            <a:r>
              <a:rPr sz="2000" spc="-50" dirty="0">
                <a:latin typeface="Calibri"/>
                <a:cs typeface="Calibri"/>
              </a:rPr>
              <a:t> </a:t>
            </a:r>
            <a:r>
              <a:rPr sz="2000" dirty="0">
                <a:latin typeface="Calibri"/>
                <a:cs typeface="Calibri"/>
              </a:rPr>
              <a:t>memory</a:t>
            </a:r>
            <a:r>
              <a:rPr sz="2000" spc="-45" dirty="0">
                <a:latin typeface="Calibri"/>
                <a:cs typeface="Calibri"/>
              </a:rPr>
              <a:t> </a:t>
            </a:r>
            <a:r>
              <a:rPr sz="2000" dirty="0">
                <a:latin typeface="Calibri"/>
                <a:cs typeface="Calibri"/>
              </a:rPr>
              <a:t>and</a:t>
            </a:r>
            <a:r>
              <a:rPr sz="2000" spc="-35" dirty="0">
                <a:latin typeface="Calibri"/>
                <a:cs typeface="Calibri"/>
              </a:rPr>
              <a:t> </a:t>
            </a:r>
            <a:r>
              <a:rPr sz="2000" dirty="0">
                <a:latin typeface="Calibri"/>
                <a:cs typeface="Calibri"/>
              </a:rPr>
              <a:t>CPUs.</a:t>
            </a:r>
            <a:r>
              <a:rPr sz="2000" spc="-50" dirty="0">
                <a:latin typeface="Calibri"/>
                <a:cs typeface="Calibri"/>
              </a:rPr>
              <a:t> </a:t>
            </a:r>
            <a:r>
              <a:rPr sz="2000" dirty="0">
                <a:latin typeface="Calibri"/>
                <a:cs typeface="Calibri"/>
              </a:rPr>
              <a:t>Adding</a:t>
            </a:r>
            <a:r>
              <a:rPr sz="2000" spc="-35" dirty="0">
                <a:latin typeface="Calibri"/>
                <a:cs typeface="Calibri"/>
              </a:rPr>
              <a:t> </a:t>
            </a:r>
            <a:r>
              <a:rPr sz="2000" dirty="0">
                <a:latin typeface="Calibri"/>
                <a:cs typeface="Calibri"/>
              </a:rPr>
              <a:t>more</a:t>
            </a:r>
            <a:r>
              <a:rPr sz="2000" spc="-40" dirty="0">
                <a:latin typeface="Calibri"/>
                <a:cs typeface="Calibri"/>
              </a:rPr>
              <a:t> </a:t>
            </a:r>
            <a:r>
              <a:rPr sz="2000" dirty="0">
                <a:latin typeface="Calibri"/>
                <a:cs typeface="Calibri"/>
              </a:rPr>
              <a:t>CPUs</a:t>
            </a:r>
            <a:r>
              <a:rPr sz="2000" spc="-50" dirty="0">
                <a:latin typeface="Calibri"/>
                <a:cs typeface="Calibri"/>
              </a:rPr>
              <a:t> </a:t>
            </a:r>
            <a:r>
              <a:rPr sz="2000" dirty="0">
                <a:latin typeface="Calibri"/>
                <a:cs typeface="Calibri"/>
              </a:rPr>
              <a:t>increases</a:t>
            </a:r>
            <a:r>
              <a:rPr sz="2000" spc="-45" dirty="0">
                <a:latin typeface="Calibri"/>
                <a:cs typeface="Calibri"/>
              </a:rPr>
              <a:t> </a:t>
            </a:r>
            <a:r>
              <a:rPr sz="2000" spc="-10">
                <a:latin typeface="Calibri"/>
                <a:cs typeface="Calibri"/>
              </a:rPr>
              <a:t>traffic </a:t>
            </a:r>
            <a:r>
              <a:rPr sz="2000">
                <a:latin typeface="Calibri"/>
                <a:cs typeface="Calibri"/>
              </a:rPr>
              <a:t>on</a:t>
            </a:r>
            <a:r>
              <a:rPr sz="2000" spc="-10">
                <a:latin typeface="Calibri"/>
                <a:cs typeface="Calibri"/>
              </a:rPr>
              <a:t> </a:t>
            </a:r>
            <a:r>
              <a:rPr sz="2000" dirty="0">
                <a:latin typeface="Calibri"/>
                <a:cs typeface="Calibri"/>
              </a:rPr>
              <a:t>the</a:t>
            </a:r>
            <a:r>
              <a:rPr sz="2000" spc="-15" dirty="0">
                <a:latin typeface="Calibri"/>
                <a:cs typeface="Calibri"/>
              </a:rPr>
              <a:t> </a:t>
            </a:r>
            <a:r>
              <a:rPr sz="2000" dirty="0">
                <a:latin typeface="Calibri"/>
                <a:cs typeface="Calibri"/>
              </a:rPr>
              <a:t>shared</a:t>
            </a:r>
            <a:r>
              <a:rPr sz="2000" spc="-10" dirty="0">
                <a:latin typeface="Calibri"/>
                <a:cs typeface="Calibri"/>
              </a:rPr>
              <a:t> memory-</a:t>
            </a:r>
            <a:r>
              <a:rPr sz="2000" dirty="0">
                <a:latin typeface="Calibri"/>
                <a:cs typeface="Calibri"/>
              </a:rPr>
              <a:t>CPU</a:t>
            </a:r>
            <a:r>
              <a:rPr sz="2000" spc="-15" dirty="0">
                <a:latin typeface="Calibri"/>
                <a:cs typeface="Calibri"/>
              </a:rPr>
              <a:t> </a:t>
            </a:r>
            <a:r>
              <a:rPr sz="2000" spc="-20" dirty="0">
                <a:latin typeface="Calibri"/>
                <a:cs typeface="Calibri"/>
              </a:rPr>
              <a:t>path</a:t>
            </a:r>
            <a:endParaRPr sz="2000">
              <a:latin typeface="Calibri"/>
              <a:cs typeface="Calibri"/>
            </a:endParaRPr>
          </a:p>
          <a:p>
            <a:pPr marL="298450" indent="-285750">
              <a:lnSpc>
                <a:spcPct val="100000"/>
              </a:lnSpc>
              <a:spcBef>
                <a:spcPts val="5"/>
              </a:spcBef>
              <a:buFont typeface="Wingdings"/>
              <a:buChar char=""/>
              <a:tabLst>
                <a:tab pos="298450" algn="l"/>
              </a:tabLst>
            </a:pPr>
            <a:r>
              <a:rPr sz="2000" spc="-10" dirty="0">
                <a:latin typeface="Calibri"/>
                <a:cs typeface="Calibri"/>
              </a:rPr>
              <a:t>Programmer</a:t>
            </a:r>
            <a:r>
              <a:rPr sz="2000" spc="-35" dirty="0">
                <a:latin typeface="Calibri"/>
                <a:cs typeface="Calibri"/>
              </a:rPr>
              <a:t> </a:t>
            </a:r>
            <a:r>
              <a:rPr sz="2000" spc="-10" dirty="0">
                <a:latin typeface="Calibri"/>
                <a:cs typeface="Calibri"/>
              </a:rPr>
              <a:t>responsibility</a:t>
            </a:r>
            <a:r>
              <a:rPr sz="2000" spc="-30" dirty="0">
                <a:latin typeface="Calibri"/>
                <a:cs typeface="Calibri"/>
              </a:rPr>
              <a:t> </a:t>
            </a:r>
            <a:r>
              <a:rPr sz="2000" dirty="0">
                <a:latin typeface="Calibri"/>
                <a:cs typeface="Calibri"/>
              </a:rPr>
              <a:t>for</a:t>
            </a:r>
            <a:r>
              <a:rPr sz="2000" spc="-30" dirty="0">
                <a:latin typeface="Calibri"/>
                <a:cs typeface="Calibri"/>
              </a:rPr>
              <a:t> </a:t>
            </a:r>
            <a:r>
              <a:rPr sz="2000" spc="-10" dirty="0">
                <a:latin typeface="Calibri"/>
                <a:cs typeface="Calibri"/>
              </a:rPr>
              <a:t>“correct”</a:t>
            </a:r>
            <a:r>
              <a:rPr sz="2000" spc="-25" dirty="0">
                <a:latin typeface="Calibri"/>
                <a:cs typeface="Calibri"/>
              </a:rPr>
              <a:t> </a:t>
            </a:r>
            <a:r>
              <a:rPr sz="2000" dirty="0">
                <a:latin typeface="Calibri"/>
                <a:cs typeface="Calibri"/>
              </a:rPr>
              <a:t>access</a:t>
            </a:r>
            <a:r>
              <a:rPr sz="2000" spc="-30" dirty="0">
                <a:latin typeface="Calibri"/>
                <a:cs typeface="Calibri"/>
              </a:rPr>
              <a:t> </a:t>
            </a:r>
            <a:r>
              <a:rPr sz="2000" dirty="0">
                <a:latin typeface="Calibri"/>
                <a:cs typeface="Calibri"/>
              </a:rPr>
              <a:t>to</a:t>
            </a:r>
            <a:r>
              <a:rPr sz="2000" spc="-40" dirty="0">
                <a:latin typeface="Calibri"/>
                <a:cs typeface="Calibri"/>
              </a:rPr>
              <a:t> </a:t>
            </a:r>
            <a:r>
              <a:rPr sz="2000" dirty="0">
                <a:latin typeface="Calibri"/>
                <a:cs typeface="Calibri"/>
              </a:rPr>
              <a:t>global</a:t>
            </a:r>
            <a:r>
              <a:rPr sz="2000" spc="-25" dirty="0">
                <a:latin typeface="Calibri"/>
                <a:cs typeface="Calibri"/>
              </a:rPr>
              <a:t> </a:t>
            </a:r>
            <a:r>
              <a:rPr sz="2000" spc="-10" dirty="0">
                <a:latin typeface="Calibri"/>
                <a:cs typeface="Calibri"/>
              </a:rPr>
              <a:t>memory</a:t>
            </a:r>
            <a:endParaRPr sz="2000">
              <a:latin typeface="Calibri"/>
              <a:cs typeface="Calibri"/>
            </a:endParaRPr>
          </a:p>
        </p:txBody>
      </p:sp>
      <p:sp>
        <p:nvSpPr>
          <p:cNvPr id="7" name="Slide Number Placeholder 6"/>
          <p:cNvSpPr>
            <a:spLocks noGrp="1"/>
          </p:cNvSpPr>
          <p:nvPr>
            <p:ph type="sldNum" sz="quarter" idx="7"/>
          </p:nvPr>
        </p:nvSpPr>
        <p:spPr>
          <a:xfrm>
            <a:off x="8305801" y="6374397"/>
            <a:ext cx="583946" cy="255003"/>
          </a:xfrm>
        </p:spPr>
        <p:txBody>
          <a:bodyPr/>
          <a:lstStyle/>
          <a:p>
            <a:pPr marL="155575">
              <a:lnSpc>
                <a:spcPts val="2090"/>
              </a:lnSpc>
            </a:pPr>
            <a:fld id="{81D60167-4931-47E6-BA6A-407CBD079E47}" type="slidenum">
              <a:rPr lang="en-US" spc="-50"/>
              <a:pPr marL="155575">
                <a:lnSpc>
                  <a:spcPts val="2090"/>
                </a:lnSpc>
              </a:pPr>
              <a:t>16</a:t>
            </a:fld>
            <a:endParaRPr lang="en-US" spc="-50" dirty="0"/>
          </a:p>
        </p:txBody>
      </p:sp>
      <p:sp>
        <p:nvSpPr>
          <p:cNvPr id="9" name="Footer Placeholder 8"/>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635fdf6989f74bed" cstate="print"/>
          <a:stretch>
            <a:fillRect/>
          </a:stretch>
        </p:blipFill>
        <p:spPr>
          <a:xfrm>
            <a:off x="175585" y="1579740"/>
            <a:ext cx="3445108" cy="1373738"/>
          </a:xfrm>
          <a:prstGeom prst="rect">
            <a:avLst/>
          </a:prstGeom>
        </p:spPr>
      </p:pic>
      <p:sp>
        <p:nvSpPr>
          <p:cNvPr id="3" name="object 3"/>
          <p:cNvSpPr txBox="1"/>
          <p:nvPr/>
        </p:nvSpPr>
        <p:spPr>
          <a:xfrm>
            <a:off x="3889375" y="851661"/>
            <a:ext cx="4945380" cy="231648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Distributed</a:t>
            </a:r>
            <a:r>
              <a:rPr sz="2400" b="1" spc="-30" dirty="0">
                <a:latin typeface="Calibri"/>
                <a:cs typeface="Calibri"/>
              </a:rPr>
              <a:t> </a:t>
            </a:r>
            <a:r>
              <a:rPr sz="2400" b="1" spc="-10" dirty="0">
                <a:latin typeface="Calibri"/>
                <a:cs typeface="Calibri"/>
              </a:rPr>
              <a:t>Memory:</a:t>
            </a:r>
            <a:endParaRPr sz="2400">
              <a:latin typeface="Calibri"/>
              <a:cs typeface="Calibri"/>
            </a:endParaRPr>
          </a:p>
          <a:p>
            <a:pPr marL="297815" marR="300990" indent="-285750">
              <a:lnSpc>
                <a:spcPct val="100000"/>
              </a:lnSpc>
              <a:spcBef>
                <a:spcPts val="2195"/>
              </a:spcBef>
              <a:buFont typeface="Wingdings"/>
              <a:buChar char=""/>
              <a:tabLst>
                <a:tab pos="299085" algn="l"/>
              </a:tabLst>
            </a:pPr>
            <a:r>
              <a:rPr sz="1800" spc="-10" dirty="0">
                <a:latin typeface="Calibri"/>
                <a:cs typeface="Calibri"/>
              </a:rPr>
              <a:t>Requires</a:t>
            </a:r>
            <a:r>
              <a:rPr sz="1800" spc="-25" dirty="0">
                <a:latin typeface="Calibri"/>
                <a:cs typeface="Calibri"/>
              </a:rPr>
              <a:t> </a:t>
            </a:r>
            <a:r>
              <a:rPr sz="1800" dirty="0">
                <a:latin typeface="Calibri"/>
                <a:cs typeface="Calibri"/>
              </a:rPr>
              <a:t>a</a:t>
            </a:r>
            <a:r>
              <a:rPr sz="1800" spc="-45" dirty="0">
                <a:latin typeface="Calibri"/>
                <a:cs typeface="Calibri"/>
              </a:rPr>
              <a:t> </a:t>
            </a:r>
            <a:r>
              <a:rPr sz="1800" spc="-10" dirty="0">
                <a:latin typeface="Calibri"/>
                <a:cs typeface="Calibri"/>
              </a:rPr>
              <a:t>communication</a:t>
            </a:r>
            <a:r>
              <a:rPr sz="1800" spc="-20" dirty="0">
                <a:latin typeface="Calibri"/>
                <a:cs typeface="Calibri"/>
              </a:rPr>
              <a:t> </a:t>
            </a:r>
            <a:r>
              <a:rPr sz="1800" dirty="0">
                <a:latin typeface="Calibri"/>
                <a:cs typeface="Calibri"/>
              </a:rPr>
              <a:t>network</a:t>
            </a:r>
            <a:r>
              <a:rPr sz="1800" spc="-35" dirty="0">
                <a:latin typeface="Calibri"/>
                <a:cs typeface="Calibri"/>
              </a:rPr>
              <a:t> </a:t>
            </a:r>
            <a:r>
              <a:rPr sz="1800" dirty="0">
                <a:latin typeface="Calibri"/>
                <a:cs typeface="Calibri"/>
              </a:rPr>
              <a:t>to</a:t>
            </a:r>
            <a:r>
              <a:rPr sz="1800" spc="-45" dirty="0">
                <a:latin typeface="Calibri"/>
                <a:cs typeface="Calibri"/>
              </a:rPr>
              <a:t> </a:t>
            </a:r>
            <a:r>
              <a:rPr sz="1800" spc="-10" dirty="0">
                <a:latin typeface="Calibri"/>
                <a:cs typeface="Calibri"/>
              </a:rPr>
              <a:t>connect 	</a:t>
            </a:r>
            <a:r>
              <a:rPr sz="1800" spc="-20" dirty="0">
                <a:latin typeface="Calibri"/>
                <a:cs typeface="Calibri"/>
              </a:rPr>
              <a:t>inter-</a:t>
            </a:r>
            <a:r>
              <a:rPr sz="1800" dirty="0">
                <a:latin typeface="Calibri"/>
                <a:cs typeface="Calibri"/>
              </a:rPr>
              <a:t>processor</a:t>
            </a:r>
            <a:r>
              <a:rPr sz="1800" spc="-40" dirty="0">
                <a:latin typeface="Calibri"/>
                <a:cs typeface="Calibri"/>
              </a:rPr>
              <a:t> </a:t>
            </a:r>
            <a:r>
              <a:rPr sz="1800" spc="-10" dirty="0">
                <a:latin typeface="Calibri"/>
                <a:cs typeface="Calibri"/>
              </a:rPr>
              <a:t>memory</a:t>
            </a:r>
            <a:endParaRPr sz="1800">
              <a:latin typeface="Calibri"/>
              <a:cs typeface="Calibri"/>
            </a:endParaRPr>
          </a:p>
          <a:p>
            <a:pPr marL="297815" marR="8890" indent="-285750">
              <a:lnSpc>
                <a:spcPct val="100000"/>
              </a:lnSpc>
              <a:buFont typeface="Wingdings"/>
              <a:buChar char=""/>
              <a:tabLst>
                <a:tab pos="299085" algn="l"/>
              </a:tabLst>
            </a:pPr>
            <a:r>
              <a:rPr sz="1800" spc="-10" dirty="0">
                <a:latin typeface="Calibri"/>
                <a:cs typeface="Calibri"/>
              </a:rPr>
              <a:t>Processors</a:t>
            </a:r>
            <a:r>
              <a:rPr sz="1800" spc="-55" dirty="0">
                <a:latin typeface="Calibri"/>
                <a:cs typeface="Calibri"/>
              </a:rPr>
              <a:t> </a:t>
            </a:r>
            <a:r>
              <a:rPr sz="1800" dirty="0">
                <a:latin typeface="Calibri"/>
                <a:cs typeface="Calibri"/>
              </a:rPr>
              <a:t>have</a:t>
            </a:r>
            <a:r>
              <a:rPr sz="1800" spc="-50" dirty="0">
                <a:latin typeface="Calibri"/>
                <a:cs typeface="Calibri"/>
              </a:rPr>
              <a:t> </a:t>
            </a:r>
            <a:r>
              <a:rPr sz="1800" dirty="0">
                <a:latin typeface="Calibri"/>
                <a:cs typeface="Calibri"/>
              </a:rPr>
              <a:t>their</a:t>
            </a:r>
            <a:r>
              <a:rPr sz="1800" spc="-40" dirty="0">
                <a:latin typeface="Calibri"/>
                <a:cs typeface="Calibri"/>
              </a:rPr>
              <a:t> </a:t>
            </a:r>
            <a:r>
              <a:rPr sz="1800" dirty="0">
                <a:latin typeface="Calibri"/>
                <a:cs typeface="Calibri"/>
              </a:rPr>
              <a:t>own</a:t>
            </a:r>
            <a:r>
              <a:rPr sz="1800" spc="-35" dirty="0">
                <a:latin typeface="Calibri"/>
                <a:cs typeface="Calibri"/>
              </a:rPr>
              <a:t> </a:t>
            </a:r>
            <a:r>
              <a:rPr sz="1800" dirty="0">
                <a:latin typeface="Calibri"/>
                <a:cs typeface="Calibri"/>
              </a:rPr>
              <a:t>local</a:t>
            </a:r>
            <a:r>
              <a:rPr sz="1800" spc="-30" dirty="0">
                <a:latin typeface="Calibri"/>
                <a:cs typeface="Calibri"/>
              </a:rPr>
              <a:t> </a:t>
            </a:r>
            <a:r>
              <a:rPr sz="1800" spc="-10" dirty="0">
                <a:latin typeface="Calibri"/>
                <a:cs typeface="Calibri"/>
              </a:rPr>
              <a:t>memory.</a:t>
            </a:r>
            <a:r>
              <a:rPr sz="1800" spc="-55" dirty="0">
                <a:latin typeface="Calibri"/>
                <a:cs typeface="Calibri"/>
              </a:rPr>
              <a:t> </a:t>
            </a:r>
            <a:r>
              <a:rPr sz="1800" spc="-10" dirty="0">
                <a:latin typeface="Calibri"/>
                <a:cs typeface="Calibri"/>
              </a:rPr>
              <a:t>Changes 	</a:t>
            </a:r>
            <a:r>
              <a:rPr sz="1800" dirty="0">
                <a:latin typeface="Calibri"/>
                <a:cs typeface="Calibri"/>
              </a:rPr>
              <a:t>made</a:t>
            </a:r>
            <a:r>
              <a:rPr sz="1800" spc="-35" dirty="0">
                <a:latin typeface="Calibri"/>
                <a:cs typeface="Calibri"/>
              </a:rPr>
              <a:t> </a:t>
            </a:r>
            <a:r>
              <a:rPr sz="1800" dirty="0">
                <a:latin typeface="Calibri"/>
                <a:cs typeface="Calibri"/>
              </a:rPr>
              <a:t>by</a:t>
            </a:r>
            <a:r>
              <a:rPr sz="1800" spc="-25" dirty="0">
                <a:latin typeface="Calibri"/>
                <a:cs typeface="Calibri"/>
              </a:rPr>
              <a:t> </a:t>
            </a:r>
            <a:r>
              <a:rPr sz="1800" dirty="0">
                <a:latin typeface="Calibri"/>
                <a:cs typeface="Calibri"/>
              </a:rPr>
              <a:t>one</a:t>
            </a:r>
            <a:r>
              <a:rPr sz="1800" spc="-35" dirty="0">
                <a:latin typeface="Calibri"/>
                <a:cs typeface="Calibri"/>
              </a:rPr>
              <a:t> </a:t>
            </a:r>
            <a:r>
              <a:rPr sz="1800" dirty="0">
                <a:latin typeface="Calibri"/>
                <a:cs typeface="Calibri"/>
              </a:rPr>
              <a:t>CPU</a:t>
            </a:r>
            <a:r>
              <a:rPr sz="1800" spc="-30" dirty="0">
                <a:latin typeface="Calibri"/>
                <a:cs typeface="Calibri"/>
              </a:rPr>
              <a:t> </a:t>
            </a:r>
            <a:r>
              <a:rPr sz="1800" dirty="0">
                <a:latin typeface="Calibri"/>
                <a:cs typeface="Calibri"/>
              </a:rPr>
              <a:t>have</a:t>
            </a:r>
            <a:r>
              <a:rPr sz="1800" spc="-40" dirty="0">
                <a:latin typeface="Calibri"/>
                <a:cs typeface="Calibri"/>
              </a:rPr>
              <a:t> </a:t>
            </a:r>
            <a:r>
              <a:rPr sz="1800" dirty="0">
                <a:latin typeface="Calibri"/>
                <a:cs typeface="Calibri"/>
              </a:rPr>
              <a:t>no</a:t>
            </a:r>
            <a:r>
              <a:rPr sz="1800" spc="-25" dirty="0">
                <a:latin typeface="Calibri"/>
                <a:cs typeface="Calibri"/>
              </a:rPr>
              <a:t> </a:t>
            </a:r>
            <a:r>
              <a:rPr sz="1800" spc="-10" dirty="0">
                <a:latin typeface="Calibri"/>
                <a:cs typeface="Calibri"/>
              </a:rPr>
              <a:t>effect</a:t>
            </a:r>
            <a:r>
              <a:rPr sz="1800" spc="-35" dirty="0">
                <a:latin typeface="Calibri"/>
                <a:cs typeface="Calibri"/>
              </a:rPr>
              <a:t> </a:t>
            </a:r>
            <a:r>
              <a:rPr sz="1800" dirty="0">
                <a:latin typeface="Calibri"/>
                <a:cs typeface="Calibri"/>
              </a:rPr>
              <a:t>on</a:t>
            </a:r>
            <a:r>
              <a:rPr sz="1800" spc="-20" dirty="0">
                <a:latin typeface="Calibri"/>
                <a:cs typeface="Calibri"/>
              </a:rPr>
              <a:t> </a:t>
            </a:r>
            <a:r>
              <a:rPr sz="1800" spc="-10" dirty="0">
                <a:latin typeface="Calibri"/>
                <a:cs typeface="Calibri"/>
              </a:rPr>
              <a:t>others</a:t>
            </a:r>
            <a:endParaRPr sz="1800">
              <a:latin typeface="Calibri"/>
              <a:cs typeface="Calibri"/>
            </a:endParaRPr>
          </a:p>
          <a:p>
            <a:pPr marL="297815" marR="5080" indent="-285750">
              <a:lnSpc>
                <a:spcPct val="100000"/>
              </a:lnSpc>
              <a:spcBef>
                <a:spcPts val="5"/>
              </a:spcBef>
              <a:buFont typeface="Wingdings"/>
              <a:buChar char=""/>
              <a:tabLst>
                <a:tab pos="299085" algn="l"/>
              </a:tabLst>
            </a:pPr>
            <a:r>
              <a:rPr sz="1800" spc="-10" dirty="0">
                <a:latin typeface="Calibri"/>
                <a:cs typeface="Calibri"/>
              </a:rPr>
              <a:t>Requires</a:t>
            </a:r>
            <a:r>
              <a:rPr sz="1800" spc="-45" dirty="0">
                <a:latin typeface="Calibri"/>
                <a:cs typeface="Calibri"/>
              </a:rPr>
              <a:t> </a:t>
            </a:r>
            <a:r>
              <a:rPr sz="1800" spc="-10" dirty="0">
                <a:latin typeface="Calibri"/>
                <a:cs typeface="Calibri"/>
              </a:rPr>
              <a:t>communication</a:t>
            </a:r>
            <a:r>
              <a:rPr sz="1800" spc="-40" dirty="0">
                <a:latin typeface="Calibri"/>
                <a:cs typeface="Calibri"/>
              </a:rPr>
              <a:t> </a:t>
            </a:r>
            <a:r>
              <a:rPr sz="1800" dirty="0">
                <a:latin typeface="Calibri"/>
                <a:cs typeface="Calibri"/>
              </a:rPr>
              <a:t>to</a:t>
            </a:r>
            <a:r>
              <a:rPr sz="1800" spc="-60" dirty="0">
                <a:latin typeface="Calibri"/>
                <a:cs typeface="Calibri"/>
              </a:rPr>
              <a:t> </a:t>
            </a:r>
            <a:r>
              <a:rPr sz="1800" spc="-10" dirty="0">
                <a:latin typeface="Calibri"/>
                <a:cs typeface="Calibri"/>
              </a:rPr>
              <a:t>exchange</a:t>
            </a:r>
            <a:r>
              <a:rPr sz="1800" spc="-60" dirty="0">
                <a:latin typeface="Calibri"/>
                <a:cs typeface="Calibri"/>
              </a:rPr>
              <a:t> </a:t>
            </a:r>
            <a:r>
              <a:rPr sz="1800" dirty="0">
                <a:latin typeface="Calibri"/>
                <a:cs typeface="Calibri"/>
              </a:rPr>
              <a:t>data</a:t>
            </a:r>
            <a:r>
              <a:rPr sz="1800" spc="-60" dirty="0">
                <a:latin typeface="Calibri"/>
                <a:cs typeface="Calibri"/>
              </a:rPr>
              <a:t> </a:t>
            </a:r>
            <a:r>
              <a:rPr sz="1800" spc="-10" dirty="0">
                <a:latin typeface="Calibri"/>
                <a:cs typeface="Calibri"/>
              </a:rPr>
              <a:t>among 	processors</a:t>
            </a:r>
            <a:endParaRPr sz="1800">
              <a:latin typeface="Calibri"/>
              <a:cs typeface="Calibri"/>
            </a:endParaRPr>
          </a:p>
        </p:txBody>
      </p:sp>
      <p:sp>
        <p:nvSpPr>
          <p:cNvPr id="4" name="object 4"/>
          <p:cNvSpPr txBox="1">
            <a:spLocks noGrp="1"/>
          </p:cNvSpPr>
          <p:nvPr>
            <p:ph type="title"/>
          </p:nvPr>
        </p:nvSpPr>
        <p:spPr>
          <a:prstGeom prst="rect">
            <a:avLst/>
          </a:prstGeom>
        </p:spPr>
        <p:txBody>
          <a:bodyPr vert="horz" wrap="square" lIns="0" tIns="85217" rIns="0" bIns="0" rtlCol="0">
            <a:spAutoFit/>
          </a:bodyPr>
          <a:lstStyle/>
          <a:p>
            <a:pPr marL="241300">
              <a:lnSpc>
                <a:spcPct val="100000"/>
              </a:lnSpc>
              <a:spcBef>
                <a:spcPts val="95"/>
              </a:spcBef>
            </a:pPr>
            <a:r>
              <a:rPr u="sng" spc="-10" dirty="0">
                <a:solidFill>
                  <a:srgbClr val="333399"/>
                </a:solidFill>
                <a:uFill>
                  <a:solidFill>
                    <a:srgbClr val="333399"/>
                  </a:solidFill>
                </a:uFill>
              </a:rPr>
              <a:t>Parallel</a:t>
            </a:r>
            <a:r>
              <a:rPr u="sng" spc="-100" dirty="0">
                <a:solidFill>
                  <a:srgbClr val="333399"/>
                </a:solidFill>
                <a:uFill>
                  <a:solidFill>
                    <a:srgbClr val="333399"/>
                  </a:solidFill>
                </a:uFill>
              </a:rPr>
              <a:t> </a:t>
            </a:r>
            <a:r>
              <a:rPr u="sng" dirty="0">
                <a:solidFill>
                  <a:srgbClr val="333399"/>
                </a:solidFill>
                <a:uFill>
                  <a:solidFill>
                    <a:srgbClr val="333399"/>
                  </a:solidFill>
                </a:uFill>
              </a:rPr>
              <a:t>Computer</a:t>
            </a:r>
            <a:r>
              <a:rPr u="sng" spc="-110" dirty="0">
                <a:solidFill>
                  <a:srgbClr val="333399"/>
                </a:solidFill>
                <a:uFill>
                  <a:solidFill>
                    <a:srgbClr val="333399"/>
                  </a:solidFill>
                </a:uFill>
              </a:rPr>
              <a:t> </a:t>
            </a:r>
            <a:r>
              <a:rPr u="sng" dirty="0">
                <a:solidFill>
                  <a:srgbClr val="333399"/>
                </a:solidFill>
                <a:uFill>
                  <a:solidFill>
                    <a:srgbClr val="333399"/>
                  </a:solidFill>
                </a:uFill>
              </a:rPr>
              <a:t>Memory</a:t>
            </a:r>
            <a:r>
              <a:rPr u="sng" spc="-125" dirty="0">
                <a:solidFill>
                  <a:srgbClr val="333399"/>
                </a:solidFill>
                <a:uFill>
                  <a:solidFill>
                    <a:srgbClr val="333399"/>
                  </a:solidFill>
                </a:uFill>
              </a:rPr>
              <a:t> </a:t>
            </a:r>
            <a:r>
              <a:rPr u="sng" spc="-10" dirty="0">
                <a:solidFill>
                  <a:srgbClr val="333399"/>
                </a:solidFill>
                <a:uFill>
                  <a:solidFill>
                    <a:srgbClr val="333399"/>
                  </a:solidFill>
                </a:uFill>
              </a:rPr>
              <a:t>Architectures</a:t>
            </a:r>
            <a:r>
              <a:rPr u="none" spc="-10" dirty="0">
                <a:solidFill>
                  <a:srgbClr val="333399"/>
                </a:solidFill>
              </a:rPr>
              <a:t>:</a:t>
            </a:r>
          </a:p>
        </p:txBody>
      </p:sp>
      <p:sp>
        <p:nvSpPr>
          <p:cNvPr id="6" name="Slide Number Placeholder 5"/>
          <p:cNvSpPr>
            <a:spLocks noGrp="1"/>
          </p:cNvSpPr>
          <p:nvPr>
            <p:ph type="sldNum" sz="quarter" idx="7"/>
          </p:nvPr>
        </p:nvSpPr>
        <p:spPr>
          <a:xfrm>
            <a:off x="8305801" y="6374396"/>
            <a:ext cx="583946" cy="331203"/>
          </a:xfrm>
        </p:spPr>
        <p:txBody>
          <a:bodyPr/>
          <a:lstStyle/>
          <a:p>
            <a:pPr marL="155575">
              <a:lnSpc>
                <a:spcPts val="2090"/>
              </a:lnSpc>
            </a:pPr>
            <a:fld id="{81D60167-4931-47E6-BA6A-407CBD079E47}" type="slidenum">
              <a:rPr lang="en-US" spc="-50"/>
              <a:pPr marL="155575">
                <a:lnSpc>
                  <a:spcPts val="2090"/>
                </a:lnSpc>
              </a:pPr>
              <a:t>17</a:t>
            </a:fld>
            <a:endParaRPr lang="en-US" spc="-50" dirty="0"/>
          </a:p>
        </p:txBody>
      </p:sp>
      <p:sp>
        <p:nvSpPr>
          <p:cNvPr id="8" name="Footer Placeholder 7"/>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5c828fd67eeb448b" cstate="print"/>
          <a:stretch>
            <a:fillRect/>
          </a:stretch>
        </p:blipFill>
        <p:spPr>
          <a:xfrm>
            <a:off x="175585" y="1579740"/>
            <a:ext cx="3445108" cy="1373738"/>
          </a:xfrm>
          <a:prstGeom prst="rect">
            <a:avLst/>
          </a:prstGeom>
        </p:spPr>
      </p:pic>
      <p:sp>
        <p:nvSpPr>
          <p:cNvPr id="3" name="object 3"/>
          <p:cNvSpPr txBox="1"/>
          <p:nvPr/>
        </p:nvSpPr>
        <p:spPr>
          <a:xfrm>
            <a:off x="383540" y="851661"/>
            <a:ext cx="8451215" cy="5441315"/>
          </a:xfrm>
          <a:prstGeom prst="rect">
            <a:avLst/>
          </a:prstGeom>
        </p:spPr>
        <p:txBody>
          <a:bodyPr vert="horz" wrap="square" lIns="0" tIns="12700" rIns="0" bIns="0" rtlCol="0">
            <a:spAutoFit/>
          </a:bodyPr>
          <a:lstStyle/>
          <a:p>
            <a:pPr marL="3518535">
              <a:lnSpc>
                <a:spcPct val="100000"/>
              </a:lnSpc>
              <a:spcBef>
                <a:spcPts val="100"/>
              </a:spcBef>
            </a:pPr>
            <a:r>
              <a:rPr sz="2400" b="1" spc="-10" dirty="0">
                <a:latin typeface="Calibri"/>
                <a:cs typeface="Calibri"/>
              </a:rPr>
              <a:t>Distributed</a:t>
            </a:r>
            <a:r>
              <a:rPr sz="2400" b="1" spc="-30" dirty="0">
                <a:latin typeface="Calibri"/>
                <a:cs typeface="Calibri"/>
              </a:rPr>
              <a:t> </a:t>
            </a:r>
            <a:r>
              <a:rPr sz="2400" b="1" spc="-10" dirty="0">
                <a:latin typeface="Calibri"/>
                <a:cs typeface="Calibri"/>
              </a:rPr>
              <a:t>Memory:</a:t>
            </a:r>
            <a:endParaRPr sz="2400">
              <a:latin typeface="Calibri"/>
              <a:cs typeface="Calibri"/>
            </a:endParaRPr>
          </a:p>
          <a:p>
            <a:pPr marL="3803650" marR="300990" indent="-285750">
              <a:lnSpc>
                <a:spcPct val="100000"/>
              </a:lnSpc>
              <a:spcBef>
                <a:spcPts val="2195"/>
              </a:spcBef>
              <a:buFont typeface="Wingdings"/>
              <a:buChar char=""/>
              <a:tabLst>
                <a:tab pos="3804920" algn="l"/>
              </a:tabLst>
            </a:pPr>
            <a:r>
              <a:rPr sz="1800" spc="-10" dirty="0">
                <a:latin typeface="Calibri"/>
                <a:cs typeface="Calibri"/>
              </a:rPr>
              <a:t>Requires</a:t>
            </a:r>
            <a:r>
              <a:rPr sz="1800" spc="-25" dirty="0">
                <a:latin typeface="Calibri"/>
                <a:cs typeface="Calibri"/>
              </a:rPr>
              <a:t> </a:t>
            </a:r>
            <a:r>
              <a:rPr sz="1800" dirty="0">
                <a:latin typeface="Calibri"/>
                <a:cs typeface="Calibri"/>
              </a:rPr>
              <a:t>a</a:t>
            </a:r>
            <a:r>
              <a:rPr sz="1800" spc="-45" dirty="0">
                <a:latin typeface="Calibri"/>
                <a:cs typeface="Calibri"/>
              </a:rPr>
              <a:t> </a:t>
            </a:r>
            <a:r>
              <a:rPr sz="1800" spc="-10" dirty="0">
                <a:latin typeface="Calibri"/>
                <a:cs typeface="Calibri"/>
              </a:rPr>
              <a:t>communication</a:t>
            </a:r>
            <a:r>
              <a:rPr sz="1800" spc="-20" dirty="0">
                <a:latin typeface="Calibri"/>
                <a:cs typeface="Calibri"/>
              </a:rPr>
              <a:t> </a:t>
            </a:r>
            <a:r>
              <a:rPr sz="1800" dirty="0">
                <a:latin typeface="Calibri"/>
                <a:cs typeface="Calibri"/>
              </a:rPr>
              <a:t>network</a:t>
            </a:r>
            <a:r>
              <a:rPr sz="1800" spc="-35" dirty="0">
                <a:latin typeface="Calibri"/>
                <a:cs typeface="Calibri"/>
              </a:rPr>
              <a:t> </a:t>
            </a:r>
            <a:r>
              <a:rPr sz="1800" dirty="0">
                <a:latin typeface="Calibri"/>
                <a:cs typeface="Calibri"/>
              </a:rPr>
              <a:t>to</a:t>
            </a:r>
            <a:r>
              <a:rPr sz="1800" spc="-45" dirty="0">
                <a:latin typeface="Calibri"/>
                <a:cs typeface="Calibri"/>
              </a:rPr>
              <a:t> </a:t>
            </a:r>
            <a:r>
              <a:rPr sz="1800" spc="-10" dirty="0">
                <a:latin typeface="Calibri"/>
                <a:cs typeface="Calibri"/>
              </a:rPr>
              <a:t>connect 	</a:t>
            </a:r>
            <a:r>
              <a:rPr sz="1800" spc="-20" dirty="0">
                <a:latin typeface="Calibri"/>
                <a:cs typeface="Calibri"/>
              </a:rPr>
              <a:t>inter-</a:t>
            </a:r>
            <a:r>
              <a:rPr sz="1800" dirty="0">
                <a:latin typeface="Calibri"/>
                <a:cs typeface="Calibri"/>
              </a:rPr>
              <a:t>processor</a:t>
            </a:r>
            <a:r>
              <a:rPr sz="1800" spc="-40" dirty="0">
                <a:latin typeface="Calibri"/>
                <a:cs typeface="Calibri"/>
              </a:rPr>
              <a:t> </a:t>
            </a:r>
            <a:r>
              <a:rPr sz="1800" spc="-10" dirty="0">
                <a:latin typeface="Calibri"/>
                <a:cs typeface="Calibri"/>
              </a:rPr>
              <a:t>memory</a:t>
            </a:r>
            <a:endParaRPr sz="1800">
              <a:latin typeface="Calibri"/>
              <a:cs typeface="Calibri"/>
            </a:endParaRPr>
          </a:p>
          <a:p>
            <a:pPr marL="3803650" marR="8890" indent="-285750">
              <a:lnSpc>
                <a:spcPct val="100000"/>
              </a:lnSpc>
              <a:buFont typeface="Wingdings"/>
              <a:buChar char=""/>
              <a:tabLst>
                <a:tab pos="3804920" algn="l"/>
              </a:tabLst>
            </a:pPr>
            <a:r>
              <a:rPr sz="1800" spc="-10" dirty="0">
                <a:latin typeface="Calibri"/>
                <a:cs typeface="Calibri"/>
              </a:rPr>
              <a:t>Processors</a:t>
            </a:r>
            <a:r>
              <a:rPr sz="1800" spc="-55" dirty="0">
                <a:latin typeface="Calibri"/>
                <a:cs typeface="Calibri"/>
              </a:rPr>
              <a:t> </a:t>
            </a:r>
            <a:r>
              <a:rPr sz="1800" dirty="0">
                <a:latin typeface="Calibri"/>
                <a:cs typeface="Calibri"/>
              </a:rPr>
              <a:t>have</a:t>
            </a:r>
            <a:r>
              <a:rPr sz="1800" spc="-50" dirty="0">
                <a:latin typeface="Calibri"/>
                <a:cs typeface="Calibri"/>
              </a:rPr>
              <a:t> </a:t>
            </a:r>
            <a:r>
              <a:rPr sz="1800" dirty="0">
                <a:latin typeface="Calibri"/>
                <a:cs typeface="Calibri"/>
              </a:rPr>
              <a:t>their</a:t>
            </a:r>
            <a:r>
              <a:rPr sz="1800" spc="-40" dirty="0">
                <a:latin typeface="Calibri"/>
                <a:cs typeface="Calibri"/>
              </a:rPr>
              <a:t> </a:t>
            </a:r>
            <a:r>
              <a:rPr sz="1800" dirty="0">
                <a:latin typeface="Calibri"/>
                <a:cs typeface="Calibri"/>
              </a:rPr>
              <a:t>own</a:t>
            </a:r>
            <a:r>
              <a:rPr sz="1800" spc="-35" dirty="0">
                <a:latin typeface="Calibri"/>
                <a:cs typeface="Calibri"/>
              </a:rPr>
              <a:t> </a:t>
            </a:r>
            <a:r>
              <a:rPr sz="1800" dirty="0">
                <a:latin typeface="Calibri"/>
                <a:cs typeface="Calibri"/>
              </a:rPr>
              <a:t>local</a:t>
            </a:r>
            <a:r>
              <a:rPr sz="1800" spc="-30" dirty="0">
                <a:latin typeface="Calibri"/>
                <a:cs typeface="Calibri"/>
              </a:rPr>
              <a:t> </a:t>
            </a:r>
            <a:r>
              <a:rPr sz="1800" spc="-10" dirty="0">
                <a:latin typeface="Calibri"/>
                <a:cs typeface="Calibri"/>
              </a:rPr>
              <a:t>memory.</a:t>
            </a:r>
            <a:r>
              <a:rPr sz="1800" spc="-55" dirty="0">
                <a:latin typeface="Calibri"/>
                <a:cs typeface="Calibri"/>
              </a:rPr>
              <a:t> </a:t>
            </a:r>
            <a:r>
              <a:rPr sz="1800" spc="-10" dirty="0">
                <a:latin typeface="Calibri"/>
                <a:cs typeface="Calibri"/>
              </a:rPr>
              <a:t>Changes 	</a:t>
            </a:r>
            <a:r>
              <a:rPr sz="1800" dirty="0">
                <a:latin typeface="Calibri"/>
                <a:cs typeface="Calibri"/>
              </a:rPr>
              <a:t>made</a:t>
            </a:r>
            <a:r>
              <a:rPr sz="1800" spc="-35" dirty="0">
                <a:latin typeface="Calibri"/>
                <a:cs typeface="Calibri"/>
              </a:rPr>
              <a:t> </a:t>
            </a:r>
            <a:r>
              <a:rPr sz="1800" dirty="0">
                <a:latin typeface="Calibri"/>
                <a:cs typeface="Calibri"/>
              </a:rPr>
              <a:t>by</a:t>
            </a:r>
            <a:r>
              <a:rPr sz="1800" spc="-25" dirty="0">
                <a:latin typeface="Calibri"/>
                <a:cs typeface="Calibri"/>
              </a:rPr>
              <a:t> </a:t>
            </a:r>
            <a:r>
              <a:rPr sz="1800" dirty="0">
                <a:latin typeface="Calibri"/>
                <a:cs typeface="Calibri"/>
              </a:rPr>
              <a:t>one</a:t>
            </a:r>
            <a:r>
              <a:rPr sz="1800" spc="-35" dirty="0">
                <a:latin typeface="Calibri"/>
                <a:cs typeface="Calibri"/>
              </a:rPr>
              <a:t> </a:t>
            </a:r>
            <a:r>
              <a:rPr sz="1800" dirty="0">
                <a:latin typeface="Calibri"/>
                <a:cs typeface="Calibri"/>
              </a:rPr>
              <a:t>CPU</a:t>
            </a:r>
            <a:r>
              <a:rPr sz="1800" spc="-30" dirty="0">
                <a:latin typeface="Calibri"/>
                <a:cs typeface="Calibri"/>
              </a:rPr>
              <a:t> </a:t>
            </a:r>
            <a:r>
              <a:rPr sz="1800" dirty="0">
                <a:latin typeface="Calibri"/>
                <a:cs typeface="Calibri"/>
              </a:rPr>
              <a:t>have</a:t>
            </a:r>
            <a:r>
              <a:rPr sz="1800" spc="-40" dirty="0">
                <a:latin typeface="Calibri"/>
                <a:cs typeface="Calibri"/>
              </a:rPr>
              <a:t> </a:t>
            </a:r>
            <a:r>
              <a:rPr sz="1800" dirty="0">
                <a:latin typeface="Calibri"/>
                <a:cs typeface="Calibri"/>
              </a:rPr>
              <a:t>no</a:t>
            </a:r>
            <a:r>
              <a:rPr sz="1800" spc="-25" dirty="0">
                <a:latin typeface="Calibri"/>
                <a:cs typeface="Calibri"/>
              </a:rPr>
              <a:t> </a:t>
            </a:r>
            <a:r>
              <a:rPr sz="1800" spc="-10" dirty="0">
                <a:latin typeface="Calibri"/>
                <a:cs typeface="Calibri"/>
              </a:rPr>
              <a:t>effect</a:t>
            </a:r>
            <a:r>
              <a:rPr sz="1800" spc="-35" dirty="0">
                <a:latin typeface="Calibri"/>
                <a:cs typeface="Calibri"/>
              </a:rPr>
              <a:t> </a:t>
            </a:r>
            <a:r>
              <a:rPr sz="1800" dirty="0">
                <a:latin typeface="Calibri"/>
                <a:cs typeface="Calibri"/>
              </a:rPr>
              <a:t>on</a:t>
            </a:r>
            <a:r>
              <a:rPr sz="1800" spc="-20" dirty="0">
                <a:latin typeface="Calibri"/>
                <a:cs typeface="Calibri"/>
              </a:rPr>
              <a:t> </a:t>
            </a:r>
            <a:r>
              <a:rPr sz="1800" spc="-10" dirty="0">
                <a:latin typeface="Calibri"/>
                <a:cs typeface="Calibri"/>
              </a:rPr>
              <a:t>others</a:t>
            </a:r>
            <a:endParaRPr sz="1800">
              <a:latin typeface="Calibri"/>
              <a:cs typeface="Calibri"/>
            </a:endParaRPr>
          </a:p>
          <a:p>
            <a:pPr marL="3803650" marR="5080" indent="-285750">
              <a:lnSpc>
                <a:spcPct val="100000"/>
              </a:lnSpc>
              <a:spcBef>
                <a:spcPts val="5"/>
              </a:spcBef>
              <a:buFont typeface="Wingdings"/>
              <a:buChar char=""/>
              <a:tabLst>
                <a:tab pos="3804920" algn="l"/>
              </a:tabLst>
            </a:pPr>
            <a:r>
              <a:rPr sz="1800" spc="-10" dirty="0">
                <a:latin typeface="Calibri"/>
                <a:cs typeface="Calibri"/>
              </a:rPr>
              <a:t>Requires</a:t>
            </a:r>
            <a:r>
              <a:rPr sz="1800" spc="-45" dirty="0">
                <a:latin typeface="Calibri"/>
                <a:cs typeface="Calibri"/>
              </a:rPr>
              <a:t> </a:t>
            </a:r>
            <a:r>
              <a:rPr sz="1800" spc="-10" dirty="0">
                <a:latin typeface="Calibri"/>
                <a:cs typeface="Calibri"/>
              </a:rPr>
              <a:t>communication</a:t>
            </a:r>
            <a:r>
              <a:rPr sz="1800" spc="-40" dirty="0">
                <a:latin typeface="Calibri"/>
                <a:cs typeface="Calibri"/>
              </a:rPr>
              <a:t> </a:t>
            </a:r>
            <a:r>
              <a:rPr sz="1800" dirty="0">
                <a:latin typeface="Calibri"/>
                <a:cs typeface="Calibri"/>
              </a:rPr>
              <a:t>to</a:t>
            </a:r>
            <a:r>
              <a:rPr sz="1800" spc="-60" dirty="0">
                <a:latin typeface="Calibri"/>
                <a:cs typeface="Calibri"/>
              </a:rPr>
              <a:t> </a:t>
            </a:r>
            <a:r>
              <a:rPr sz="1800" spc="-10" dirty="0">
                <a:latin typeface="Calibri"/>
                <a:cs typeface="Calibri"/>
              </a:rPr>
              <a:t>exchange</a:t>
            </a:r>
            <a:r>
              <a:rPr sz="1800" spc="-60" dirty="0">
                <a:latin typeface="Calibri"/>
                <a:cs typeface="Calibri"/>
              </a:rPr>
              <a:t> </a:t>
            </a:r>
            <a:r>
              <a:rPr sz="1800" dirty="0">
                <a:latin typeface="Calibri"/>
                <a:cs typeface="Calibri"/>
              </a:rPr>
              <a:t>data</a:t>
            </a:r>
            <a:r>
              <a:rPr sz="1800" spc="-60" dirty="0">
                <a:latin typeface="Calibri"/>
                <a:cs typeface="Calibri"/>
              </a:rPr>
              <a:t> </a:t>
            </a:r>
            <a:r>
              <a:rPr sz="1800" spc="-10" dirty="0">
                <a:latin typeface="Calibri"/>
                <a:cs typeface="Calibri"/>
              </a:rPr>
              <a:t>among 	processors</a:t>
            </a:r>
            <a:endParaRPr sz="1800">
              <a:latin typeface="Calibri"/>
              <a:cs typeface="Calibri"/>
            </a:endParaRPr>
          </a:p>
          <a:p>
            <a:pPr>
              <a:lnSpc>
                <a:spcPct val="100000"/>
              </a:lnSpc>
              <a:spcBef>
                <a:spcPts val="800"/>
              </a:spcBef>
            </a:pPr>
            <a:endParaRPr sz="1800">
              <a:latin typeface="Calibri"/>
              <a:cs typeface="Calibri"/>
            </a:endParaRPr>
          </a:p>
          <a:p>
            <a:pPr marL="12700">
              <a:lnSpc>
                <a:spcPct val="100000"/>
              </a:lnSpc>
            </a:pPr>
            <a:r>
              <a:rPr sz="1800" b="1" spc="-10" dirty="0">
                <a:latin typeface="Calibri"/>
                <a:cs typeface="Calibri"/>
              </a:rPr>
              <a:t>Advantages:</a:t>
            </a:r>
            <a:endParaRPr sz="1800">
              <a:latin typeface="Calibri"/>
              <a:cs typeface="Calibri"/>
            </a:endParaRPr>
          </a:p>
          <a:p>
            <a:pPr marL="298450" indent="-285750">
              <a:lnSpc>
                <a:spcPct val="100000"/>
              </a:lnSpc>
              <a:buFont typeface="Wingdings"/>
              <a:buChar char=""/>
              <a:tabLst>
                <a:tab pos="298450" algn="l"/>
              </a:tabLst>
            </a:pPr>
            <a:r>
              <a:rPr sz="1800" dirty="0">
                <a:latin typeface="Calibri"/>
                <a:cs typeface="Calibri"/>
              </a:rPr>
              <a:t>Memory</a:t>
            </a:r>
            <a:r>
              <a:rPr sz="1800" spc="-25" dirty="0">
                <a:latin typeface="Calibri"/>
                <a:cs typeface="Calibri"/>
              </a:rPr>
              <a:t> </a:t>
            </a:r>
            <a:r>
              <a:rPr sz="1800" dirty="0">
                <a:latin typeface="Calibri"/>
                <a:cs typeface="Calibri"/>
              </a:rPr>
              <a:t>is</a:t>
            </a:r>
            <a:r>
              <a:rPr sz="1800" spc="-20" dirty="0">
                <a:latin typeface="Calibri"/>
                <a:cs typeface="Calibri"/>
              </a:rPr>
              <a:t> </a:t>
            </a:r>
            <a:r>
              <a:rPr sz="1800" dirty="0">
                <a:latin typeface="Calibri"/>
                <a:cs typeface="Calibri"/>
              </a:rPr>
              <a:t>scalable</a:t>
            </a:r>
            <a:r>
              <a:rPr sz="1800" spc="-15" dirty="0">
                <a:latin typeface="Calibri"/>
                <a:cs typeface="Calibri"/>
              </a:rPr>
              <a:t> </a:t>
            </a:r>
            <a:r>
              <a:rPr sz="1800" dirty="0">
                <a:latin typeface="Calibri"/>
                <a:cs typeface="Calibri"/>
              </a:rPr>
              <a:t>with</a:t>
            </a:r>
            <a:r>
              <a:rPr sz="1800" spc="-15" dirty="0">
                <a:latin typeface="Calibri"/>
                <a:cs typeface="Calibri"/>
              </a:rPr>
              <a:t> </a:t>
            </a:r>
            <a:r>
              <a:rPr sz="1800" dirty="0">
                <a:latin typeface="Calibri"/>
                <a:cs typeface="Calibri"/>
              </a:rPr>
              <a:t>the</a:t>
            </a:r>
            <a:r>
              <a:rPr sz="1800" spc="-10" dirty="0">
                <a:latin typeface="Calibri"/>
                <a:cs typeface="Calibri"/>
              </a:rPr>
              <a:t> </a:t>
            </a:r>
            <a:r>
              <a:rPr sz="1800" dirty="0">
                <a:latin typeface="Calibri"/>
                <a:cs typeface="Calibri"/>
              </a:rPr>
              <a:t>number</a:t>
            </a:r>
            <a:r>
              <a:rPr sz="1800" spc="-25" dirty="0">
                <a:latin typeface="Calibri"/>
                <a:cs typeface="Calibri"/>
              </a:rPr>
              <a:t> </a:t>
            </a:r>
            <a:r>
              <a:rPr sz="1800" dirty="0">
                <a:latin typeface="Calibri"/>
                <a:cs typeface="Calibri"/>
              </a:rPr>
              <a:t>of</a:t>
            </a:r>
            <a:r>
              <a:rPr sz="1800" spc="-10" dirty="0">
                <a:latin typeface="Calibri"/>
                <a:cs typeface="Calibri"/>
              </a:rPr>
              <a:t> </a:t>
            </a:r>
            <a:r>
              <a:rPr sz="1800" spc="-20" dirty="0">
                <a:latin typeface="Calibri"/>
                <a:cs typeface="Calibri"/>
              </a:rPr>
              <a:t>CPUs</a:t>
            </a:r>
            <a:endParaRPr sz="1800">
              <a:latin typeface="Calibri"/>
              <a:cs typeface="Calibri"/>
            </a:endParaRPr>
          </a:p>
          <a:p>
            <a:pPr marL="297815" marR="146685" indent="-285750">
              <a:lnSpc>
                <a:spcPct val="100000"/>
              </a:lnSpc>
              <a:buFont typeface="Wingdings"/>
              <a:buChar char=""/>
              <a:tabLst>
                <a:tab pos="299085" algn="l"/>
              </a:tabLst>
            </a:pPr>
            <a:r>
              <a:rPr sz="1800" dirty="0">
                <a:latin typeface="Calibri"/>
                <a:cs typeface="Calibri"/>
              </a:rPr>
              <a:t>Each</a:t>
            </a:r>
            <a:r>
              <a:rPr sz="1800" spc="-55" dirty="0">
                <a:latin typeface="Calibri"/>
                <a:cs typeface="Calibri"/>
              </a:rPr>
              <a:t> </a:t>
            </a:r>
            <a:r>
              <a:rPr sz="1800" dirty="0">
                <a:latin typeface="Calibri"/>
                <a:cs typeface="Calibri"/>
              </a:rPr>
              <a:t>CPU</a:t>
            </a:r>
            <a:r>
              <a:rPr sz="1800" spc="-50" dirty="0">
                <a:latin typeface="Calibri"/>
                <a:cs typeface="Calibri"/>
              </a:rPr>
              <a:t> </a:t>
            </a:r>
            <a:r>
              <a:rPr sz="1800" dirty="0">
                <a:latin typeface="Calibri"/>
                <a:cs typeface="Calibri"/>
              </a:rPr>
              <a:t>can</a:t>
            </a:r>
            <a:r>
              <a:rPr sz="1800" spc="-35" dirty="0">
                <a:latin typeface="Calibri"/>
                <a:cs typeface="Calibri"/>
              </a:rPr>
              <a:t> </a:t>
            </a:r>
            <a:r>
              <a:rPr sz="1800" dirty="0">
                <a:latin typeface="Calibri"/>
                <a:cs typeface="Calibri"/>
              </a:rPr>
              <a:t>rapidly</a:t>
            </a:r>
            <a:r>
              <a:rPr sz="1800" spc="-45" dirty="0">
                <a:latin typeface="Calibri"/>
                <a:cs typeface="Calibri"/>
              </a:rPr>
              <a:t> </a:t>
            </a:r>
            <a:r>
              <a:rPr sz="1800" dirty="0">
                <a:latin typeface="Calibri"/>
                <a:cs typeface="Calibri"/>
              </a:rPr>
              <a:t>access</a:t>
            </a:r>
            <a:r>
              <a:rPr sz="1800" spc="-50" dirty="0">
                <a:latin typeface="Calibri"/>
                <a:cs typeface="Calibri"/>
              </a:rPr>
              <a:t> </a:t>
            </a:r>
            <a:r>
              <a:rPr sz="1800" dirty="0">
                <a:latin typeface="Calibri"/>
                <a:cs typeface="Calibri"/>
              </a:rPr>
              <a:t>its</a:t>
            </a:r>
            <a:r>
              <a:rPr sz="1800" spc="-55" dirty="0">
                <a:latin typeface="Calibri"/>
                <a:cs typeface="Calibri"/>
              </a:rPr>
              <a:t> </a:t>
            </a:r>
            <a:r>
              <a:rPr sz="1800" dirty="0">
                <a:latin typeface="Calibri"/>
                <a:cs typeface="Calibri"/>
              </a:rPr>
              <a:t>own</a:t>
            </a:r>
            <a:r>
              <a:rPr sz="1800" spc="-40" dirty="0">
                <a:latin typeface="Calibri"/>
                <a:cs typeface="Calibri"/>
              </a:rPr>
              <a:t> </a:t>
            </a:r>
            <a:r>
              <a:rPr sz="1800" dirty="0">
                <a:latin typeface="Calibri"/>
                <a:cs typeface="Calibri"/>
              </a:rPr>
              <a:t>memory</a:t>
            </a:r>
            <a:r>
              <a:rPr sz="1800" spc="-50" dirty="0">
                <a:latin typeface="Calibri"/>
                <a:cs typeface="Calibri"/>
              </a:rPr>
              <a:t> </a:t>
            </a:r>
            <a:r>
              <a:rPr sz="1800" dirty="0">
                <a:latin typeface="Calibri"/>
                <a:cs typeface="Calibri"/>
              </a:rPr>
              <a:t>without</a:t>
            </a:r>
            <a:r>
              <a:rPr sz="1800" spc="-40" dirty="0">
                <a:latin typeface="Calibri"/>
                <a:cs typeface="Calibri"/>
              </a:rPr>
              <a:t> </a:t>
            </a:r>
            <a:r>
              <a:rPr sz="1800" dirty="0">
                <a:latin typeface="Calibri"/>
                <a:cs typeface="Calibri"/>
              </a:rPr>
              <a:t>overhead</a:t>
            </a:r>
            <a:r>
              <a:rPr sz="1800" spc="-35" dirty="0">
                <a:latin typeface="Calibri"/>
                <a:cs typeface="Calibri"/>
              </a:rPr>
              <a:t> </a:t>
            </a:r>
            <a:r>
              <a:rPr sz="1800" dirty="0">
                <a:latin typeface="Calibri"/>
                <a:cs typeface="Calibri"/>
              </a:rPr>
              <a:t>incurred</a:t>
            </a:r>
            <a:r>
              <a:rPr sz="1800" spc="-25" dirty="0">
                <a:latin typeface="Calibri"/>
                <a:cs typeface="Calibri"/>
              </a:rPr>
              <a:t> </a:t>
            </a:r>
            <a:r>
              <a:rPr sz="1800" dirty="0">
                <a:latin typeface="Calibri"/>
                <a:cs typeface="Calibri"/>
              </a:rPr>
              <a:t>with</a:t>
            </a:r>
            <a:r>
              <a:rPr sz="1800" spc="-40" dirty="0">
                <a:latin typeface="Calibri"/>
                <a:cs typeface="Calibri"/>
              </a:rPr>
              <a:t> </a:t>
            </a:r>
            <a:r>
              <a:rPr sz="1800" dirty="0">
                <a:latin typeface="Calibri"/>
                <a:cs typeface="Calibri"/>
              </a:rPr>
              <a:t>trying</a:t>
            </a:r>
            <a:r>
              <a:rPr sz="1800" spc="-45" dirty="0">
                <a:latin typeface="Calibri"/>
                <a:cs typeface="Calibri"/>
              </a:rPr>
              <a:t> </a:t>
            </a:r>
            <a:r>
              <a:rPr sz="1800" spc="-25" dirty="0">
                <a:latin typeface="Calibri"/>
                <a:cs typeface="Calibri"/>
              </a:rPr>
              <a:t>to 	</a:t>
            </a:r>
            <a:r>
              <a:rPr sz="1800" spc="-10" dirty="0">
                <a:latin typeface="Calibri"/>
                <a:cs typeface="Calibri"/>
              </a:rPr>
              <a:t>maintain</a:t>
            </a:r>
            <a:r>
              <a:rPr sz="1800" spc="-45" dirty="0">
                <a:latin typeface="Calibri"/>
                <a:cs typeface="Calibri"/>
              </a:rPr>
              <a:t> </a:t>
            </a:r>
            <a:r>
              <a:rPr sz="1800" dirty="0">
                <a:latin typeface="Calibri"/>
                <a:cs typeface="Calibri"/>
              </a:rPr>
              <a:t>global</a:t>
            </a:r>
            <a:r>
              <a:rPr sz="1800" spc="-45" dirty="0">
                <a:latin typeface="Calibri"/>
                <a:cs typeface="Calibri"/>
              </a:rPr>
              <a:t> </a:t>
            </a:r>
            <a:r>
              <a:rPr sz="1800" dirty="0">
                <a:latin typeface="Calibri"/>
                <a:cs typeface="Calibri"/>
              </a:rPr>
              <a:t>cache</a:t>
            </a:r>
            <a:r>
              <a:rPr sz="1800" spc="-40" dirty="0">
                <a:latin typeface="Calibri"/>
                <a:cs typeface="Calibri"/>
              </a:rPr>
              <a:t> </a:t>
            </a:r>
            <a:r>
              <a:rPr sz="1800" spc="-10" dirty="0">
                <a:latin typeface="Calibri"/>
                <a:cs typeface="Calibri"/>
              </a:rPr>
              <a:t>coherency</a:t>
            </a:r>
            <a:endParaRPr sz="1800">
              <a:latin typeface="Calibri"/>
              <a:cs typeface="Calibri"/>
            </a:endParaRPr>
          </a:p>
          <a:p>
            <a:pPr marL="12700">
              <a:lnSpc>
                <a:spcPct val="100000"/>
              </a:lnSpc>
              <a:spcBef>
                <a:spcPts val="2160"/>
              </a:spcBef>
            </a:pPr>
            <a:r>
              <a:rPr sz="1800" b="1" spc="-10" dirty="0">
                <a:latin typeface="Calibri"/>
                <a:cs typeface="Calibri"/>
              </a:rPr>
              <a:t>Disadvantages:</a:t>
            </a:r>
            <a:endParaRPr sz="1800">
              <a:latin typeface="Calibri"/>
              <a:cs typeface="Calibri"/>
            </a:endParaRPr>
          </a:p>
          <a:p>
            <a:pPr marL="297815" marR="10160" indent="-285750">
              <a:lnSpc>
                <a:spcPct val="100000"/>
              </a:lnSpc>
              <a:buFont typeface="Wingdings"/>
              <a:buChar char=""/>
              <a:tabLst>
                <a:tab pos="299085" algn="l"/>
              </a:tabLst>
            </a:pPr>
            <a:r>
              <a:rPr sz="1800" spc="-10" dirty="0">
                <a:latin typeface="Calibri"/>
                <a:cs typeface="Calibri"/>
              </a:rPr>
              <a:t>Programmer</a:t>
            </a:r>
            <a:r>
              <a:rPr sz="1800" spc="-45" dirty="0">
                <a:latin typeface="Calibri"/>
                <a:cs typeface="Calibri"/>
              </a:rPr>
              <a:t> </a:t>
            </a:r>
            <a:r>
              <a:rPr sz="1800" dirty="0">
                <a:latin typeface="Calibri"/>
                <a:cs typeface="Calibri"/>
              </a:rPr>
              <a:t>is</a:t>
            </a:r>
            <a:r>
              <a:rPr sz="1800" spc="-40" dirty="0">
                <a:latin typeface="Calibri"/>
                <a:cs typeface="Calibri"/>
              </a:rPr>
              <a:t> </a:t>
            </a:r>
            <a:r>
              <a:rPr sz="1800" spc="-10" dirty="0">
                <a:latin typeface="Calibri"/>
                <a:cs typeface="Calibri"/>
              </a:rPr>
              <a:t>responsible</a:t>
            </a:r>
            <a:r>
              <a:rPr sz="1800" spc="-40" dirty="0">
                <a:latin typeface="Calibri"/>
                <a:cs typeface="Calibri"/>
              </a:rPr>
              <a:t> </a:t>
            </a:r>
            <a:r>
              <a:rPr sz="1800" dirty="0">
                <a:latin typeface="Calibri"/>
                <a:cs typeface="Calibri"/>
              </a:rPr>
              <a:t>for</a:t>
            </a:r>
            <a:r>
              <a:rPr sz="1800" spc="-35" dirty="0">
                <a:latin typeface="Calibri"/>
                <a:cs typeface="Calibri"/>
              </a:rPr>
              <a:t> </a:t>
            </a:r>
            <a:r>
              <a:rPr sz="1800" dirty="0">
                <a:latin typeface="Calibri"/>
                <a:cs typeface="Calibri"/>
              </a:rPr>
              <a:t>many</a:t>
            </a:r>
            <a:r>
              <a:rPr sz="1800" spc="-40" dirty="0">
                <a:latin typeface="Calibri"/>
                <a:cs typeface="Calibri"/>
              </a:rPr>
              <a:t> </a:t>
            </a:r>
            <a:r>
              <a:rPr sz="1800" dirty="0">
                <a:latin typeface="Calibri"/>
                <a:cs typeface="Calibri"/>
              </a:rPr>
              <a:t>of</a:t>
            </a:r>
            <a:r>
              <a:rPr sz="1800" spc="-45" dirty="0">
                <a:latin typeface="Calibri"/>
                <a:cs typeface="Calibri"/>
              </a:rPr>
              <a:t> </a:t>
            </a:r>
            <a:r>
              <a:rPr sz="1800" dirty="0">
                <a:latin typeface="Calibri"/>
                <a:cs typeface="Calibri"/>
              </a:rPr>
              <a:t>the</a:t>
            </a:r>
            <a:r>
              <a:rPr sz="1800" spc="-30" dirty="0">
                <a:latin typeface="Calibri"/>
                <a:cs typeface="Calibri"/>
              </a:rPr>
              <a:t> </a:t>
            </a:r>
            <a:r>
              <a:rPr sz="1800" dirty="0">
                <a:latin typeface="Calibri"/>
                <a:cs typeface="Calibri"/>
              </a:rPr>
              <a:t>details</a:t>
            </a:r>
            <a:r>
              <a:rPr sz="1800" spc="-25" dirty="0">
                <a:latin typeface="Calibri"/>
                <a:cs typeface="Calibri"/>
              </a:rPr>
              <a:t> </a:t>
            </a:r>
            <a:r>
              <a:rPr sz="1800" dirty="0">
                <a:latin typeface="Calibri"/>
                <a:cs typeface="Calibri"/>
              </a:rPr>
              <a:t>associated</a:t>
            </a:r>
            <a:r>
              <a:rPr sz="1800" spc="-40" dirty="0">
                <a:latin typeface="Calibri"/>
                <a:cs typeface="Calibri"/>
              </a:rPr>
              <a:t> </a:t>
            </a:r>
            <a:r>
              <a:rPr sz="1800" dirty="0">
                <a:latin typeface="Calibri"/>
                <a:cs typeface="Calibri"/>
              </a:rPr>
              <a:t>with</a:t>
            </a:r>
            <a:r>
              <a:rPr sz="1800" spc="330" dirty="0">
                <a:latin typeface="Calibri"/>
                <a:cs typeface="Calibri"/>
              </a:rPr>
              <a:t> </a:t>
            </a:r>
            <a:r>
              <a:rPr sz="1800" dirty="0">
                <a:latin typeface="Calibri"/>
                <a:cs typeface="Calibri"/>
              </a:rPr>
              <a:t>data</a:t>
            </a:r>
            <a:r>
              <a:rPr sz="1800" spc="-45" dirty="0">
                <a:latin typeface="Calibri"/>
                <a:cs typeface="Calibri"/>
              </a:rPr>
              <a:t> </a:t>
            </a:r>
            <a:r>
              <a:rPr sz="1800" spc="-10" dirty="0">
                <a:latin typeface="Calibri"/>
                <a:cs typeface="Calibri"/>
              </a:rPr>
              <a:t>communication 	</a:t>
            </a:r>
            <a:r>
              <a:rPr sz="1800" dirty="0">
                <a:latin typeface="Calibri"/>
                <a:cs typeface="Calibri"/>
              </a:rPr>
              <a:t>between</a:t>
            </a:r>
            <a:r>
              <a:rPr sz="1800" spc="-60" dirty="0">
                <a:latin typeface="Calibri"/>
                <a:cs typeface="Calibri"/>
              </a:rPr>
              <a:t> </a:t>
            </a:r>
            <a:r>
              <a:rPr sz="1800" spc="-10" dirty="0">
                <a:latin typeface="Calibri"/>
                <a:cs typeface="Calibri"/>
              </a:rPr>
              <a:t>processors</a:t>
            </a:r>
            <a:endParaRPr sz="1800">
              <a:latin typeface="Calibri"/>
              <a:cs typeface="Calibri"/>
            </a:endParaRPr>
          </a:p>
          <a:p>
            <a:pPr marL="297815" marR="97790" indent="-285750">
              <a:lnSpc>
                <a:spcPct val="100000"/>
              </a:lnSpc>
              <a:spcBef>
                <a:spcPts val="5"/>
              </a:spcBef>
              <a:buFont typeface="Wingdings"/>
              <a:buChar char=""/>
              <a:tabLst>
                <a:tab pos="299085" algn="l"/>
              </a:tabLst>
            </a:pPr>
            <a:r>
              <a:rPr sz="1800" dirty="0">
                <a:latin typeface="Calibri"/>
                <a:cs typeface="Calibri"/>
              </a:rPr>
              <a:t>It</a:t>
            </a:r>
            <a:r>
              <a:rPr sz="1800" spc="-50" dirty="0">
                <a:latin typeface="Calibri"/>
                <a:cs typeface="Calibri"/>
              </a:rPr>
              <a:t> </a:t>
            </a:r>
            <a:r>
              <a:rPr sz="1800" dirty="0">
                <a:latin typeface="Calibri"/>
                <a:cs typeface="Calibri"/>
              </a:rPr>
              <a:t>is</a:t>
            </a:r>
            <a:r>
              <a:rPr sz="1800" spc="-40" dirty="0">
                <a:latin typeface="Calibri"/>
                <a:cs typeface="Calibri"/>
              </a:rPr>
              <a:t> </a:t>
            </a:r>
            <a:r>
              <a:rPr sz="1800" dirty="0">
                <a:latin typeface="Calibri"/>
                <a:cs typeface="Calibri"/>
              </a:rPr>
              <a:t>usually</a:t>
            </a:r>
            <a:r>
              <a:rPr sz="1800" spc="-40" dirty="0">
                <a:latin typeface="Calibri"/>
                <a:cs typeface="Calibri"/>
              </a:rPr>
              <a:t> </a:t>
            </a:r>
            <a:r>
              <a:rPr sz="1800" dirty="0">
                <a:latin typeface="Calibri"/>
                <a:cs typeface="Calibri"/>
              </a:rPr>
              <a:t>difficult</a:t>
            </a:r>
            <a:r>
              <a:rPr sz="1800" spc="-30" dirty="0">
                <a:latin typeface="Calibri"/>
                <a:cs typeface="Calibri"/>
              </a:rPr>
              <a:t> </a:t>
            </a:r>
            <a:r>
              <a:rPr sz="1800" dirty="0">
                <a:latin typeface="Calibri"/>
                <a:cs typeface="Calibri"/>
              </a:rPr>
              <a:t>to</a:t>
            </a:r>
            <a:r>
              <a:rPr sz="1800" spc="-45" dirty="0">
                <a:latin typeface="Calibri"/>
                <a:cs typeface="Calibri"/>
              </a:rPr>
              <a:t> </a:t>
            </a:r>
            <a:r>
              <a:rPr sz="1800" dirty="0">
                <a:latin typeface="Calibri"/>
                <a:cs typeface="Calibri"/>
              </a:rPr>
              <a:t>map</a:t>
            </a:r>
            <a:r>
              <a:rPr sz="1800" spc="-40" dirty="0">
                <a:latin typeface="Calibri"/>
                <a:cs typeface="Calibri"/>
              </a:rPr>
              <a:t> </a:t>
            </a:r>
            <a:r>
              <a:rPr sz="1800" dirty="0">
                <a:latin typeface="Calibri"/>
                <a:cs typeface="Calibri"/>
              </a:rPr>
              <a:t>existing</a:t>
            </a:r>
            <a:r>
              <a:rPr sz="1800" spc="-40" dirty="0">
                <a:latin typeface="Calibri"/>
                <a:cs typeface="Calibri"/>
              </a:rPr>
              <a:t> </a:t>
            </a:r>
            <a:r>
              <a:rPr sz="1800" dirty="0">
                <a:latin typeface="Calibri"/>
                <a:cs typeface="Calibri"/>
              </a:rPr>
              <a:t>data</a:t>
            </a:r>
            <a:r>
              <a:rPr sz="1800" spc="-45" dirty="0">
                <a:latin typeface="Calibri"/>
                <a:cs typeface="Calibri"/>
              </a:rPr>
              <a:t> </a:t>
            </a:r>
            <a:r>
              <a:rPr sz="1800" spc="-10" dirty="0">
                <a:latin typeface="Calibri"/>
                <a:cs typeface="Calibri"/>
              </a:rPr>
              <a:t>structures</a:t>
            </a:r>
            <a:r>
              <a:rPr sz="1800" spc="-25" dirty="0">
                <a:latin typeface="Calibri"/>
                <a:cs typeface="Calibri"/>
              </a:rPr>
              <a:t> </a:t>
            </a:r>
            <a:r>
              <a:rPr sz="1800" dirty="0">
                <a:latin typeface="Calibri"/>
                <a:cs typeface="Calibri"/>
              </a:rPr>
              <a:t>to</a:t>
            </a:r>
            <a:r>
              <a:rPr sz="1800" spc="-50" dirty="0">
                <a:latin typeface="Calibri"/>
                <a:cs typeface="Calibri"/>
              </a:rPr>
              <a:t> </a:t>
            </a:r>
            <a:r>
              <a:rPr sz="1800" dirty="0">
                <a:latin typeface="Calibri"/>
                <a:cs typeface="Calibri"/>
              </a:rPr>
              <a:t>this</a:t>
            </a:r>
            <a:r>
              <a:rPr sz="1800" spc="-40" dirty="0">
                <a:latin typeface="Calibri"/>
                <a:cs typeface="Calibri"/>
              </a:rPr>
              <a:t> </a:t>
            </a:r>
            <a:r>
              <a:rPr sz="1800" dirty="0">
                <a:latin typeface="Calibri"/>
                <a:cs typeface="Calibri"/>
              </a:rPr>
              <a:t>memory</a:t>
            </a:r>
            <a:r>
              <a:rPr sz="1800" spc="-40" dirty="0">
                <a:latin typeface="Calibri"/>
                <a:cs typeface="Calibri"/>
              </a:rPr>
              <a:t> </a:t>
            </a:r>
            <a:r>
              <a:rPr sz="1800" spc="-10" dirty="0">
                <a:latin typeface="Calibri"/>
                <a:cs typeface="Calibri"/>
              </a:rPr>
              <a:t>organization,</a:t>
            </a:r>
            <a:r>
              <a:rPr sz="1800" spc="-25" dirty="0">
                <a:latin typeface="Calibri"/>
                <a:cs typeface="Calibri"/>
              </a:rPr>
              <a:t> </a:t>
            </a:r>
            <a:r>
              <a:rPr sz="1800" spc="-10" dirty="0">
                <a:latin typeface="Calibri"/>
                <a:cs typeface="Calibri"/>
              </a:rPr>
              <a:t>based 	</a:t>
            </a:r>
            <a:r>
              <a:rPr sz="1800" dirty="0">
                <a:latin typeface="Calibri"/>
                <a:cs typeface="Calibri"/>
              </a:rPr>
              <a:t>on</a:t>
            </a:r>
            <a:r>
              <a:rPr sz="1800" spc="-25" dirty="0">
                <a:latin typeface="Calibri"/>
                <a:cs typeface="Calibri"/>
              </a:rPr>
              <a:t> </a:t>
            </a:r>
            <a:r>
              <a:rPr sz="1800" dirty="0">
                <a:latin typeface="Calibri"/>
                <a:cs typeface="Calibri"/>
              </a:rPr>
              <a:t>global</a:t>
            </a:r>
            <a:r>
              <a:rPr sz="1800" spc="-30" dirty="0">
                <a:latin typeface="Calibri"/>
                <a:cs typeface="Calibri"/>
              </a:rPr>
              <a:t> </a:t>
            </a:r>
            <a:r>
              <a:rPr sz="1800" spc="-10" dirty="0">
                <a:latin typeface="Calibri"/>
                <a:cs typeface="Calibri"/>
              </a:rPr>
              <a:t>memory</a:t>
            </a:r>
            <a:endParaRPr sz="1800">
              <a:latin typeface="Calibri"/>
              <a:cs typeface="Calibri"/>
            </a:endParaRPr>
          </a:p>
        </p:txBody>
      </p:sp>
      <p:sp>
        <p:nvSpPr>
          <p:cNvPr id="4" name="object 4"/>
          <p:cNvSpPr txBox="1">
            <a:spLocks noGrp="1"/>
          </p:cNvSpPr>
          <p:nvPr>
            <p:ph type="title"/>
          </p:nvPr>
        </p:nvSpPr>
        <p:spPr>
          <a:prstGeom prst="rect">
            <a:avLst/>
          </a:prstGeom>
        </p:spPr>
        <p:txBody>
          <a:bodyPr vert="horz" wrap="square" lIns="0" tIns="85217" rIns="0" bIns="0" rtlCol="0">
            <a:spAutoFit/>
          </a:bodyPr>
          <a:lstStyle/>
          <a:p>
            <a:pPr marL="241300">
              <a:lnSpc>
                <a:spcPct val="100000"/>
              </a:lnSpc>
              <a:spcBef>
                <a:spcPts val="95"/>
              </a:spcBef>
            </a:pPr>
            <a:r>
              <a:rPr u="sng" spc="-10" dirty="0">
                <a:solidFill>
                  <a:srgbClr val="333399"/>
                </a:solidFill>
                <a:uFill>
                  <a:solidFill>
                    <a:srgbClr val="333399"/>
                  </a:solidFill>
                </a:uFill>
              </a:rPr>
              <a:t>Parallel</a:t>
            </a:r>
            <a:r>
              <a:rPr u="sng" spc="-100" dirty="0">
                <a:solidFill>
                  <a:srgbClr val="333399"/>
                </a:solidFill>
                <a:uFill>
                  <a:solidFill>
                    <a:srgbClr val="333399"/>
                  </a:solidFill>
                </a:uFill>
              </a:rPr>
              <a:t> </a:t>
            </a:r>
            <a:r>
              <a:rPr u="sng" dirty="0">
                <a:solidFill>
                  <a:srgbClr val="333399"/>
                </a:solidFill>
                <a:uFill>
                  <a:solidFill>
                    <a:srgbClr val="333399"/>
                  </a:solidFill>
                </a:uFill>
              </a:rPr>
              <a:t>Computer</a:t>
            </a:r>
            <a:r>
              <a:rPr u="sng" spc="-110" dirty="0">
                <a:solidFill>
                  <a:srgbClr val="333399"/>
                </a:solidFill>
                <a:uFill>
                  <a:solidFill>
                    <a:srgbClr val="333399"/>
                  </a:solidFill>
                </a:uFill>
              </a:rPr>
              <a:t> </a:t>
            </a:r>
            <a:r>
              <a:rPr u="sng" dirty="0">
                <a:solidFill>
                  <a:srgbClr val="333399"/>
                </a:solidFill>
                <a:uFill>
                  <a:solidFill>
                    <a:srgbClr val="333399"/>
                  </a:solidFill>
                </a:uFill>
              </a:rPr>
              <a:t>Memory</a:t>
            </a:r>
            <a:r>
              <a:rPr u="sng" spc="-125" dirty="0">
                <a:solidFill>
                  <a:srgbClr val="333399"/>
                </a:solidFill>
                <a:uFill>
                  <a:solidFill>
                    <a:srgbClr val="333399"/>
                  </a:solidFill>
                </a:uFill>
              </a:rPr>
              <a:t> </a:t>
            </a:r>
            <a:r>
              <a:rPr u="sng" spc="-10" dirty="0">
                <a:solidFill>
                  <a:srgbClr val="333399"/>
                </a:solidFill>
                <a:uFill>
                  <a:solidFill>
                    <a:srgbClr val="333399"/>
                  </a:solidFill>
                </a:uFill>
              </a:rPr>
              <a:t>Architectures</a:t>
            </a:r>
            <a:r>
              <a:rPr u="none" spc="-10" dirty="0">
                <a:solidFill>
                  <a:srgbClr val="333399"/>
                </a:solidFill>
              </a:rPr>
              <a:t>:</a:t>
            </a:r>
          </a:p>
        </p:txBody>
      </p:sp>
      <p:sp>
        <p:nvSpPr>
          <p:cNvPr id="6" name="Slide Number Placeholder 5"/>
          <p:cNvSpPr>
            <a:spLocks noGrp="1"/>
          </p:cNvSpPr>
          <p:nvPr>
            <p:ph type="sldNum" sz="quarter" idx="7"/>
          </p:nvPr>
        </p:nvSpPr>
        <p:spPr>
          <a:xfrm>
            <a:off x="8382001" y="6374396"/>
            <a:ext cx="507746" cy="483603"/>
          </a:xfrm>
        </p:spPr>
        <p:txBody>
          <a:bodyPr/>
          <a:lstStyle/>
          <a:p>
            <a:pPr marL="155575">
              <a:lnSpc>
                <a:spcPts val="2090"/>
              </a:lnSpc>
            </a:pPr>
            <a:fld id="{81D60167-4931-47E6-BA6A-407CBD079E47}" type="slidenum">
              <a:rPr lang="en-US" spc="-50"/>
              <a:pPr marL="155575">
                <a:lnSpc>
                  <a:spcPts val="2090"/>
                </a:lnSpc>
              </a:pPr>
              <a:t>18</a:t>
            </a:fld>
            <a:endParaRPr lang="en-US" spc="-50" dirty="0"/>
          </a:p>
        </p:txBody>
      </p:sp>
      <p:sp>
        <p:nvSpPr>
          <p:cNvPr id="8" name="Footer Placeholder 7"/>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Shared </a:t>
            </a:r>
            <a:r>
              <a:rPr lang="en-US" sz="2400" b="1" dirty="0" err="1">
                <a:solidFill>
                  <a:srgbClr val="0000FF"/>
                </a:solidFill>
              </a:rPr>
              <a:t>vs</a:t>
            </a:r>
            <a:r>
              <a:rPr lang="en-US" sz="2400" b="1" dirty="0">
                <a:solidFill>
                  <a:srgbClr val="0000FF"/>
                </a:solidFill>
              </a:rPr>
              <a:t> Distributed memory</a:t>
            </a:r>
            <a:endParaRPr lang="en-US" sz="2200" b="1" dirty="0">
              <a:solidFill>
                <a:srgbClr val="FF0000"/>
              </a:solidFill>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lgn="r"/>
            <a:fld id="{B6F15528-21DE-4FAA-801E-634DDDAF4B2B}" type="slidenum">
              <a:rPr lang="en-US"/>
              <a:pPr algn="r"/>
              <a:t>19</a:t>
            </a:fld>
            <a:endParaRPr lang="en-US" dirty="0"/>
          </a:p>
        </p:txBody>
      </p:sp>
      <p:pic>
        <p:nvPicPr>
          <p:cNvPr id="39938" name="Picture 2" descr="5: Shared vs Distributed memory "/>
          <p:cNvPicPr>
            <a:picLocks noChangeAspect="1" noChangeArrowheads="1"/>
          </p:cNvPicPr>
          <p:nvPr/>
        </p:nvPicPr>
        <p:blipFill>
          <a:blip r:embed="R3edbc3b5804546a1" cstate="print"/>
          <a:srcRect t="16891"/>
          <a:stretch>
            <a:fillRect/>
          </a:stretch>
        </p:blipFill>
        <p:spPr bwMode="auto">
          <a:xfrm>
            <a:off x="457200" y="914400"/>
            <a:ext cx="8096250" cy="4124326"/>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42f338eb64b84a52" cstate="print"/>
          <a:stretch>
            <a:fillRect/>
          </a:stretch>
        </p:blipFill>
        <p:spPr>
          <a:xfrm>
            <a:off x="419878" y="2080726"/>
            <a:ext cx="3724512" cy="1485122"/>
          </a:xfrm>
          <a:prstGeom prst="rect">
            <a:avLst/>
          </a:prstGeom>
        </p:spPr>
      </p:pic>
      <p:sp>
        <p:nvSpPr>
          <p:cNvPr id="3" name="object 3"/>
          <p:cNvSpPr txBox="1"/>
          <p:nvPr/>
        </p:nvSpPr>
        <p:spPr>
          <a:xfrm>
            <a:off x="459740" y="702309"/>
            <a:ext cx="7226300" cy="1155065"/>
          </a:xfrm>
          <a:prstGeom prst="rect">
            <a:avLst/>
          </a:prstGeom>
        </p:spPr>
        <p:txBody>
          <a:bodyPr vert="horz" wrap="square" lIns="0" tIns="13335" rIns="0" bIns="0" rtlCol="0">
            <a:spAutoFit/>
          </a:bodyPr>
          <a:lstStyle/>
          <a:p>
            <a:pPr marL="12700">
              <a:lnSpc>
                <a:spcPct val="100000"/>
              </a:lnSpc>
              <a:spcBef>
                <a:spcPts val="105"/>
              </a:spcBef>
            </a:pPr>
            <a:r>
              <a:rPr sz="2000" b="1" dirty="0">
                <a:latin typeface="Calibri"/>
                <a:cs typeface="Calibri"/>
              </a:rPr>
              <a:t>Hybrid</a:t>
            </a:r>
            <a:r>
              <a:rPr sz="2000" b="1" spc="-10" dirty="0">
                <a:latin typeface="Calibri"/>
                <a:cs typeface="Calibri"/>
              </a:rPr>
              <a:t> Distributed-Shared</a:t>
            </a:r>
            <a:r>
              <a:rPr sz="2000" b="1" spc="-35" dirty="0">
                <a:latin typeface="Calibri"/>
                <a:cs typeface="Calibri"/>
              </a:rPr>
              <a:t> </a:t>
            </a:r>
            <a:r>
              <a:rPr sz="2000" b="1" spc="-10" dirty="0">
                <a:latin typeface="Calibri"/>
                <a:cs typeface="Calibri"/>
              </a:rPr>
              <a:t>Memory:</a:t>
            </a:r>
            <a:endParaRPr sz="2000">
              <a:latin typeface="Calibri"/>
              <a:cs typeface="Calibri"/>
            </a:endParaRPr>
          </a:p>
          <a:p>
            <a:pPr marL="12700" marR="5080">
              <a:lnSpc>
                <a:spcPct val="100000"/>
              </a:lnSpc>
              <a:spcBef>
                <a:spcPts val="2165"/>
              </a:spcBef>
            </a:pPr>
            <a:r>
              <a:rPr sz="1800" dirty="0">
                <a:latin typeface="Calibri"/>
                <a:cs typeface="Calibri"/>
              </a:rPr>
              <a:t>The</a:t>
            </a:r>
            <a:r>
              <a:rPr sz="1800" spc="-55" dirty="0">
                <a:latin typeface="Calibri"/>
                <a:cs typeface="Calibri"/>
              </a:rPr>
              <a:t> </a:t>
            </a:r>
            <a:r>
              <a:rPr sz="1800" dirty="0">
                <a:latin typeface="Calibri"/>
                <a:cs typeface="Calibri"/>
              </a:rPr>
              <a:t>largest</a:t>
            </a:r>
            <a:r>
              <a:rPr sz="1800" spc="-60" dirty="0">
                <a:latin typeface="Calibri"/>
                <a:cs typeface="Calibri"/>
              </a:rPr>
              <a:t> </a:t>
            </a:r>
            <a:r>
              <a:rPr sz="1800" dirty="0">
                <a:latin typeface="Calibri"/>
                <a:cs typeface="Calibri"/>
              </a:rPr>
              <a:t>and</a:t>
            </a:r>
            <a:r>
              <a:rPr sz="1800" spc="-50" dirty="0">
                <a:latin typeface="Calibri"/>
                <a:cs typeface="Calibri"/>
              </a:rPr>
              <a:t> </a:t>
            </a:r>
            <a:r>
              <a:rPr sz="1800" spc="-10" dirty="0">
                <a:latin typeface="Calibri"/>
                <a:cs typeface="Calibri"/>
              </a:rPr>
              <a:t>fastest</a:t>
            </a:r>
            <a:r>
              <a:rPr sz="1800" spc="-55" dirty="0">
                <a:latin typeface="Calibri"/>
                <a:cs typeface="Calibri"/>
              </a:rPr>
              <a:t> </a:t>
            </a:r>
            <a:r>
              <a:rPr sz="1800" spc="-10" dirty="0">
                <a:latin typeface="Calibri"/>
                <a:cs typeface="Calibri"/>
              </a:rPr>
              <a:t>computers</a:t>
            </a:r>
            <a:r>
              <a:rPr sz="1800" spc="-45" dirty="0">
                <a:latin typeface="Calibri"/>
                <a:cs typeface="Calibri"/>
              </a:rPr>
              <a:t> </a:t>
            </a:r>
            <a:r>
              <a:rPr sz="1800" dirty="0">
                <a:latin typeface="Calibri"/>
                <a:cs typeface="Calibri"/>
              </a:rPr>
              <a:t>in</a:t>
            </a:r>
            <a:r>
              <a:rPr sz="1800" spc="-45" dirty="0">
                <a:latin typeface="Calibri"/>
                <a:cs typeface="Calibri"/>
              </a:rPr>
              <a:t> </a:t>
            </a:r>
            <a:r>
              <a:rPr sz="1800" dirty="0">
                <a:latin typeface="Calibri"/>
                <a:cs typeface="Calibri"/>
              </a:rPr>
              <a:t>the</a:t>
            </a:r>
            <a:r>
              <a:rPr sz="1800" spc="-55" dirty="0">
                <a:latin typeface="Calibri"/>
                <a:cs typeface="Calibri"/>
              </a:rPr>
              <a:t> </a:t>
            </a:r>
            <a:r>
              <a:rPr sz="1800" dirty="0">
                <a:latin typeface="Calibri"/>
                <a:cs typeface="Calibri"/>
              </a:rPr>
              <a:t>world</a:t>
            </a:r>
            <a:r>
              <a:rPr sz="1800" spc="-35" dirty="0">
                <a:latin typeface="Calibri"/>
                <a:cs typeface="Calibri"/>
              </a:rPr>
              <a:t> </a:t>
            </a:r>
            <a:r>
              <a:rPr sz="1800" dirty="0">
                <a:latin typeface="Calibri"/>
                <a:cs typeface="Calibri"/>
              </a:rPr>
              <a:t>today</a:t>
            </a:r>
            <a:r>
              <a:rPr sz="1800" spc="-55" dirty="0">
                <a:latin typeface="Calibri"/>
                <a:cs typeface="Calibri"/>
              </a:rPr>
              <a:t> </a:t>
            </a:r>
            <a:r>
              <a:rPr sz="1800" dirty="0">
                <a:latin typeface="Calibri"/>
                <a:cs typeface="Calibri"/>
              </a:rPr>
              <a:t>employ</a:t>
            </a:r>
            <a:r>
              <a:rPr sz="1800" spc="-50" dirty="0">
                <a:latin typeface="Calibri"/>
                <a:cs typeface="Calibri"/>
              </a:rPr>
              <a:t> </a:t>
            </a:r>
            <a:r>
              <a:rPr sz="1800" dirty="0">
                <a:latin typeface="Calibri"/>
                <a:cs typeface="Calibri"/>
              </a:rPr>
              <a:t>both</a:t>
            </a:r>
            <a:r>
              <a:rPr sz="1800" spc="-45" dirty="0">
                <a:latin typeface="Calibri"/>
                <a:cs typeface="Calibri"/>
              </a:rPr>
              <a:t> </a:t>
            </a:r>
            <a:r>
              <a:rPr sz="1800" dirty="0">
                <a:latin typeface="Calibri"/>
                <a:cs typeface="Calibri"/>
              </a:rPr>
              <a:t>shared</a:t>
            </a:r>
            <a:r>
              <a:rPr sz="1800" spc="-55" dirty="0">
                <a:latin typeface="Calibri"/>
                <a:cs typeface="Calibri"/>
              </a:rPr>
              <a:t> </a:t>
            </a:r>
            <a:r>
              <a:rPr sz="1800" spc="-25" dirty="0">
                <a:latin typeface="Calibri"/>
                <a:cs typeface="Calibri"/>
              </a:rPr>
              <a:t>and </a:t>
            </a:r>
            <a:r>
              <a:rPr sz="1800" dirty="0">
                <a:latin typeface="Calibri"/>
                <a:cs typeface="Calibri"/>
              </a:rPr>
              <a:t>distributed</a:t>
            </a:r>
            <a:r>
              <a:rPr sz="1800" spc="-55" dirty="0">
                <a:latin typeface="Calibri"/>
                <a:cs typeface="Calibri"/>
              </a:rPr>
              <a:t> </a:t>
            </a:r>
            <a:r>
              <a:rPr sz="1800" dirty="0">
                <a:latin typeface="Calibri"/>
                <a:cs typeface="Calibri"/>
              </a:rPr>
              <a:t>memory</a:t>
            </a:r>
            <a:r>
              <a:rPr sz="1800" spc="-80" dirty="0">
                <a:latin typeface="Calibri"/>
                <a:cs typeface="Calibri"/>
              </a:rPr>
              <a:t> </a:t>
            </a:r>
            <a:r>
              <a:rPr sz="1800" spc="-10" dirty="0">
                <a:latin typeface="Calibri"/>
                <a:cs typeface="Calibri"/>
              </a:rPr>
              <a:t>architectures.</a:t>
            </a:r>
            <a:endParaRPr sz="1800">
              <a:latin typeface="Calibri"/>
              <a:cs typeface="Calibri"/>
            </a:endParaRPr>
          </a:p>
        </p:txBody>
      </p:sp>
      <p:sp>
        <p:nvSpPr>
          <p:cNvPr id="4" name="object 4"/>
          <p:cNvSpPr txBox="1"/>
          <p:nvPr/>
        </p:nvSpPr>
        <p:spPr>
          <a:xfrm>
            <a:off x="459740" y="3675964"/>
            <a:ext cx="7260590" cy="848994"/>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1800" dirty="0">
                <a:latin typeface="Calibri"/>
                <a:cs typeface="Calibri"/>
              </a:rPr>
              <a:t>Shared</a:t>
            </a:r>
            <a:r>
              <a:rPr sz="1800" spc="-45" dirty="0">
                <a:latin typeface="Calibri"/>
                <a:cs typeface="Calibri"/>
              </a:rPr>
              <a:t> </a:t>
            </a:r>
            <a:r>
              <a:rPr sz="1800" dirty="0">
                <a:latin typeface="Calibri"/>
                <a:cs typeface="Calibri"/>
              </a:rPr>
              <a:t>memory</a:t>
            </a:r>
            <a:r>
              <a:rPr sz="1800" spc="-35" dirty="0">
                <a:latin typeface="Calibri"/>
                <a:cs typeface="Calibri"/>
              </a:rPr>
              <a:t> </a:t>
            </a:r>
            <a:r>
              <a:rPr sz="1800" spc="-10" dirty="0">
                <a:latin typeface="Calibri"/>
                <a:cs typeface="Calibri"/>
              </a:rPr>
              <a:t>component</a:t>
            </a:r>
            <a:r>
              <a:rPr sz="1800" spc="-35" dirty="0">
                <a:latin typeface="Calibri"/>
                <a:cs typeface="Calibri"/>
              </a:rPr>
              <a:t> </a:t>
            </a:r>
            <a:r>
              <a:rPr sz="1800" dirty="0">
                <a:latin typeface="Calibri"/>
                <a:cs typeface="Calibri"/>
              </a:rPr>
              <a:t>can</a:t>
            </a:r>
            <a:r>
              <a:rPr sz="1800" spc="-30" dirty="0">
                <a:latin typeface="Calibri"/>
                <a:cs typeface="Calibri"/>
              </a:rPr>
              <a:t> </a:t>
            </a:r>
            <a:r>
              <a:rPr sz="1800" dirty="0">
                <a:latin typeface="Calibri"/>
                <a:cs typeface="Calibri"/>
              </a:rPr>
              <a:t>be</a:t>
            </a:r>
            <a:r>
              <a:rPr sz="1800" spc="-35" dirty="0">
                <a:latin typeface="Calibri"/>
                <a:cs typeface="Calibri"/>
              </a:rPr>
              <a:t> </a:t>
            </a:r>
            <a:r>
              <a:rPr sz="1800" dirty="0">
                <a:latin typeface="Calibri"/>
                <a:cs typeface="Calibri"/>
              </a:rPr>
              <a:t>a</a:t>
            </a:r>
            <a:r>
              <a:rPr sz="1800" spc="-30" dirty="0">
                <a:latin typeface="Calibri"/>
                <a:cs typeface="Calibri"/>
              </a:rPr>
              <a:t> </a:t>
            </a:r>
            <a:r>
              <a:rPr sz="1800" dirty="0">
                <a:latin typeface="Calibri"/>
                <a:cs typeface="Calibri"/>
              </a:rPr>
              <a:t>shared</a:t>
            </a:r>
            <a:r>
              <a:rPr sz="1800" spc="-40" dirty="0">
                <a:latin typeface="Calibri"/>
                <a:cs typeface="Calibri"/>
              </a:rPr>
              <a:t> </a:t>
            </a:r>
            <a:r>
              <a:rPr sz="1800" dirty="0">
                <a:latin typeface="Calibri"/>
                <a:cs typeface="Calibri"/>
              </a:rPr>
              <a:t>memory</a:t>
            </a:r>
            <a:r>
              <a:rPr sz="1800" spc="-50" dirty="0">
                <a:latin typeface="Calibri"/>
                <a:cs typeface="Calibri"/>
              </a:rPr>
              <a:t> </a:t>
            </a:r>
            <a:r>
              <a:rPr sz="1800" dirty="0">
                <a:latin typeface="Calibri"/>
                <a:cs typeface="Calibri"/>
              </a:rPr>
              <a:t>machine</a:t>
            </a:r>
            <a:r>
              <a:rPr sz="1800" spc="-20" dirty="0">
                <a:latin typeface="Calibri"/>
                <a:cs typeface="Calibri"/>
              </a:rPr>
              <a:t> </a:t>
            </a:r>
            <a:r>
              <a:rPr sz="1800" dirty="0">
                <a:latin typeface="Calibri"/>
                <a:cs typeface="Calibri"/>
              </a:rPr>
              <a:t>and/or</a:t>
            </a:r>
            <a:r>
              <a:rPr sz="1800" spc="-35" dirty="0">
                <a:latin typeface="Calibri"/>
                <a:cs typeface="Calibri"/>
              </a:rPr>
              <a:t> </a:t>
            </a:r>
            <a:r>
              <a:rPr sz="1800" spc="-25" dirty="0">
                <a:latin typeface="Calibri"/>
                <a:cs typeface="Calibri"/>
              </a:rPr>
              <a:t>GPU</a:t>
            </a:r>
            <a:endParaRPr sz="1800">
              <a:latin typeface="Calibri"/>
              <a:cs typeface="Calibri"/>
            </a:endParaRPr>
          </a:p>
          <a:p>
            <a:pPr marL="298450" indent="-285750">
              <a:lnSpc>
                <a:spcPct val="100000"/>
              </a:lnSpc>
              <a:buFont typeface="Wingdings"/>
              <a:buChar char=""/>
              <a:tabLst>
                <a:tab pos="298450" algn="l"/>
              </a:tabLst>
            </a:pPr>
            <a:r>
              <a:rPr sz="1800" spc="-10" dirty="0">
                <a:latin typeface="Calibri"/>
                <a:cs typeface="Calibri"/>
              </a:rPr>
              <a:t>Processors</a:t>
            </a:r>
            <a:r>
              <a:rPr sz="1800" spc="-50" dirty="0">
                <a:latin typeface="Calibri"/>
                <a:cs typeface="Calibri"/>
              </a:rPr>
              <a:t> </a:t>
            </a:r>
            <a:r>
              <a:rPr sz="1800" dirty="0">
                <a:latin typeface="Calibri"/>
                <a:cs typeface="Calibri"/>
              </a:rPr>
              <a:t>on</a:t>
            </a:r>
            <a:r>
              <a:rPr sz="1800" spc="-35" dirty="0">
                <a:latin typeface="Calibri"/>
                <a:cs typeface="Calibri"/>
              </a:rPr>
              <a:t> </a:t>
            </a:r>
            <a:r>
              <a:rPr sz="1800" dirty="0">
                <a:latin typeface="Calibri"/>
                <a:cs typeface="Calibri"/>
              </a:rPr>
              <a:t>a</a:t>
            </a:r>
            <a:r>
              <a:rPr sz="1800" spc="-45" dirty="0">
                <a:latin typeface="Calibri"/>
                <a:cs typeface="Calibri"/>
              </a:rPr>
              <a:t> </a:t>
            </a:r>
            <a:r>
              <a:rPr sz="1800" dirty="0">
                <a:latin typeface="Calibri"/>
                <a:cs typeface="Calibri"/>
              </a:rPr>
              <a:t>compute</a:t>
            </a:r>
            <a:r>
              <a:rPr sz="1800" spc="-15" dirty="0">
                <a:latin typeface="Calibri"/>
                <a:cs typeface="Calibri"/>
              </a:rPr>
              <a:t> </a:t>
            </a:r>
            <a:r>
              <a:rPr sz="1800" dirty="0">
                <a:latin typeface="Calibri"/>
                <a:cs typeface="Calibri"/>
              </a:rPr>
              <a:t>node</a:t>
            </a:r>
            <a:r>
              <a:rPr sz="1800" spc="-30" dirty="0">
                <a:latin typeface="Calibri"/>
                <a:cs typeface="Calibri"/>
              </a:rPr>
              <a:t> </a:t>
            </a:r>
            <a:r>
              <a:rPr sz="1800" dirty="0">
                <a:latin typeface="Calibri"/>
                <a:cs typeface="Calibri"/>
              </a:rPr>
              <a:t>share</a:t>
            </a:r>
            <a:r>
              <a:rPr sz="1800" spc="-40" dirty="0">
                <a:latin typeface="Calibri"/>
                <a:cs typeface="Calibri"/>
              </a:rPr>
              <a:t> </a:t>
            </a:r>
            <a:r>
              <a:rPr sz="1800" dirty="0">
                <a:latin typeface="Calibri"/>
                <a:cs typeface="Calibri"/>
              </a:rPr>
              <a:t>same</a:t>
            </a:r>
            <a:r>
              <a:rPr sz="1800" spc="-45" dirty="0">
                <a:latin typeface="Calibri"/>
                <a:cs typeface="Calibri"/>
              </a:rPr>
              <a:t> </a:t>
            </a:r>
            <a:r>
              <a:rPr sz="1800" dirty="0">
                <a:latin typeface="Calibri"/>
                <a:cs typeface="Calibri"/>
              </a:rPr>
              <a:t>memory</a:t>
            </a:r>
            <a:r>
              <a:rPr sz="1800" spc="-40" dirty="0">
                <a:latin typeface="Calibri"/>
                <a:cs typeface="Calibri"/>
              </a:rPr>
              <a:t> </a:t>
            </a:r>
            <a:r>
              <a:rPr sz="1800" spc="-10" dirty="0">
                <a:latin typeface="Calibri"/>
                <a:cs typeface="Calibri"/>
              </a:rPr>
              <a:t>space</a:t>
            </a:r>
            <a:endParaRPr sz="1800">
              <a:latin typeface="Calibri"/>
              <a:cs typeface="Calibri"/>
            </a:endParaRPr>
          </a:p>
          <a:p>
            <a:pPr marL="298450" indent="-285750">
              <a:lnSpc>
                <a:spcPct val="100000"/>
              </a:lnSpc>
              <a:buFont typeface="Wingdings"/>
              <a:buChar char=""/>
              <a:tabLst>
                <a:tab pos="298450" algn="l"/>
              </a:tabLst>
            </a:pPr>
            <a:r>
              <a:rPr sz="1800" spc="-10" dirty="0">
                <a:latin typeface="Calibri"/>
                <a:cs typeface="Calibri"/>
              </a:rPr>
              <a:t>Requires</a:t>
            </a:r>
            <a:r>
              <a:rPr sz="1800" spc="-45" dirty="0">
                <a:latin typeface="Calibri"/>
                <a:cs typeface="Calibri"/>
              </a:rPr>
              <a:t> </a:t>
            </a:r>
            <a:r>
              <a:rPr sz="1800" spc="-10" dirty="0">
                <a:latin typeface="Calibri"/>
                <a:cs typeface="Calibri"/>
              </a:rPr>
              <a:t>communication</a:t>
            </a:r>
            <a:r>
              <a:rPr sz="1800" spc="-45" dirty="0">
                <a:latin typeface="Calibri"/>
                <a:cs typeface="Calibri"/>
              </a:rPr>
              <a:t> </a:t>
            </a:r>
            <a:r>
              <a:rPr sz="1800" dirty="0">
                <a:latin typeface="Calibri"/>
                <a:cs typeface="Calibri"/>
              </a:rPr>
              <a:t>to</a:t>
            </a:r>
            <a:r>
              <a:rPr sz="1800" spc="-60" dirty="0">
                <a:latin typeface="Calibri"/>
                <a:cs typeface="Calibri"/>
              </a:rPr>
              <a:t> </a:t>
            </a:r>
            <a:r>
              <a:rPr sz="1800" spc="-10" dirty="0">
                <a:latin typeface="Calibri"/>
                <a:cs typeface="Calibri"/>
              </a:rPr>
              <a:t>exchange</a:t>
            </a:r>
            <a:r>
              <a:rPr sz="1800" spc="-60" dirty="0">
                <a:latin typeface="Calibri"/>
                <a:cs typeface="Calibri"/>
              </a:rPr>
              <a:t> </a:t>
            </a:r>
            <a:r>
              <a:rPr sz="1800" dirty="0">
                <a:latin typeface="Calibri"/>
                <a:cs typeface="Calibri"/>
              </a:rPr>
              <a:t>data</a:t>
            </a:r>
            <a:r>
              <a:rPr sz="1800" spc="-60" dirty="0">
                <a:latin typeface="Calibri"/>
                <a:cs typeface="Calibri"/>
              </a:rPr>
              <a:t> </a:t>
            </a:r>
            <a:r>
              <a:rPr sz="1800" dirty="0">
                <a:latin typeface="Calibri"/>
                <a:cs typeface="Calibri"/>
              </a:rPr>
              <a:t>between</a:t>
            </a:r>
            <a:r>
              <a:rPr sz="1800" spc="-50" dirty="0">
                <a:latin typeface="Calibri"/>
                <a:cs typeface="Calibri"/>
              </a:rPr>
              <a:t> </a:t>
            </a:r>
            <a:r>
              <a:rPr sz="1800" spc="-10" dirty="0">
                <a:latin typeface="Calibri"/>
                <a:cs typeface="Calibri"/>
              </a:rPr>
              <a:t>compute</a:t>
            </a:r>
            <a:r>
              <a:rPr sz="1800" spc="-45" dirty="0">
                <a:latin typeface="Calibri"/>
                <a:cs typeface="Calibri"/>
              </a:rPr>
              <a:t> </a:t>
            </a:r>
            <a:r>
              <a:rPr sz="1800" spc="-10" dirty="0">
                <a:latin typeface="Calibri"/>
                <a:cs typeface="Calibri"/>
              </a:rPr>
              <a:t>nodes</a:t>
            </a:r>
            <a:endParaRPr sz="1800">
              <a:latin typeface="Calibri"/>
              <a:cs typeface="Calibri"/>
            </a:endParaRPr>
          </a:p>
        </p:txBody>
      </p:sp>
      <p:sp>
        <p:nvSpPr>
          <p:cNvPr id="5" name="object 5"/>
          <p:cNvSpPr txBox="1">
            <a:spLocks noGrp="1"/>
          </p:cNvSpPr>
          <p:nvPr>
            <p:ph type="title"/>
          </p:nvPr>
        </p:nvSpPr>
        <p:spPr>
          <a:xfrm>
            <a:off x="459740" y="162560"/>
            <a:ext cx="6170295" cy="452120"/>
          </a:xfrm>
          <a:prstGeom prst="rect">
            <a:avLst/>
          </a:prstGeom>
        </p:spPr>
        <p:txBody>
          <a:bodyPr vert="horz" wrap="square" lIns="0" tIns="12065" rIns="0" bIns="0" rtlCol="0">
            <a:spAutoFit/>
          </a:bodyPr>
          <a:lstStyle/>
          <a:p>
            <a:pPr marL="12700">
              <a:lnSpc>
                <a:spcPct val="100000"/>
              </a:lnSpc>
              <a:spcBef>
                <a:spcPts val="95"/>
              </a:spcBef>
            </a:pPr>
            <a:r>
              <a:rPr u="sng" spc="-10" dirty="0">
                <a:solidFill>
                  <a:srgbClr val="333399"/>
                </a:solidFill>
                <a:uFill>
                  <a:solidFill>
                    <a:srgbClr val="333399"/>
                  </a:solidFill>
                </a:uFill>
              </a:rPr>
              <a:t>Parallel</a:t>
            </a:r>
            <a:r>
              <a:rPr u="sng" spc="-100" dirty="0">
                <a:solidFill>
                  <a:srgbClr val="333399"/>
                </a:solidFill>
                <a:uFill>
                  <a:solidFill>
                    <a:srgbClr val="333399"/>
                  </a:solidFill>
                </a:uFill>
              </a:rPr>
              <a:t> </a:t>
            </a:r>
            <a:r>
              <a:rPr u="sng" dirty="0">
                <a:solidFill>
                  <a:srgbClr val="333399"/>
                </a:solidFill>
                <a:uFill>
                  <a:solidFill>
                    <a:srgbClr val="333399"/>
                  </a:solidFill>
                </a:uFill>
              </a:rPr>
              <a:t>Computer</a:t>
            </a:r>
            <a:r>
              <a:rPr u="sng" spc="-110" dirty="0">
                <a:solidFill>
                  <a:srgbClr val="333399"/>
                </a:solidFill>
                <a:uFill>
                  <a:solidFill>
                    <a:srgbClr val="333399"/>
                  </a:solidFill>
                </a:uFill>
              </a:rPr>
              <a:t> </a:t>
            </a:r>
            <a:r>
              <a:rPr u="sng" dirty="0">
                <a:solidFill>
                  <a:srgbClr val="333399"/>
                </a:solidFill>
                <a:uFill>
                  <a:solidFill>
                    <a:srgbClr val="333399"/>
                  </a:solidFill>
                </a:uFill>
              </a:rPr>
              <a:t>Memory</a:t>
            </a:r>
            <a:r>
              <a:rPr u="sng" spc="-125" dirty="0">
                <a:solidFill>
                  <a:srgbClr val="333399"/>
                </a:solidFill>
                <a:uFill>
                  <a:solidFill>
                    <a:srgbClr val="333399"/>
                  </a:solidFill>
                </a:uFill>
              </a:rPr>
              <a:t> </a:t>
            </a:r>
            <a:r>
              <a:rPr u="sng" spc="-10" dirty="0">
                <a:solidFill>
                  <a:srgbClr val="333399"/>
                </a:solidFill>
                <a:uFill>
                  <a:solidFill>
                    <a:srgbClr val="333399"/>
                  </a:solidFill>
                </a:uFill>
              </a:rPr>
              <a:t>Architectures</a:t>
            </a:r>
            <a:r>
              <a:rPr u="none" spc="-10" dirty="0">
                <a:solidFill>
                  <a:srgbClr val="333399"/>
                </a:solidFill>
              </a:rPr>
              <a:t>:</a:t>
            </a:r>
          </a:p>
        </p:txBody>
      </p:sp>
      <p:pic>
        <p:nvPicPr>
          <p:cNvPr id="6" name="object 6"/>
          <p:cNvPicPr/>
          <p:nvPr/>
        </p:nvPicPr>
        <p:blipFill>
          <a:blip r:embed="Rf5b1fe3581a94a55" cstate="print"/>
          <a:stretch>
            <a:fillRect/>
          </a:stretch>
        </p:blipFill>
        <p:spPr>
          <a:xfrm>
            <a:off x="4763277" y="2080726"/>
            <a:ext cx="3724512" cy="1485122"/>
          </a:xfrm>
          <a:prstGeom prst="rect">
            <a:avLst/>
          </a:prstGeom>
        </p:spPr>
      </p:pic>
      <p:sp>
        <p:nvSpPr>
          <p:cNvPr id="8" name="Slide Number Placeholder 7"/>
          <p:cNvSpPr>
            <a:spLocks noGrp="1"/>
          </p:cNvSpPr>
          <p:nvPr>
            <p:ph type="sldNum" sz="quarter" idx="7"/>
          </p:nvPr>
        </p:nvSpPr>
        <p:spPr>
          <a:xfrm>
            <a:off x="8382001" y="6374397"/>
            <a:ext cx="507746" cy="255003"/>
          </a:xfrm>
        </p:spPr>
        <p:txBody>
          <a:bodyPr/>
          <a:lstStyle/>
          <a:p>
            <a:pPr marL="155575">
              <a:lnSpc>
                <a:spcPts val="2090"/>
              </a:lnSpc>
            </a:pPr>
            <a:fld id="{81D60167-4931-47E6-BA6A-407CBD079E47}" type="slidenum">
              <a:rPr lang="en-US" spc="-50"/>
              <a:pPr marL="155575">
                <a:lnSpc>
                  <a:spcPts val="2090"/>
                </a:lnSpc>
              </a:pPr>
              <a:t>20</a:t>
            </a:fld>
            <a:endParaRPr lang="en-US" spc="-50" dirty="0"/>
          </a:p>
        </p:txBody>
      </p:sp>
      <p:sp>
        <p:nvSpPr>
          <p:cNvPr id="10" name="Footer Placeholder 9"/>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800" b="1" dirty="0">
                <a:solidFill>
                  <a:srgbClr val="0000FF"/>
                </a:solidFill>
              </a:rPr>
              <a:t>Unit-1</a:t>
            </a:r>
            <a:endParaRPr lang="en-US" sz="2800" b="1" dirty="0">
              <a:solidFill>
                <a:srgbClr val="0000FF"/>
              </a:solidFill>
            </a:endParaRPr>
          </a:p>
        </p:txBody>
      </p:sp>
      <p:sp>
        <p:nvSpPr>
          <p:cNvPr id="3" name="Content Placeholder 2"/>
          <p:cNvSpPr>
            <a:spLocks noGrp="1"/>
          </p:cNvSpPr>
          <p:nvPr>
            <p:ph idx="1"/>
          </p:nvPr>
        </p:nvSpPr>
        <p:spPr>
          <a:xfrm>
            <a:off x="457200" y="1447800"/>
            <a:ext cx="8153400" cy="3657600"/>
          </a:xfrm>
        </p:spPr>
        <p:txBody>
          <a:bodyPr>
            <a:noAutofit/>
          </a:bodyPr>
          <a:lstStyle/>
          <a:p>
            <a:pPr algn="just">
              <a:buNone/>
            </a:pPr>
            <a:r>
              <a:rPr lang="en-US" b="1" dirty="0">
                <a:solidFill>
                  <a:srgbClr val="FF0000"/>
                </a:solidFill>
              </a:rPr>
              <a:t>	Parallelism Fundamentals – Key Concepts and Challenges – Overview of Parallel computing – Flynn’s Taxonomy – Multi-Core Processors – Shared </a:t>
            </a:r>
            <a:r>
              <a:rPr lang="en-US" b="1" dirty="0" err="1">
                <a:solidFill>
                  <a:srgbClr val="FF0000"/>
                </a:solidFill>
              </a:rPr>
              <a:t>vs</a:t>
            </a:r>
            <a:r>
              <a:rPr lang="en-US" b="1" dirty="0">
                <a:solidFill>
                  <a:srgbClr val="FF0000"/>
                </a:solidFill>
              </a:rPr>
              <a:t> Distributed memory. </a:t>
            </a:r>
          </a:p>
          <a:p>
            <a:pPr algn="just">
              <a:buNone/>
            </a:pPr>
            <a:r>
              <a:rPr lang="en-US" b="1" dirty="0">
                <a:solidFill>
                  <a:srgbClr val="FF0000"/>
                </a:solidFill>
              </a:rPr>
              <a:t>	Performance of Parallel Computers, Performance Metrics for Processors, Parallel Programming Models, Parallel Algorithms. </a:t>
            </a:r>
            <a:endParaRPr lang="en-US" sz="28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4</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42e457ab1e6b4bd5" cstate="print"/>
          <a:stretch>
            <a:fillRect/>
          </a:stretch>
        </p:blipFill>
        <p:spPr>
          <a:xfrm>
            <a:off x="419878" y="2080726"/>
            <a:ext cx="3724512" cy="1485122"/>
          </a:xfrm>
          <a:prstGeom prst="rect">
            <a:avLst/>
          </a:prstGeom>
        </p:spPr>
      </p:pic>
      <p:sp>
        <p:nvSpPr>
          <p:cNvPr id="3" name="object 3"/>
          <p:cNvSpPr txBox="1"/>
          <p:nvPr/>
        </p:nvSpPr>
        <p:spPr>
          <a:xfrm>
            <a:off x="459740" y="702309"/>
            <a:ext cx="7226300" cy="1155065"/>
          </a:xfrm>
          <a:prstGeom prst="rect">
            <a:avLst/>
          </a:prstGeom>
        </p:spPr>
        <p:txBody>
          <a:bodyPr vert="horz" wrap="square" lIns="0" tIns="13335" rIns="0" bIns="0" rtlCol="0">
            <a:spAutoFit/>
          </a:bodyPr>
          <a:lstStyle/>
          <a:p>
            <a:pPr marL="12700">
              <a:lnSpc>
                <a:spcPct val="100000"/>
              </a:lnSpc>
              <a:spcBef>
                <a:spcPts val="105"/>
              </a:spcBef>
            </a:pPr>
            <a:r>
              <a:rPr sz="2000" b="1" dirty="0">
                <a:latin typeface="Calibri"/>
                <a:cs typeface="Calibri"/>
              </a:rPr>
              <a:t>Hybrid</a:t>
            </a:r>
            <a:r>
              <a:rPr sz="2000" b="1" spc="-10" dirty="0">
                <a:latin typeface="Calibri"/>
                <a:cs typeface="Calibri"/>
              </a:rPr>
              <a:t> Distributed-Shared</a:t>
            </a:r>
            <a:r>
              <a:rPr sz="2000" b="1" spc="-35" dirty="0">
                <a:latin typeface="Calibri"/>
                <a:cs typeface="Calibri"/>
              </a:rPr>
              <a:t> </a:t>
            </a:r>
            <a:r>
              <a:rPr sz="2000" b="1" spc="-10" dirty="0">
                <a:latin typeface="Calibri"/>
                <a:cs typeface="Calibri"/>
              </a:rPr>
              <a:t>Memory:</a:t>
            </a:r>
            <a:endParaRPr sz="2000">
              <a:latin typeface="Calibri"/>
              <a:cs typeface="Calibri"/>
            </a:endParaRPr>
          </a:p>
          <a:p>
            <a:pPr marL="12700" marR="5080">
              <a:lnSpc>
                <a:spcPct val="100000"/>
              </a:lnSpc>
              <a:spcBef>
                <a:spcPts val="2165"/>
              </a:spcBef>
            </a:pPr>
            <a:r>
              <a:rPr sz="1800" dirty="0">
                <a:latin typeface="Calibri"/>
                <a:cs typeface="Calibri"/>
              </a:rPr>
              <a:t>The</a:t>
            </a:r>
            <a:r>
              <a:rPr sz="1800" spc="-55" dirty="0">
                <a:latin typeface="Calibri"/>
                <a:cs typeface="Calibri"/>
              </a:rPr>
              <a:t> </a:t>
            </a:r>
            <a:r>
              <a:rPr sz="1800" dirty="0">
                <a:latin typeface="Calibri"/>
                <a:cs typeface="Calibri"/>
              </a:rPr>
              <a:t>largest</a:t>
            </a:r>
            <a:r>
              <a:rPr sz="1800" spc="-60" dirty="0">
                <a:latin typeface="Calibri"/>
                <a:cs typeface="Calibri"/>
              </a:rPr>
              <a:t> </a:t>
            </a:r>
            <a:r>
              <a:rPr sz="1800" dirty="0">
                <a:latin typeface="Calibri"/>
                <a:cs typeface="Calibri"/>
              </a:rPr>
              <a:t>and</a:t>
            </a:r>
            <a:r>
              <a:rPr sz="1800" spc="-50" dirty="0">
                <a:latin typeface="Calibri"/>
                <a:cs typeface="Calibri"/>
              </a:rPr>
              <a:t> </a:t>
            </a:r>
            <a:r>
              <a:rPr sz="1800" spc="-10" dirty="0">
                <a:latin typeface="Calibri"/>
                <a:cs typeface="Calibri"/>
              </a:rPr>
              <a:t>fastest</a:t>
            </a:r>
            <a:r>
              <a:rPr sz="1800" spc="-55" dirty="0">
                <a:latin typeface="Calibri"/>
                <a:cs typeface="Calibri"/>
              </a:rPr>
              <a:t> </a:t>
            </a:r>
            <a:r>
              <a:rPr sz="1800" spc="-10" dirty="0">
                <a:latin typeface="Calibri"/>
                <a:cs typeface="Calibri"/>
              </a:rPr>
              <a:t>computers</a:t>
            </a:r>
            <a:r>
              <a:rPr sz="1800" spc="-45" dirty="0">
                <a:latin typeface="Calibri"/>
                <a:cs typeface="Calibri"/>
              </a:rPr>
              <a:t> </a:t>
            </a:r>
            <a:r>
              <a:rPr sz="1800" dirty="0">
                <a:latin typeface="Calibri"/>
                <a:cs typeface="Calibri"/>
              </a:rPr>
              <a:t>in</a:t>
            </a:r>
            <a:r>
              <a:rPr sz="1800" spc="-45" dirty="0">
                <a:latin typeface="Calibri"/>
                <a:cs typeface="Calibri"/>
              </a:rPr>
              <a:t> </a:t>
            </a:r>
            <a:r>
              <a:rPr sz="1800" dirty="0">
                <a:latin typeface="Calibri"/>
                <a:cs typeface="Calibri"/>
              </a:rPr>
              <a:t>the</a:t>
            </a:r>
            <a:r>
              <a:rPr sz="1800" spc="-55" dirty="0">
                <a:latin typeface="Calibri"/>
                <a:cs typeface="Calibri"/>
              </a:rPr>
              <a:t> </a:t>
            </a:r>
            <a:r>
              <a:rPr sz="1800" dirty="0">
                <a:latin typeface="Calibri"/>
                <a:cs typeface="Calibri"/>
              </a:rPr>
              <a:t>world</a:t>
            </a:r>
            <a:r>
              <a:rPr sz="1800" spc="-35" dirty="0">
                <a:latin typeface="Calibri"/>
                <a:cs typeface="Calibri"/>
              </a:rPr>
              <a:t> </a:t>
            </a:r>
            <a:r>
              <a:rPr sz="1800" dirty="0">
                <a:latin typeface="Calibri"/>
                <a:cs typeface="Calibri"/>
              </a:rPr>
              <a:t>today</a:t>
            </a:r>
            <a:r>
              <a:rPr sz="1800" spc="-55" dirty="0">
                <a:latin typeface="Calibri"/>
                <a:cs typeface="Calibri"/>
              </a:rPr>
              <a:t> </a:t>
            </a:r>
            <a:r>
              <a:rPr sz="1800" dirty="0">
                <a:latin typeface="Calibri"/>
                <a:cs typeface="Calibri"/>
              </a:rPr>
              <a:t>employ</a:t>
            </a:r>
            <a:r>
              <a:rPr sz="1800" spc="-50" dirty="0">
                <a:latin typeface="Calibri"/>
                <a:cs typeface="Calibri"/>
              </a:rPr>
              <a:t> </a:t>
            </a:r>
            <a:r>
              <a:rPr sz="1800" dirty="0">
                <a:latin typeface="Calibri"/>
                <a:cs typeface="Calibri"/>
              </a:rPr>
              <a:t>both</a:t>
            </a:r>
            <a:r>
              <a:rPr sz="1800" spc="-45" dirty="0">
                <a:latin typeface="Calibri"/>
                <a:cs typeface="Calibri"/>
              </a:rPr>
              <a:t> </a:t>
            </a:r>
            <a:r>
              <a:rPr sz="1800" dirty="0">
                <a:latin typeface="Calibri"/>
                <a:cs typeface="Calibri"/>
              </a:rPr>
              <a:t>shared</a:t>
            </a:r>
            <a:r>
              <a:rPr sz="1800" spc="-55" dirty="0">
                <a:latin typeface="Calibri"/>
                <a:cs typeface="Calibri"/>
              </a:rPr>
              <a:t> </a:t>
            </a:r>
            <a:r>
              <a:rPr sz="1800" spc="-25" dirty="0">
                <a:latin typeface="Calibri"/>
                <a:cs typeface="Calibri"/>
              </a:rPr>
              <a:t>and </a:t>
            </a:r>
            <a:r>
              <a:rPr sz="1800" dirty="0">
                <a:latin typeface="Calibri"/>
                <a:cs typeface="Calibri"/>
              </a:rPr>
              <a:t>distributed</a:t>
            </a:r>
            <a:r>
              <a:rPr sz="1800" spc="-55" dirty="0">
                <a:latin typeface="Calibri"/>
                <a:cs typeface="Calibri"/>
              </a:rPr>
              <a:t> </a:t>
            </a:r>
            <a:r>
              <a:rPr sz="1800" dirty="0">
                <a:latin typeface="Calibri"/>
                <a:cs typeface="Calibri"/>
              </a:rPr>
              <a:t>memory</a:t>
            </a:r>
            <a:r>
              <a:rPr sz="1800" spc="-80" dirty="0">
                <a:latin typeface="Calibri"/>
                <a:cs typeface="Calibri"/>
              </a:rPr>
              <a:t> </a:t>
            </a:r>
            <a:r>
              <a:rPr sz="1800" spc="-10" dirty="0">
                <a:latin typeface="Calibri"/>
                <a:cs typeface="Calibri"/>
              </a:rPr>
              <a:t>architectures.</a:t>
            </a:r>
            <a:endParaRPr sz="1800">
              <a:latin typeface="Calibri"/>
              <a:cs typeface="Calibri"/>
            </a:endParaRPr>
          </a:p>
        </p:txBody>
      </p:sp>
      <p:sp>
        <p:nvSpPr>
          <p:cNvPr id="4" name="object 4"/>
          <p:cNvSpPr txBox="1"/>
          <p:nvPr/>
        </p:nvSpPr>
        <p:spPr>
          <a:xfrm>
            <a:off x="459740" y="3675964"/>
            <a:ext cx="7284720" cy="2342515"/>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1800" dirty="0">
                <a:latin typeface="Calibri"/>
                <a:cs typeface="Calibri"/>
              </a:rPr>
              <a:t>Shared</a:t>
            </a:r>
            <a:r>
              <a:rPr sz="1800" spc="-45" dirty="0">
                <a:latin typeface="Calibri"/>
                <a:cs typeface="Calibri"/>
              </a:rPr>
              <a:t> </a:t>
            </a:r>
            <a:r>
              <a:rPr sz="1800" dirty="0">
                <a:latin typeface="Calibri"/>
                <a:cs typeface="Calibri"/>
              </a:rPr>
              <a:t>memory</a:t>
            </a:r>
            <a:r>
              <a:rPr sz="1800" spc="-35" dirty="0">
                <a:latin typeface="Calibri"/>
                <a:cs typeface="Calibri"/>
              </a:rPr>
              <a:t> </a:t>
            </a:r>
            <a:r>
              <a:rPr sz="1800" spc="-10" dirty="0">
                <a:latin typeface="Calibri"/>
                <a:cs typeface="Calibri"/>
              </a:rPr>
              <a:t>component</a:t>
            </a:r>
            <a:r>
              <a:rPr sz="1800" spc="-35" dirty="0">
                <a:latin typeface="Calibri"/>
                <a:cs typeface="Calibri"/>
              </a:rPr>
              <a:t> </a:t>
            </a:r>
            <a:r>
              <a:rPr sz="1800" dirty="0">
                <a:latin typeface="Calibri"/>
                <a:cs typeface="Calibri"/>
              </a:rPr>
              <a:t>can</a:t>
            </a:r>
            <a:r>
              <a:rPr sz="1800" spc="-30" dirty="0">
                <a:latin typeface="Calibri"/>
                <a:cs typeface="Calibri"/>
              </a:rPr>
              <a:t> </a:t>
            </a:r>
            <a:r>
              <a:rPr sz="1800" dirty="0">
                <a:latin typeface="Calibri"/>
                <a:cs typeface="Calibri"/>
              </a:rPr>
              <a:t>be</a:t>
            </a:r>
            <a:r>
              <a:rPr sz="1800" spc="-35" dirty="0">
                <a:latin typeface="Calibri"/>
                <a:cs typeface="Calibri"/>
              </a:rPr>
              <a:t> </a:t>
            </a:r>
            <a:r>
              <a:rPr sz="1800" dirty="0">
                <a:latin typeface="Calibri"/>
                <a:cs typeface="Calibri"/>
              </a:rPr>
              <a:t>a</a:t>
            </a:r>
            <a:r>
              <a:rPr sz="1800" spc="-30" dirty="0">
                <a:latin typeface="Calibri"/>
                <a:cs typeface="Calibri"/>
              </a:rPr>
              <a:t> </a:t>
            </a:r>
            <a:r>
              <a:rPr sz="1800" dirty="0">
                <a:latin typeface="Calibri"/>
                <a:cs typeface="Calibri"/>
              </a:rPr>
              <a:t>shared</a:t>
            </a:r>
            <a:r>
              <a:rPr sz="1800" spc="-40" dirty="0">
                <a:latin typeface="Calibri"/>
                <a:cs typeface="Calibri"/>
              </a:rPr>
              <a:t> </a:t>
            </a:r>
            <a:r>
              <a:rPr sz="1800" dirty="0">
                <a:latin typeface="Calibri"/>
                <a:cs typeface="Calibri"/>
              </a:rPr>
              <a:t>memory</a:t>
            </a:r>
            <a:r>
              <a:rPr sz="1800" spc="-50" dirty="0">
                <a:latin typeface="Calibri"/>
                <a:cs typeface="Calibri"/>
              </a:rPr>
              <a:t> </a:t>
            </a:r>
            <a:r>
              <a:rPr sz="1800" dirty="0">
                <a:latin typeface="Calibri"/>
                <a:cs typeface="Calibri"/>
              </a:rPr>
              <a:t>machine</a:t>
            </a:r>
            <a:r>
              <a:rPr sz="1800" spc="-20" dirty="0">
                <a:latin typeface="Calibri"/>
                <a:cs typeface="Calibri"/>
              </a:rPr>
              <a:t> </a:t>
            </a:r>
            <a:r>
              <a:rPr sz="1800" dirty="0">
                <a:latin typeface="Calibri"/>
                <a:cs typeface="Calibri"/>
              </a:rPr>
              <a:t>and/or</a:t>
            </a:r>
            <a:r>
              <a:rPr sz="1800" spc="-35" dirty="0">
                <a:latin typeface="Calibri"/>
                <a:cs typeface="Calibri"/>
              </a:rPr>
              <a:t> </a:t>
            </a:r>
            <a:r>
              <a:rPr sz="1800" spc="-25" dirty="0">
                <a:latin typeface="Calibri"/>
                <a:cs typeface="Calibri"/>
              </a:rPr>
              <a:t>GPU</a:t>
            </a:r>
            <a:endParaRPr sz="1800">
              <a:latin typeface="Calibri"/>
              <a:cs typeface="Calibri"/>
            </a:endParaRPr>
          </a:p>
          <a:p>
            <a:pPr marL="298450" indent="-285750">
              <a:lnSpc>
                <a:spcPct val="100000"/>
              </a:lnSpc>
              <a:buFont typeface="Wingdings"/>
              <a:buChar char=""/>
              <a:tabLst>
                <a:tab pos="298450" algn="l"/>
              </a:tabLst>
            </a:pPr>
            <a:r>
              <a:rPr sz="1800" spc="-10" dirty="0">
                <a:latin typeface="Calibri"/>
                <a:cs typeface="Calibri"/>
              </a:rPr>
              <a:t>Processors</a:t>
            </a:r>
            <a:r>
              <a:rPr sz="1800" spc="-50" dirty="0">
                <a:latin typeface="Calibri"/>
                <a:cs typeface="Calibri"/>
              </a:rPr>
              <a:t> </a:t>
            </a:r>
            <a:r>
              <a:rPr sz="1800" dirty="0">
                <a:latin typeface="Calibri"/>
                <a:cs typeface="Calibri"/>
              </a:rPr>
              <a:t>on</a:t>
            </a:r>
            <a:r>
              <a:rPr sz="1800" spc="-35" dirty="0">
                <a:latin typeface="Calibri"/>
                <a:cs typeface="Calibri"/>
              </a:rPr>
              <a:t> </a:t>
            </a:r>
            <a:r>
              <a:rPr sz="1800" dirty="0">
                <a:latin typeface="Calibri"/>
                <a:cs typeface="Calibri"/>
              </a:rPr>
              <a:t>a</a:t>
            </a:r>
            <a:r>
              <a:rPr sz="1800" spc="-45" dirty="0">
                <a:latin typeface="Calibri"/>
                <a:cs typeface="Calibri"/>
              </a:rPr>
              <a:t> </a:t>
            </a:r>
            <a:r>
              <a:rPr sz="1800" dirty="0">
                <a:latin typeface="Calibri"/>
                <a:cs typeface="Calibri"/>
              </a:rPr>
              <a:t>compute</a:t>
            </a:r>
            <a:r>
              <a:rPr sz="1800" spc="-15" dirty="0">
                <a:latin typeface="Calibri"/>
                <a:cs typeface="Calibri"/>
              </a:rPr>
              <a:t> </a:t>
            </a:r>
            <a:r>
              <a:rPr sz="1800" dirty="0">
                <a:latin typeface="Calibri"/>
                <a:cs typeface="Calibri"/>
              </a:rPr>
              <a:t>node</a:t>
            </a:r>
            <a:r>
              <a:rPr sz="1800" spc="-30" dirty="0">
                <a:latin typeface="Calibri"/>
                <a:cs typeface="Calibri"/>
              </a:rPr>
              <a:t> </a:t>
            </a:r>
            <a:r>
              <a:rPr sz="1800" dirty="0">
                <a:latin typeface="Calibri"/>
                <a:cs typeface="Calibri"/>
              </a:rPr>
              <a:t>share</a:t>
            </a:r>
            <a:r>
              <a:rPr sz="1800" spc="-40" dirty="0">
                <a:latin typeface="Calibri"/>
                <a:cs typeface="Calibri"/>
              </a:rPr>
              <a:t> </a:t>
            </a:r>
            <a:r>
              <a:rPr sz="1800" dirty="0">
                <a:latin typeface="Calibri"/>
                <a:cs typeface="Calibri"/>
              </a:rPr>
              <a:t>same</a:t>
            </a:r>
            <a:r>
              <a:rPr sz="1800" spc="-45" dirty="0">
                <a:latin typeface="Calibri"/>
                <a:cs typeface="Calibri"/>
              </a:rPr>
              <a:t> </a:t>
            </a:r>
            <a:r>
              <a:rPr sz="1800" dirty="0">
                <a:latin typeface="Calibri"/>
                <a:cs typeface="Calibri"/>
              </a:rPr>
              <a:t>memory</a:t>
            </a:r>
            <a:r>
              <a:rPr sz="1800" spc="-40" dirty="0">
                <a:latin typeface="Calibri"/>
                <a:cs typeface="Calibri"/>
              </a:rPr>
              <a:t> </a:t>
            </a:r>
            <a:r>
              <a:rPr sz="1800" spc="-10" dirty="0">
                <a:latin typeface="Calibri"/>
                <a:cs typeface="Calibri"/>
              </a:rPr>
              <a:t>space</a:t>
            </a:r>
            <a:endParaRPr sz="1800">
              <a:latin typeface="Calibri"/>
              <a:cs typeface="Calibri"/>
            </a:endParaRPr>
          </a:p>
          <a:p>
            <a:pPr marL="298450" indent="-285750">
              <a:lnSpc>
                <a:spcPct val="100000"/>
              </a:lnSpc>
              <a:buFont typeface="Wingdings"/>
              <a:buChar char=""/>
              <a:tabLst>
                <a:tab pos="298450" algn="l"/>
              </a:tabLst>
            </a:pPr>
            <a:r>
              <a:rPr sz="1800" spc="-10" dirty="0">
                <a:latin typeface="Calibri"/>
                <a:cs typeface="Calibri"/>
              </a:rPr>
              <a:t>Requires</a:t>
            </a:r>
            <a:r>
              <a:rPr sz="1800" spc="-45" dirty="0">
                <a:latin typeface="Calibri"/>
                <a:cs typeface="Calibri"/>
              </a:rPr>
              <a:t> </a:t>
            </a:r>
            <a:r>
              <a:rPr sz="1800" spc="-10" dirty="0">
                <a:latin typeface="Calibri"/>
                <a:cs typeface="Calibri"/>
              </a:rPr>
              <a:t>communication</a:t>
            </a:r>
            <a:r>
              <a:rPr sz="1800" spc="-45" dirty="0">
                <a:latin typeface="Calibri"/>
                <a:cs typeface="Calibri"/>
              </a:rPr>
              <a:t> </a:t>
            </a:r>
            <a:r>
              <a:rPr sz="1800" dirty="0">
                <a:latin typeface="Calibri"/>
                <a:cs typeface="Calibri"/>
              </a:rPr>
              <a:t>to</a:t>
            </a:r>
            <a:r>
              <a:rPr sz="1800" spc="-60" dirty="0">
                <a:latin typeface="Calibri"/>
                <a:cs typeface="Calibri"/>
              </a:rPr>
              <a:t> </a:t>
            </a:r>
            <a:r>
              <a:rPr sz="1800" spc="-10" dirty="0">
                <a:latin typeface="Calibri"/>
                <a:cs typeface="Calibri"/>
              </a:rPr>
              <a:t>exchange</a:t>
            </a:r>
            <a:r>
              <a:rPr sz="1800" spc="-60" dirty="0">
                <a:latin typeface="Calibri"/>
                <a:cs typeface="Calibri"/>
              </a:rPr>
              <a:t> </a:t>
            </a:r>
            <a:r>
              <a:rPr sz="1800" dirty="0">
                <a:latin typeface="Calibri"/>
                <a:cs typeface="Calibri"/>
              </a:rPr>
              <a:t>data</a:t>
            </a:r>
            <a:r>
              <a:rPr sz="1800" spc="-60" dirty="0">
                <a:latin typeface="Calibri"/>
                <a:cs typeface="Calibri"/>
              </a:rPr>
              <a:t> </a:t>
            </a:r>
            <a:r>
              <a:rPr sz="1800" dirty="0">
                <a:latin typeface="Calibri"/>
                <a:cs typeface="Calibri"/>
              </a:rPr>
              <a:t>between</a:t>
            </a:r>
            <a:r>
              <a:rPr sz="1800" spc="-50" dirty="0">
                <a:latin typeface="Calibri"/>
                <a:cs typeface="Calibri"/>
              </a:rPr>
              <a:t> </a:t>
            </a:r>
            <a:r>
              <a:rPr sz="1800" spc="-10" dirty="0">
                <a:latin typeface="Calibri"/>
                <a:cs typeface="Calibri"/>
              </a:rPr>
              <a:t>compute</a:t>
            </a:r>
            <a:r>
              <a:rPr sz="1800" spc="-45" dirty="0">
                <a:latin typeface="Calibri"/>
                <a:cs typeface="Calibri"/>
              </a:rPr>
              <a:t> </a:t>
            </a:r>
            <a:r>
              <a:rPr sz="1800" spc="-10" dirty="0">
                <a:latin typeface="Calibri"/>
                <a:cs typeface="Calibri"/>
              </a:rPr>
              <a:t>nodes</a:t>
            </a:r>
            <a:endParaRPr sz="1800">
              <a:latin typeface="Calibri"/>
              <a:cs typeface="Calibri"/>
            </a:endParaRPr>
          </a:p>
          <a:p>
            <a:pPr>
              <a:lnSpc>
                <a:spcPct val="100000"/>
              </a:lnSpc>
              <a:spcBef>
                <a:spcPts val="925"/>
              </a:spcBef>
              <a:buFont typeface="Wingdings"/>
              <a:buChar char=""/>
            </a:pPr>
            <a:endParaRPr sz="1800">
              <a:latin typeface="Calibri"/>
              <a:cs typeface="Calibri"/>
            </a:endParaRPr>
          </a:p>
          <a:p>
            <a:pPr marL="12700">
              <a:lnSpc>
                <a:spcPct val="100000"/>
              </a:lnSpc>
            </a:pPr>
            <a:r>
              <a:rPr sz="1800" b="1" spc="-10" dirty="0">
                <a:latin typeface="Calibri"/>
                <a:cs typeface="Calibri"/>
              </a:rPr>
              <a:t>Advantages</a:t>
            </a:r>
            <a:r>
              <a:rPr sz="1800" b="1" spc="-15" dirty="0">
                <a:latin typeface="Calibri"/>
                <a:cs typeface="Calibri"/>
              </a:rPr>
              <a:t> </a:t>
            </a:r>
            <a:r>
              <a:rPr sz="1800" b="1" dirty="0">
                <a:latin typeface="Calibri"/>
                <a:cs typeface="Calibri"/>
              </a:rPr>
              <a:t>and</a:t>
            </a:r>
            <a:r>
              <a:rPr sz="1800" b="1" spc="-10" dirty="0">
                <a:latin typeface="Calibri"/>
                <a:cs typeface="Calibri"/>
              </a:rPr>
              <a:t> Disadvantages:</a:t>
            </a:r>
            <a:endParaRPr sz="1800">
              <a:latin typeface="Calibri"/>
              <a:cs typeface="Calibri"/>
            </a:endParaRPr>
          </a:p>
          <a:p>
            <a:pPr marL="298450" indent="-285750">
              <a:lnSpc>
                <a:spcPct val="100000"/>
              </a:lnSpc>
              <a:buFont typeface="Wingdings"/>
              <a:buChar char=""/>
              <a:tabLst>
                <a:tab pos="298450" algn="l"/>
              </a:tabLst>
            </a:pPr>
            <a:r>
              <a:rPr sz="1800" spc="-10" dirty="0">
                <a:latin typeface="Calibri"/>
                <a:cs typeface="Calibri"/>
              </a:rPr>
              <a:t>Whatever</a:t>
            </a:r>
            <a:r>
              <a:rPr sz="1800" spc="-55" dirty="0">
                <a:latin typeface="Calibri"/>
                <a:cs typeface="Calibri"/>
              </a:rPr>
              <a:t> </a:t>
            </a:r>
            <a:r>
              <a:rPr sz="1800" dirty="0">
                <a:latin typeface="Calibri"/>
                <a:cs typeface="Calibri"/>
              </a:rPr>
              <a:t>is</a:t>
            </a:r>
            <a:r>
              <a:rPr sz="1800" spc="-50" dirty="0">
                <a:latin typeface="Calibri"/>
                <a:cs typeface="Calibri"/>
              </a:rPr>
              <a:t> </a:t>
            </a:r>
            <a:r>
              <a:rPr sz="1800" dirty="0">
                <a:latin typeface="Calibri"/>
                <a:cs typeface="Calibri"/>
              </a:rPr>
              <a:t>common</a:t>
            </a:r>
            <a:r>
              <a:rPr sz="1800" spc="-40" dirty="0">
                <a:latin typeface="Calibri"/>
                <a:cs typeface="Calibri"/>
              </a:rPr>
              <a:t> </a:t>
            </a:r>
            <a:r>
              <a:rPr sz="1800" dirty="0">
                <a:latin typeface="Calibri"/>
                <a:cs typeface="Calibri"/>
              </a:rPr>
              <a:t>to</a:t>
            </a:r>
            <a:r>
              <a:rPr sz="1800" spc="-55" dirty="0">
                <a:latin typeface="Calibri"/>
                <a:cs typeface="Calibri"/>
              </a:rPr>
              <a:t> </a:t>
            </a:r>
            <a:r>
              <a:rPr sz="1800" dirty="0">
                <a:latin typeface="Calibri"/>
                <a:cs typeface="Calibri"/>
              </a:rPr>
              <a:t>both</a:t>
            </a:r>
            <a:r>
              <a:rPr sz="1800" spc="-45" dirty="0">
                <a:latin typeface="Calibri"/>
                <a:cs typeface="Calibri"/>
              </a:rPr>
              <a:t> </a:t>
            </a:r>
            <a:r>
              <a:rPr sz="1800" dirty="0">
                <a:latin typeface="Calibri"/>
                <a:cs typeface="Calibri"/>
              </a:rPr>
              <a:t>shared</a:t>
            </a:r>
            <a:r>
              <a:rPr sz="1800" spc="-55" dirty="0">
                <a:latin typeface="Calibri"/>
                <a:cs typeface="Calibri"/>
              </a:rPr>
              <a:t> </a:t>
            </a:r>
            <a:r>
              <a:rPr sz="1800" dirty="0">
                <a:latin typeface="Calibri"/>
                <a:cs typeface="Calibri"/>
              </a:rPr>
              <a:t>and</a:t>
            </a:r>
            <a:r>
              <a:rPr sz="1800" spc="-40" dirty="0">
                <a:latin typeface="Calibri"/>
                <a:cs typeface="Calibri"/>
              </a:rPr>
              <a:t> </a:t>
            </a:r>
            <a:r>
              <a:rPr sz="1800" dirty="0">
                <a:latin typeface="Calibri"/>
                <a:cs typeface="Calibri"/>
              </a:rPr>
              <a:t>distributed</a:t>
            </a:r>
            <a:r>
              <a:rPr sz="1800" spc="-30" dirty="0">
                <a:latin typeface="Calibri"/>
                <a:cs typeface="Calibri"/>
              </a:rPr>
              <a:t> </a:t>
            </a:r>
            <a:r>
              <a:rPr sz="1800" dirty="0">
                <a:latin typeface="Calibri"/>
                <a:cs typeface="Calibri"/>
              </a:rPr>
              <a:t>memory</a:t>
            </a:r>
            <a:r>
              <a:rPr sz="1800" spc="-65" dirty="0">
                <a:latin typeface="Calibri"/>
                <a:cs typeface="Calibri"/>
              </a:rPr>
              <a:t> </a:t>
            </a:r>
            <a:r>
              <a:rPr sz="1800" spc="-10" dirty="0">
                <a:latin typeface="Calibri"/>
                <a:cs typeface="Calibri"/>
              </a:rPr>
              <a:t>architectures</a:t>
            </a:r>
            <a:endParaRPr sz="1800">
              <a:latin typeface="Calibri"/>
              <a:cs typeface="Calibri"/>
            </a:endParaRPr>
          </a:p>
          <a:p>
            <a:pPr marL="298450" indent="-285750">
              <a:lnSpc>
                <a:spcPct val="100000"/>
              </a:lnSpc>
              <a:buFont typeface="Wingdings"/>
              <a:buChar char=""/>
              <a:tabLst>
                <a:tab pos="298450" algn="l"/>
              </a:tabLst>
            </a:pPr>
            <a:r>
              <a:rPr sz="1800" spc="-10" dirty="0">
                <a:latin typeface="Calibri"/>
                <a:cs typeface="Calibri"/>
              </a:rPr>
              <a:t>Increased</a:t>
            </a:r>
            <a:r>
              <a:rPr sz="1800" spc="-45" dirty="0">
                <a:latin typeface="Calibri"/>
                <a:cs typeface="Calibri"/>
              </a:rPr>
              <a:t> </a:t>
            </a:r>
            <a:r>
              <a:rPr sz="1800" dirty="0">
                <a:latin typeface="Calibri"/>
                <a:cs typeface="Calibri"/>
              </a:rPr>
              <a:t>scalability</a:t>
            </a:r>
            <a:r>
              <a:rPr sz="1800" spc="-30" dirty="0">
                <a:latin typeface="Calibri"/>
                <a:cs typeface="Calibri"/>
              </a:rPr>
              <a:t> </a:t>
            </a:r>
            <a:r>
              <a:rPr sz="1800" dirty="0">
                <a:latin typeface="Calibri"/>
                <a:cs typeface="Calibri"/>
              </a:rPr>
              <a:t>is</a:t>
            </a:r>
            <a:r>
              <a:rPr sz="1800" spc="-40" dirty="0">
                <a:latin typeface="Calibri"/>
                <a:cs typeface="Calibri"/>
              </a:rPr>
              <a:t> </a:t>
            </a:r>
            <a:r>
              <a:rPr sz="1800" dirty="0">
                <a:latin typeface="Calibri"/>
                <a:cs typeface="Calibri"/>
              </a:rPr>
              <a:t>an</a:t>
            </a:r>
            <a:r>
              <a:rPr sz="1800" spc="-25" dirty="0">
                <a:latin typeface="Calibri"/>
                <a:cs typeface="Calibri"/>
              </a:rPr>
              <a:t> </a:t>
            </a:r>
            <a:r>
              <a:rPr sz="1800" dirty="0">
                <a:latin typeface="Calibri"/>
                <a:cs typeface="Calibri"/>
              </a:rPr>
              <a:t>important</a:t>
            </a:r>
            <a:r>
              <a:rPr sz="1800" spc="-30" dirty="0">
                <a:latin typeface="Calibri"/>
                <a:cs typeface="Calibri"/>
              </a:rPr>
              <a:t> </a:t>
            </a:r>
            <a:r>
              <a:rPr sz="1800" spc="-10" dirty="0">
                <a:latin typeface="Calibri"/>
                <a:cs typeface="Calibri"/>
              </a:rPr>
              <a:t>advantage</a:t>
            </a:r>
            <a:endParaRPr sz="1800">
              <a:latin typeface="Calibri"/>
              <a:cs typeface="Calibri"/>
            </a:endParaRPr>
          </a:p>
          <a:p>
            <a:pPr marL="298450" indent="-285750">
              <a:lnSpc>
                <a:spcPct val="100000"/>
              </a:lnSpc>
              <a:buFont typeface="Wingdings"/>
              <a:buChar char=""/>
              <a:tabLst>
                <a:tab pos="298450" algn="l"/>
              </a:tabLst>
            </a:pPr>
            <a:r>
              <a:rPr sz="1800" spc="-10" dirty="0">
                <a:latin typeface="Calibri"/>
                <a:cs typeface="Calibri"/>
              </a:rPr>
              <a:t>Increased</a:t>
            </a:r>
            <a:r>
              <a:rPr sz="1800" spc="-40" dirty="0">
                <a:latin typeface="Calibri"/>
                <a:cs typeface="Calibri"/>
              </a:rPr>
              <a:t> </a:t>
            </a:r>
            <a:r>
              <a:rPr sz="1800" spc="-10" dirty="0">
                <a:latin typeface="Calibri"/>
                <a:cs typeface="Calibri"/>
              </a:rPr>
              <a:t>programming</a:t>
            </a:r>
            <a:r>
              <a:rPr sz="1800" spc="-25" dirty="0">
                <a:latin typeface="Calibri"/>
                <a:cs typeface="Calibri"/>
              </a:rPr>
              <a:t> </a:t>
            </a:r>
            <a:r>
              <a:rPr sz="1800" dirty="0">
                <a:latin typeface="Calibri"/>
                <a:cs typeface="Calibri"/>
              </a:rPr>
              <a:t>complexity</a:t>
            </a:r>
            <a:r>
              <a:rPr sz="1800" spc="-20" dirty="0">
                <a:latin typeface="Calibri"/>
                <a:cs typeface="Calibri"/>
              </a:rPr>
              <a:t> </a:t>
            </a:r>
            <a:r>
              <a:rPr sz="1800" dirty="0">
                <a:latin typeface="Calibri"/>
                <a:cs typeface="Calibri"/>
              </a:rPr>
              <a:t>is</a:t>
            </a:r>
            <a:r>
              <a:rPr sz="1800" spc="-30" dirty="0">
                <a:latin typeface="Calibri"/>
                <a:cs typeface="Calibri"/>
              </a:rPr>
              <a:t> </a:t>
            </a:r>
            <a:r>
              <a:rPr sz="1800" dirty="0">
                <a:latin typeface="Calibri"/>
                <a:cs typeface="Calibri"/>
              </a:rPr>
              <a:t>a</a:t>
            </a:r>
            <a:r>
              <a:rPr sz="1800" spc="-35" dirty="0">
                <a:latin typeface="Calibri"/>
                <a:cs typeface="Calibri"/>
              </a:rPr>
              <a:t> </a:t>
            </a:r>
            <a:r>
              <a:rPr sz="1800" dirty="0">
                <a:latin typeface="Calibri"/>
                <a:cs typeface="Calibri"/>
              </a:rPr>
              <a:t>major</a:t>
            </a:r>
            <a:r>
              <a:rPr sz="1800" spc="-35" dirty="0">
                <a:latin typeface="Calibri"/>
                <a:cs typeface="Calibri"/>
              </a:rPr>
              <a:t> </a:t>
            </a:r>
            <a:r>
              <a:rPr sz="1800" spc="-10" dirty="0">
                <a:latin typeface="Calibri"/>
                <a:cs typeface="Calibri"/>
              </a:rPr>
              <a:t>disadvantage</a:t>
            </a:r>
            <a:endParaRPr sz="1800">
              <a:latin typeface="Calibri"/>
              <a:cs typeface="Calibri"/>
            </a:endParaRPr>
          </a:p>
        </p:txBody>
      </p:sp>
      <p:sp>
        <p:nvSpPr>
          <p:cNvPr id="5" name="object 5"/>
          <p:cNvSpPr txBox="1">
            <a:spLocks noGrp="1"/>
          </p:cNvSpPr>
          <p:nvPr>
            <p:ph type="title"/>
          </p:nvPr>
        </p:nvSpPr>
        <p:spPr>
          <a:xfrm>
            <a:off x="459740" y="162560"/>
            <a:ext cx="6170295" cy="452120"/>
          </a:xfrm>
          <a:prstGeom prst="rect">
            <a:avLst/>
          </a:prstGeom>
        </p:spPr>
        <p:txBody>
          <a:bodyPr vert="horz" wrap="square" lIns="0" tIns="12065" rIns="0" bIns="0" rtlCol="0">
            <a:spAutoFit/>
          </a:bodyPr>
          <a:lstStyle/>
          <a:p>
            <a:pPr marL="12700">
              <a:lnSpc>
                <a:spcPct val="100000"/>
              </a:lnSpc>
              <a:spcBef>
                <a:spcPts val="95"/>
              </a:spcBef>
            </a:pPr>
            <a:r>
              <a:rPr u="sng" spc="-10" dirty="0">
                <a:solidFill>
                  <a:srgbClr val="333399"/>
                </a:solidFill>
                <a:uFill>
                  <a:solidFill>
                    <a:srgbClr val="333399"/>
                  </a:solidFill>
                </a:uFill>
              </a:rPr>
              <a:t>Parallel</a:t>
            </a:r>
            <a:r>
              <a:rPr u="sng" spc="-100" dirty="0">
                <a:solidFill>
                  <a:srgbClr val="333399"/>
                </a:solidFill>
                <a:uFill>
                  <a:solidFill>
                    <a:srgbClr val="333399"/>
                  </a:solidFill>
                </a:uFill>
              </a:rPr>
              <a:t> </a:t>
            </a:r>
            <a:r>
              <a:rPr u="sng" dirty="0">
                <a:solidFill>
                  <a:srgbClr val="333399"/>
                </a:solidFill>
                <a:uFill>
                  <a:solidFill>
                    <a:srgbClr val="333399"/>
                  </a:solidFill>
                </a:uFill>
              </a:rPr>
              <a:t>Computer</a:t>
            </a:r>
            <a:r>
              <a:rPr u="sng" spc="-110" dirty="0">
                <a:solidFill>
                  <a:srgbClr val="333399"/>
                </a:solidFill>
                <a:uFill>
                  <a:solidFill>
                    <a:srgbClr val="333399"/>
                  </a:solidFill>
                </a:uFill>
              </a:rPr>
              <a:t> </a:t>
            </a:r>
            <a:r>
              <a:rPr u="sng" dirty="0">
                <a:solidFill>
                  <a:srgbClr val="333399"/>
                </a:solidFill>
                <a:uFill>
                  <a:solidFill>
                    <a:srgbClr val="333399"/>
                  </a:solidFill>
                </a:uFill>
              </a:rPr>
              <a:t>Memory</a:t>
            </a:r>
            <a:r>
              <a:rPr u="sng" spc="-125" dirty="0">
                <a:solidFill>
                  <a:srgbClr val="333399"/>
                </a:solidFill>
                <a:uFill>
                  <a:solidFill>
                    <a:srgbClr val="333399"/>
                  </a:solidFill>
                </a:uFill>
              </a:rPr>
              <a:t> </a:t>
            </a:r>
            <a:r>
              <a:rPr u="sng" spc="-10" dirty="0">
                <a:solidFill>
                  <a:srgbClr val="333399"/>
                </a:solidFill>
                <a:uFill>
                  <a:solidFill>
                    <a:srgbClr val="333399"/>
                  </a:solidFill>
                </a:uFill>
              </a:rPr>
              <a:t>Architectures</a:t>
            </a:r>
            <a:r>
              <a:rPr u="none" spc="-10" dirty="0">
                <a:solidFill>
                  <a:srgbClr val="333399"/>
                </a:solidFill>
              </a:rPr>
              <a:t>:</a:t>
            </a:r>
          </a:p>
        </p:txBody>
      </p:sp>
      <p:pic>
        <p:nvPicPr>
          <p:cNvPr id="6" name="object 6"/>
          <p:cNvPicPr/>
          <p:nvPr/>
        </p:nvPicPr>
        <p:blipFill>
          <a:blip r:embed="R8fbab9aee9334bc1" cstate="print"/>
          <a:stretch>
            <a:fillRect/>
          </a:stretch>
        </p:blipFill>
        <p:spPr>
          <a:xfrm>
            <a:off x="4763277" y="2080726"/>
            <a:ext cx="3724512" cy="1485122"/>
          </a:xfrm>
          <a:prstGeom prst="rect">
            <a:avLst/>
          </a:prstGeom>
        </p:spPr>
      </p:pic>
      <p:sp>
        <p:nvSpPr>
          <p:cNvPr id="8" name="Slide Number Placeholder 7"/>
          <p:cNvSpPr>
            <a:spLocks noGrp="1"/>
          </p:cNvSpPr>
          <p:nvPr>
            <p:ph type="sldNum" sz="quarter" idx="7"/>
          </p:nvPr>
        </p:nvSpPr>
        <p:spPr>
          <a:xfrm>
            <a:off x="8229601" y="6374396"/>
            <a:ext cx="660146" cy="483603"/>
          </a:xfrm>
        </p:spPr>
        <p:txBody>
          <a:bodyPr/>
          <a:lstStyle/>
          <a:p>
            <a:pPr marL="155575">
              <a:lnSpc>
                <a:spcPts val="2090"/>
              </a:lnSpc>
            </a:pPr>
            <a:fld id="{81D60167-4931-47E6-BA6A-407CBD079E47}" type="slidenum">
              <a:rPr lang="en-US" spc="-50"/>
              <a:pPr marL="155575">
                <a:lnSpc>
                  <a:spcPts val="2090"/>
                </a:lnSpc>
              </a:pPr>
              <a:t>21</a:t>
            </a:fld>
            <a:endParaRPr lang="en-US" spc="-50" dirty="0"/>
          </a:p>
        </p:txBody>
      </p:sp>
      <p:sp>
        <p:nvSpPr>
          <p:cNvPr id="10" name="Footer Placeholder 9"/>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5217" rIns="0" bIns="0" rtlCol="0">
            <a:spAutoFit/>
          </a:bodyPr>
          <a:lstStyle/>
          <a:p>
            <a:pPr marL="241300">
              <a:lnSpc>
                <a:spcPct val="100000"/>
              </a:lnSpc>
              <a:spcBef>
                <a:spcPts val="95"/>
              </a:spcBef>
            </a:pPr>
            <a:r>
              <a:rPr u="sng" dirty="0">
                <a:solidFill>
                  <a:srgbClr val="333399"/>
                </a:solidFill>
                <a:uFill>
                  <a:solidFill>
                    <a:srgbClr val="333399"/>
                  </a:solidFill>
                </a:uFill>
              </a:rPr>
              <a:t>Hybrid</a:t>
            </a:r>
            <a:r>
              <a:rPr u="sng" spc="-105" dirty="0">
                <a:solidFill>
                  <a:srgbClr val="333399"/>
                </a:solidFill>
                <a:uFill>
                  <a:solidFill>
                    <a:srgbClr val="333399"/>
                  </a:solidFill>
                </a:uFill>
              </a:rPr>
              <a:t> </a:t>
            </a:r>
            <a:r>
              <a:rPr u="sng" spc="-10" dirty="0">
                <a:solidFill>
                  <a:srgbClr val="333399"/>
                </a:solidFill>
                <a:uFill>
                  <a:solidFill>
                    <a:srgbClr val="333399"/>
                  </a:solidFill>
                </a:uFill>
              </a:rPr>
              <a:t>Parallel</a:t>
            </a:r>
            <a:r>
              <a:rPr u="sng" spc="-75" dirty="0">
                <a:solidFill>
                  <a:srgbClr val="333399"/>
                </a:solidFill>
                <a:uFill>
                  <a:solidFill>
                    <a:srgbClr val="333399"/>
                  </a:solidFill>
                </a:uFill>
              </a:rPr>
              <a:t> </a:t>
            </a:r>
            <a:r>
              <a:rPr u="sng" spc="-10" dirty="0">
                <a:solidFill>
                  <a:srgbClr val="333399"/>
                </a:solidFill>
                <a:uFill>
                  <a:solidFill>
                    <a:srgbClr val="333399"/>
                  </a:solidFill>
                </a:uFill>
              </a:rPr>
              <a:t>Programming</a:t>
            </a:r>
            <a:r>
              <a:rPr u="sng" spc="-105" dirty="0">
                <a:solidFill>
                  <a:srgbClr val="333399"/>
                </a:solidFill>
                <a:uFill>
                  <a:solidFill>
                    <a:srgbClr val="333399"/>
                  </a:solidFill>
                </a:uFill>
              </a:rPr>
              <a:t> </a:t>
            </a:r>
            <a:r>
              <a:rPr u="sng" spc="-10" dirty="0">
                <a:solidFill>
                  <a:srgbClr val="333399"/>
                </a:solidFill>
                <a:uFill>
                  <a:solidFill>
                    <a:srgbClr val="333399"/>
                  </a:solidFill>
                </a:uFill>
              </a:rPr>
              <a:t>Models</a:t>
            </a:r>
            <a:r>
              <a:rPr u="none" spc="-10" dirty="0">
                <a:solidFill>
                  <a:srgbClr val="333399"/>
                </a:solidFill>
              </a:rPr>
              <a:t>:</a:t>
            </a:r>
          </a:p>
        </p:txBody>
      </p:sp>
      <p:sp>
        <p:nvSpPr>
          <p:cNvPr id="3" name="object 3"/>
          <p:cNvSpPr txBox="1"/>
          <p:nvPr/>
        </p:nvSpPr>
        <p:spPr>
          <a:xfrm>
            <a:off x="307340" y="3295015"/>
            <a:ext cx="8477885" cy="2769235"/>
          </a:xfrm>
          <a:prstGeom prst="rect">
            <a:avLst/>
          </a:prstGeom>
        </p:spPr>
        <p:txBody>
          <a:bodyPr vert="horz" wrap="square" lIns="0" tIns="12700" rIns="0" bIns="0" rtlCol="0">
            <a:spAutoFit/>
          </a:bodyPr>
          <a:lstStyle/>
          <a:p>
            <a:pPr marL="12700" marR="5080">
              <a:lnSpc>
                <a:spcPct val="100000"/>
              </a:lnSpc>
              <a:spcBef>
                <a:spcPts val="100"/>
              </a:spcBef>
            </a:pPr>
            <a:r>
              <a:rPr sz="1800" spc="-20" dirty="0">
                <a:latin typeface="Calibri"/>
                <a:cs typeface="Calibri"/>
              </a:rPr>
              <a:t>Currently,</a:t>
            </a:r>
            <a:r>
              <a:rPr sz="1800" spc="-30" dirty="0">
                <a:latin typeface="Calibri"/>
                <a:cs typeface="Calibri"/>
              </a:rPr>
              <a:t> </a:t>
            </a:r>
            <a:r>
              <a:rPr sz="1800" dirty="0">
                <a:latin typeface="Calibri"/>
                <a:cs typeface="Calibri"/>
              </a:rPr>
              <a:t>a</a:t>
            </a:r>
            <a:r>
              <a:rPr sz="1800" spc="-45" dirty="0">
                <a:latin typeface="Calibri"/>
                <a:cs typeface="Calibri"/>
              </a:rPr>
              <a:t> </a:t>
            </a:r>
            <a:r>
              <a:rPr sz="1800" dirty="0">
                <a:latin typeface="Calibri"/>
                <a:cs typeface="Calibri"/>
              </a:rPr>
              <a:t>common</a:t>
            </a:r>
            <a:r>
              <a:rPr sz="1800" spc="-25" dirty="0">
                <a:latin typeface="Calibri"/>
                <a:cs typeface="Calibri"/>
              </a:rPr>
              <a:t> </a:t>
            </a:r>
            <a:r>
              <a:rPr sz="1800" spc="-10" dirty="0">
                <a:latin typeface="Calibri"/>
                <a:cs typeface="Calibri"/>
              </a:rPr>
              <a:t>example</a:t>
            </a:r>
            <a:r>
              <a:rPr sz="1800" spc="-40" dirty="0">
                <a:latin typeface="Calibri"/>
                <a:cs typeface="Calibri"/>
              </a:rPr>
              <a:t> </a:t>
            </a:r>
            <a:r>
              <a:rPr sz="1800" dirty="0">
                <a:latin typeface="Calibri"/>
                <a:cs typeface="Calibri"/>
              </a:rPr>
              <a:t>of</a:t>
            </a:r>
            <a:r>
              <a:rPr sz="1800" spc="-40" dirty="0">
                <a:latin typeface="Calibri"/>
                <a:cs typeface="Calibri"/>
              </a:rPr>
              <a:t> </a:t>
            </a:r>
            <a:r>
              <a:rPr sz="1800" dirty="0">
                <a:latin typeface="Calibri"/>
                <a:cs typeface="Calibri"/>
              </a:rPr>
              <a:t>a</a:t>
            </a:r>
            <a:r>
              <a:rPr sz="1800" spc="-45" dirty="0">
                <a:latin typeface="Calibri"/>
                <a:cs typeface="Calibri"/>
              </a:rPr>
              <a:t> </a:t>
            </a:r>
            <a:r>
              <a:rPr sz="1800" dirty="0">
                <a:latin typeface="Calibri"/>
                <a:cs typeface="Calibri"/>
              </a:rPr>
              <a:t>hybrid</a:t>
            </a:r>
            <a:r>
              <a:rPr sz="1800" spc="-15" dirty="0">
                <a:latin typeface="Calibri"/>
                <a:cs typeface="Calibri"/>
              </a:rPr>
              <a:t> </a:t>
            </a:r>
            <a:r>
              <a:rPr sz="1800" dirty="0">
                <a:latin typeface="Calibri"/>
                <a:cs typeface="Calibri"/>
              </a:rPr>
              <a:t>model</a:t>
            </a:r>
            <a:r>
              <a:rPr sz="1800" spc="-35" dirty="0">
                <a:latin typeface="Calibri"/>
                <a:cs typeface="Calibri"/>
              </a:rPr>
              <a:t> </a:t>
            </a:r>
            <a:r>
              <a:rPr sz="1800" dirty="0">
                <a:latin typeface="Calibri"/>
                <a:cs typeface="Calibri"/>
              </a:rPr>
              <a:t>is</a:t>
            </a:r>
            <a:r>
              <a:rPr sz="1800" spc="-40" dirty="0">
                <a:latin typeface="Calibri"/>
                <a:cs typeface="Calibri"/>
              </a:rPr>
              <a:t> </a:t>
            </a:r>
            <a:r>
              <a:rPr sz="1800" dirty="0">
                <a:latin typeface="Calibri"/>
                <a:cs typeface="Calibri"/>
              </a:rPr>
              <a:t>the</a:t>
            </a:r>
            <a:r>
              <a:rPr sz="1800" spc="-40" dirty="0">
                <a:latin typeface="Calibri"/>
                <a:cs typeface="Calibri"/>
              </a:rPr>
              <a:t> </a:t>
            </a:r>
            <a:r>
              <a:rPr sz="1800" dirty="0">
                <a:latin typeface="Calibri"/>
                <a:cs typeface="Calibri"/>
              </a:rPr>
              <a:t>combination</a:t>
            </a:r>
            <a:r>
              <a:rPr sz="1800" spc="-20" dirty="0">
                <a:latin typeface="Calibri"/>
                <a:cs typeface="Calibri"/>
              </a:rPr>
              <a:t> </a:t>
            </a:r>
            <a:r>
              <a:rPr sz="1800" dirty="0">
                <a:latin typeface="Calibri"/>
                <a:cs typeface="Calibri"/>
              </a:rPr>
              <a:t>of</a:t>
            </a:r>
            <a:r>
              <a:rPr sz="1800" spc="-45" dirty="0">
                <a:latin typeface="Calibri"/>
                <a:cs typeface="Calibri"/>
              </a:rPr>
              <a:t> </a:t>
            </a:r>
            <a:r>
              <a:rPr sz="1800" dirty="0">
                <a:latin typeface="Calibri"/>
                <a:cs typeface="Calibri"/>
              </a:rPr>
              <a:t>the</a:t>
            </a:r>
            <a:r>
              <a:rPr sz="1800" spc="-25" dirty="0">
                <a:latin typeface="Calibri"/>
                <a:cs typeface="Calibri"/>
              </a:rPr>
              <a:t> </a:t>
            </a:r>
            <a:r>
              <a:rPr sz="1800" dirty="0">
                <a:latin typeface="Calibri"/>
                <a:cs typeface="Calibri"/>
              </a:rPr>
              <a:t>message</a:t>
            </a:r>
            <a:r>
              <a:rPr sz="1800" spc="-60" dirty="0">
                <a:latin typeface="Calibri"/>
                <a:cs typeface="Calibri"/>
              </a:rPr>
              <a:t> </a:t>
            </a:r>
            <a:r>
              <a:rPr sz="1800" spc="-10" dirty="0">
                <a:latin typeface="Calibri"/>
                <a:cs typeface="Calibri"/>
              </a:rPr>
              <a:t>passing </a:t>
            </a:r>
            <a:r>
              <a:rPr sz="1800" dirty="0">
                <a:latin typeface="Calibri"/>
                <a:cs typeface="Calibri"/>
              </a:rPr>
              <a:t>model</a:t>
            </a:r>
            <a:r>
              <a:rPr sz="1800" spc="-40" dirty="0">
                <a:latin typeface="Calibri"/>
                <a:cs typeface="Calibri"/>
              </a:rPr>
              <a:t> </a:t>
            </a:r>
            <a:r>
              <a:rPr sz="1800" dirty="0">
                <a:latin typeface="Calibri"/>
                <a:cs typeface="Calibri"/>
              </a:rPr>
              <a:t>(MPI)</a:t>
            </a:r>
            <a:r>
              <a:rPr sz="1800" spc="-30" dirty="0">
                <a:latin typeface="Calibri"/>
                <a:cs typeface="Calibri"/>
              </a:rPr>
              <a:t> </a:t>
            </a:r>
            <a:r>
              <a:rPr sz="1800" dirty="0">
                <a:latin typeface="Calibri"/>
                <a:cs typeface="Calibri"/>
              </a:rPr>
              <a:t>with</a:t>
            </a:r>
            <a:r>
              <a:rPr sz="1800" spc="-35" dirty="0">
                <a:latin typeface="Calibri"/>
                <a:cs typeface="Calibri"/>
              </a:rPr>
              <a:t> </a:t>
            </a:r>
            <a:r>
              <a:rPr sz="1800" dirty="0">
                <a:latin typeface="Calibri"/>
                <a:cs typeface="Calibri"/>
              </a:rPr>
              <a:t>the</a:t>
            </a:r>
            <a:r>
              <a:rPr sz="1800" spc="-45" dirty="0">
                <a:latin typeface="Calibri"/>
                <a:cs typeface="Calibri"/>
              </a:rPr>
              <a:t> </a:t>
            </a:r>
            <a:r>
              <a:rPr sz="1800" dirty="0">
                <a:latin typeface="Calibri"/>
                <a:cs typeface="Calibri"/>
              </a:rPr>
              <a:t>threads</a:t>
            </a:r>
            <a:r>
              <a:rPr sz="1800" spc="-40" dirty="0">
                <a:latin typeface="Calibri"/>
                <a:cs typeface="Calibri"/>
              </a:rPr>
              <a:t> </a:t>
            </a:r>
            <a:r>
              <a:rPr sz="1800" dirty="0">
                <a:latin typeface="Calibri"/>
                <a:cs typeface="Calibri"/>
              </a:rPr>
              <a:t>model</a:t>
            </a:r>
            <a:r>
              <a:rPr sz="1800" spc="-40" dirty="0">
                <a:latin typeface="Calibri"/>
                <a:cs typeface="Calibri"/>
              </a:rPr>
              <a:t> </a:t>
            </a:r>
            <a:r>
              <a:rPr sz="1800" spc="-10" dirty="0">
                <a:latin typeface="Calibri"/>
                <a:cs typeface="Calibri"/>
              </a:rPr>
              <a:t>(OpenMP)</a:t>
            </a:r>
            <a:endParaRPr sz="1800">
              <a:latin typeface="Calibri"/>
              <a:cs typeface="Calibri"/>
            </a:endParaRPr>
          </a:p>
          <a:p>
            <a:pPr marL="298450" indent="-285750">
              <a:lnSpc>
                <a:spcPct val="100000"/>
              </a:lnSpc>
              <a:spcBef>
                <a:spcPts val="2160"/>
              </a:spcBef>
              <a:buFont typeface="Wingdings"/>
              <a:buChar char=""/>
              <a:tabLst>
                <a:tab pos="298450" algn="l"/>
              </a:tabLst>
            </a:pPr>
            <a:r>
              <a:rPr sz="1800" dirty="0">
                <a:latin typeface="Calibri"/>
                <a:cs typeface="Calibri"/>
              </a:rPr>
              <a:t>Threads</a:t>
            </a:r>
            <a:r>
              <a:rPr sz="1800" spc="-60" dirty="0">
                <a:latin typeface="Calibri"/>
                <a:cs typeface="Calibri"/>
              </a:rPr>
              <a:t> </a:t>
            </a:r>
            <a:r>
              <a:rPr sz="1800" dirty="0">
                <a:latin typeface="Calibri"/>
                <a:cs typeface="Calibri"/>
              </a:rPr>
              <a:t>perform</a:t>
            </a:r>
            <a:r>
              <a:rPr sz="1800" spc="-60" dirty="0">
                <a:latin typeface="Calibri"/>
                <a:cs typeface="Calibri"/>
              </a:rPr>
              <a:t> </a:t>
            </a:r>
            <a:r>
              <a:rPr sz="1800" spc="-10" dirty="0">
                <a:latin typeface="Calibri"/>
                <a:cs typeface="Calibri"/>
              </a:rPr>
              <a:t>computationally</a:t>
            </a:r>
            <a:r>
              <a:rPr sz="1800" spc="-45" dirty="0">
                <a:latin typeface="Calibri"/>
                <a:cs typeface="Calibri"/>
              </a:rPr>
              <a:t> </a:t>
            </a:r>
            <a:r>
              <a:rPr sz="1800" dirty="0">
                <a:latin typeface="Calibri"/>
                <a:cs typeface="Calibri"/>
              </a:rPr>
              <a:t>intensive</a:t>
            </a:r>
            <a:r>
              <a:rPr sz="1800" spc="-60" dirty="0">
                <a:latin typeface="Calibri"/>
                <a:cs typeface="Calibri"/>
              </a:rPr>
              <a:t> </a:t>
            </a:r>
            <a:r>
              <a:rPr sz="1800" dirty="0">
                <a:latin typeface="Calibri"/>
                <a:cs typeface="Calibri"/>
              </a:rPr>
              <a:t>kernels</a:t>
            </a:r>
            <a:r>
              <a:rPr sz="1800" spc="-60" dirty="0">
                <a:latin typeface="Calibri"/>
                <a:cs typeface="Calibri"/>
              </a:rPr>
              <a:t> </a:t>
            </a:r>
            <a:r>
              <a:rPr sz="1800" dirty="0">
                <a:latin typeface="Calibri"/>
                <a:cs typeface="Calibri"/>
              </a:rPr>
              <a:t>using</a:t>
            </a:r>
            <a:r>
              <a:rPr sz="1800" spc="-60" dirty="0">
                <a:latin typeface="Calibri"/>
                <a:cs typeface="Calibri"/>
              </a:rPr>
              <a:t> </a:t>
            </a:r>
            <a:r>
              <a:rPr sz="1800" dirty="0">
                <a:latin typeface="Calibri"/>
                <a:cs typeface="Calibri"/>
              </a:rPr>
              <a:t>local,</a:t>
            </a:r>
            <a:r>
              <a:rPr sz="1800" spc="-50" dirty="0">
                <a:latin typeface="Calibri"/>
                <a:cs typeface="Calibri"/>
              </a:rPr>
              <a:t> </a:t>
            </a:r>
            <a:r>
              <a:rPr sz="1800" spc="-10" dirty="0">
                <a:latin typeface="Calibri"/>
                <a:cs typeface="Calibri"/>
              </a:rPr>
              <a:t>on-</a:t>
            </a:r>
            <a:r>
              <a:rPr sz="1800" dirty="0">
                <a:latin typeface="Calibri"/>
                <a:cs typeface="Calibri"/>
              </a:rPr>
              <a:t>node</a:t>
            </a:r>
            <a:r>
              <a:rPr sz="1800" spc="-45" dirty="0">
                <a:latin typeface="Calibri"/>
                <a:cs typeface="Calibri"/>
              </a:rPr>
              <a:t> </a:t>
            </a:r>
            <a:r>
              <a:rPr sz="1800" spc="-20" dirty="0">
                <a:latin typeface="Calibri"/>
                <a:cs typeface="Calibri"/>
              </a:rPr>
              <a:t>data</a:t>
            </a:r>
            <a:endParaRPr sz="1800">
              <a:latin typeface="Calibri"/>
              <a:cs typeface="Calibri"/>
            </a:endParaRPr>
          </a:p>
          <a:p>
            <a:pPr marL="297815" marR="154940" indent="-285750">
              <a:lnSpc>
                <a:spcPct val="100000"/>
              </a:lnSpc>
              <a:spcBef>
                <a:spcPts val="2160"/>
              </a:spcBef>
              <a:buFont typeface="Wingdings"/>
              <a:buChar char=""/>
              <a:tabLst>
                <a:tab pos="299085" algn="l"/>
              </a:tabLst>
            </a:pPr>
            <a:r>
              <a:rPr sz="1800" spc="-10" dirty="0">
                <a:latin typeface="Calibri"/>
                <a:cs typeface="Calibri"/>
              </a:rPr>
              <a:t>Communications</a:t>
            </a:r>
            <a:r>
              <a:rPr sz="1800" spc="-35" dirty="0">
                <a:latin typeface="Calibri"/>
                <a:cs typeface="Calibri"/>
              </a:rPr>
              <a:t> </a:t>
            </a:r>
            <a:r>
              <a:rPr sz="1800" dirty="0">
                <a:latin typeface="Calibri"/>
                <a:cs typeface="Calibri"/>
              </a:rPr>
              <a:t>between</a:t>
            </a:r>
            <a:r>
              <a:rPr sz="1800" spc="-35" dirty="0">
                <a:latin typeface="Calibri"/>
                <a:cs typeface="Calibri"/>
              </a:rPr>
              <a:t> </a:t>
            </a:r>
            <a:r>
              <a:rPr sz="1800" spc="-10" dirty="0">
                <a:latin typeface="Calibri"/>
                <a:cs typeface="Calibri"/>
              </a:rPr>
              <a:t>processes</a:t>
            </a:r>
            <a:r>
              <a:rPr sz="1800" spc="-55" dirty="0">
                <a:latin typeface="Calibri"/>
                <a:cs typeface="Calibri"/>
              </a:rPr>
              <a:t> </a:t>
            </a:r>
            <a:r>
              <a:rPr sz="1800" dirty="0">
                <a:latin typeface="Calibri"/>
                <a:cs typeface="Calibri"/>
              </a:rPr>
              <a:t>on</a:t>
            </a:r>
            <a:r>
              <a:rPr sz="1800" spc="-50" dirty="0">
                <a:latin typeface="Calibri"/>
                <a:cs typeface="Calibri"/>
              </a:rPr>
              <a:t> </a:t>
            </a:r>
            <a:r>
              <a:rPr sz="1800" spc="-10" dirty="0">
                <a:latin typeface="Calibri"/>
                <a:cs typeface="Calibri"/>
              </a:rPr>
              <a:t>different</a:t>
            </a:r>
            <a:r>
              <a:rPr sz="1800" spc="-45" dirty="0">
                <a:latin typeface="Calibri"/>
                <a:cs typeface="Calibri"/>
              </a:rPr>
              <a:t> </a:t>
            </a:r>
            <a:r>
              <a:rPr sz="1800" dirty="0">
                <a:latin typeface="Calibri"/>
                <a:cs typeface="Calibri"/>
              </a:rPr>
              <a:t>nodes</a:t>
            </a:r>
            <a:r>
              <a:rPr sz="1800" spc="-45" dirty="0">
                <a:latin typeface="Calibri"/>
                <a:cs typeface="Calibri"/>
              </a:rPr>
              <a:t> </a:t>
            </a:r>
            <a:r>
              <a:rPr sz="1800" dirty="0">
                <a:latin typeface="Calibri"/>
                <a:cs typeface="Calibri"/>
              </a:rPr>
              <a:t>occurs</a:t>
            </a:r>
            <a:r>
              <a:rPr sz="1800" spc="-25" dirty="0">
                <a:latin typeface="Calibri"/>
                <a:cs typeface="Calibri"/>
              </a:rPr>
              <a:t> </a:t>
            </a:r>
            <a:r>
              <a:rPr sz="1800" dirty="0">
                <a:latin typeface="Calibri"/>
                <a:cs typeface="Calibri"/>
              </a:rPr>
              <a:t>over</a:t>
            </a:r>
            <a:r>
              <a:rPr sz="1800" spc="-45" dirty="0">
                <a:latin typeface="Calibri"/>
                <a:cs typeface="Calibri"/>
              </a:rPr>
              <a:t> </a:t>
            </a:r>
            <a:r>
              <a:rPr sz="1800" dirty="0">
                <a:latin typeface="Calibri"/>
                <a:cs typeface="Calibri"/>
              </a:rPr>
              <a:t>the</a:t>
            </a:r>
            <a:r>
              <a:rPr sz="1800" spc="-45" dirty="0">
                <a:latin typeface="Calibri"/>
                <a:cs typeface="Calibri"/>
              </a:rPr>
              <a:t> </a:t>
            </a:r>
            <a:r>
              <a:rPr sz="1800" dirty="0">
                <a:latin typeface="Calibri"/>
                <a:cs typeface="Calibri"/>
              </a:rPr>
              <a:t>network</a:t>
            </a:r>
            <a:r>
              <a:rPr sz="1800" spc="-45" dirty="0">
                <a:latin typeface="Calibri"/>
                <a:cs typeface="Calibri"/>
              </a:rPr>
              <a:t> </a:t>
            </a:r>
            <a:r>
              <a:rPr sz="1800" spc="-10" dirty="0">
                <a:latin typeface="Calibri"/>
                <a:cs typeface="Calibri"/>
              </a:rPr>
              <a:t>using 	</a:t>
            </a:r>
            <a:r>
              <a:rPr sz="1800" spc="-25" dirty="0">
                <a:latin typeface="Calibri"/>
                <a:cs typeface="Calibri"/>
              </a:rPr>
              <a:t>MPI</a:t>
            </a:r>
            <a:endParaRPr sz="1800">
              <a:latin typeface="Calibri"/>
              <a:cs typeface="Calibri"/>
            </a:endParaRPr>
          </a:p>
          <a:p>
            <a:pPr marL="12700" marR="245110">
              <a:lnSpc>
                <a:spcPct val="100000"/>
              </a:lnSpc>
              <a:spcBef>
                <a:spcPts val="2165"/>
              </a:spcBef>
            </a:pPr>
            <a:r>
              <a:rPr sz="1800" dirty="0">
                <a:latin typeface="Calibri"/>
                <a:cs typeface="Calibri"/>
              </a:rPr>
              <a:t>This</a:t>
            </a:r>
            <a:r>
              <a:rPr sz="1800" spc="-55" dirty="0">
                <a:latin typeface="Calibri"/>
                <a:cs typeface="Calibri"/>
              </a:rPr>
              <a:t> </a:t>
            </a:r>
            <a:r>
              <a:rPr sz="1800" dirty="0">
                <a:latin typeface="Calibri"/>
                <a:cs typeface="Calibri"/>
              </a:rPr>
              <a:t>hybrid</a:t>
            </a:r>
            <a:r>
              <a:rPr sz="1800" spc="-40" dirty="0">
                <a:latin typeface="Calibri"/>
                <a:cs typeface="Calibri"/>
              </a:rPr>
              <a:t> </a:t>
            </a:r>
            <a:r>
              <a:rPr sz="1800" dirty="0">
                <a:latin typeface="Calibri"/>
                <a:cs typeface="Calibri"/>
              </a:rPr>
              <a:t>model</a:t>
            </a:r>
            <a:r>
              <a:rPr sz="1800" spc="-40" dirty="0">
                <a:latin typeface="Calibri"/>
                <a:cs typeface="Calibri"/>
              </a:rPr>
              <a:t> </a:t>
            </a:r>
            <a:r>
              <a:rPr sz="1800" dirty="0">
                <a:latin typeface="Calibri"/>
                <a:cs typeface="Calibri"/>
              </a:rPr>
              <a:t>lends</a:t>
            </a:r>
            <a:r>
              <a:rPr sz="1800" spc="-35" dirty="0">
                <a:latin typeface="Calibri"/>
                <a:cs typeface="Calibri"/>
              </a:rPr>
              <a:t> </a:t>
            </a:r>
            <a:r>
              <a:rPr sz="1800" dirty="0">
                <a:latin typeface="Calibri"/>
                <a:cs typeface="Calibri"/>
              </a:rPr>
              <a:t>itself</a:t>
            </a:r>
            <a:r>
              <a:rPr sz="1800" spc="-55" dirty="0">
                <a:latin typeface="Calibri"/>
                <a:cs typeface="Calibri"/>
              </a:rPr>
              <a:t> </a:t>
            </a:r>
            <a:r>
              <a:rPr sz="1800" dirty="0">
                <a:latin typeface="Calibri"/>
                <a:cs typeface="Calibri"/>
              </a:rPr>
              <a:t>well</a:t>
            </a:r>
            <a:r>
              <a:rPr sz="1800" spc="-45" dirty="0">
                <a:latin typeface="Calibri"/>
                <a:cs typeface="Calibri"/>
              </a:rPr>
              <a:t> </a:t>
            </a:r>
            <a:r>
              <a:rPr sz="1800" dirty="0">
                <a:latin typeface="Calibri"/>
                <a:cs typeface="Calibri"/>
              </a:rPr>
              <a:t>to</a:t>
            </a:r>
            <a:r>
              <a:rPr sz="1800" spc="-55" dirty="0">
                <a:latin typeface="Calibri"/>
                <a:cs typeface="Calibri"/>
              </a:rPr>
              <a:t> </a:t>
            </a:r>
            <a:r>
              <a:rPr sz="1800" dirty="0">
                <a:latin typeface="Calibri"/>
                <a:cs typeface="Calibri"/>
              </a:rPr>
              <a:t>the</a:t>
            </a:r>
            <a:r>
              <a:rPr sz="1800" spc="-35" dirty="0">
                <a:latin typeface="Calibri"/>
                <a:cs typeface="Calibri"/>
              </a:rPr>
              <a:t> </a:t>
            </a:r>
            <a:r>
              <a:rPr sz="1800" dirty="0">
                <a:latin typeface="Calibri"/>
                <a:cs typeface="Calibri"/>
              </a:rPr>
              <a:t>increasingly</a:t>
            </a:r>
            <a:r>
              <a:rPr sz="1800" spc="-40" dirty="0">
                <a:latin typeface="Calibri"/>
                <a:cs typeface="Calibri"/>
              </a:rPr>
              <a:t> </a:t>
            </a:r>
            <a:r>
              <a:rPr sz="1800" dirty="0">
                <a:latin typeface="Calibri"/>
                <a:cs typeface="Calibri"/>
              </a:rPr>
              <a:t>common</a:t>
            </a:r>
            <a:r>
              <a:rPr sz="1800" spc="-30" dirty="0">
                <a:latin typeface="Calibri"/>
                <a:cs typeface="Calibri"/>
              </a:rPr>
              <a:t> </a:t>
            </a:r>
            <a:r>
              <a:rPr sz="1800" spc="-10" dirty="0">
                <a:latin typeface="Calibri"/>
                <a:cs typeface="Calibri"/>
              </a:rPr>
              <a:t>hardware</a:t>
            </a:r>
            <a:r>
              <a:rPr sz="1800" spc="-35" dirty="0">
                <a:latin typeface="Calibri"/>
                <a:cs typeface="Calibri"/>
              </a:rPr>
              <a:t> </a:t>
            </a:r>
            <a:r>
              <a:rPr sz="1800" spc="-10" dirty="0">
                <a:latin typeface="Calibri"/>
                <a:cs typeface="Calibri"/>
              </a:rPr>
              <a:t>environment</a:t>
            </a:r>
            <a:r>
              <a:rPr sz="1800" spc="-55" dirty="0">
                <a:latin typeface="Calibri"/>
                <a:cs typeface="Calibri"/>
              </a:rPr>
              <a:t> </a:t>
            </a:r>
            <a:r>
              <a:rPr sz="1800" spc="-25" dirty="0">
                <a:latin typeface="Calibri"/>
                <a:cs typeface="Calibri"/>
              </a:rPr>
              <a:t>of </a:t>
            </a:r>
            <a:r>
              <a:rPr sz="1800" spc="-10" dirty="0">
                <a:latin typeface="Calibri"/>
                <a:cs typeface="Calibri"/>
              </a:rPr>
              <a:t>clustered</a:t>
            </a:r>
            <a:r>
              <a:rPr sz="1800" spc="-35" dirty="0">
                <a:latin typeface="Calibri"/>
                <a:cs typeface="Calibri"/>
              </a:rPr>
              <a:t> </a:t>
            </a:r>
            <a:r>
              <a:rPr sz="1800" spc="-10" dirty="0">
                <a:latin typeface="Calibri"/>
                <a:cs typeface="Calibri"/>
              </a:rPr>
              <a:t>multi/many-</a:t>
            </a:r>
            <a:r>
              <a:rPr sz="1800" dirty="0">
                <a:latin typeface="Calibri"/>
                <a:cs typeface="Calibri"/>
              </a:rPr>
              <a:t>core</a:t>
            </a:r>
            <a:r>
              <a:rPr sz="1800" spc="-40" dirty="0">
                <a:latin typeface="Calibri"/>
                <a:cs typeface="Calibri"/>
              </a:rPr>
              <a:t> </a:t>
            </a:r>
            <a:r>
              <a:rPr sz="1800" spc="-10" dirty="0">
                <a:latin typeface="Calibri"/>
                <a:cs typeface="Calibri"/>
              </a:rPr>
              <a:t>machines</a:t>
            </a:r>
            <a:endParaRPr sz="1800">
              <a:latin typeface="Calibri"/>
              <a:cs typeface="Calibri"/>
            </a:endParaRPr>
          </a:p>
        </p:txBody>
      </p:sp>
      <p:pic>
        <p:nvPicPr>
          <p:cNvPr id="4" name="object 4"/>
          <p:cNvPicPr/>
          <p:nvPr/>
        </p:nvPicPr>
        <p:blipFill>
          <a:blip r:embed="Rabd041670ef44c39" cstate="print"/>
          <a:stretch>
            <a:fillRect/>
          </a:stretch>
        </p:blipFill>
        <p:spPr>
          <a:xfrm>
            <a:off x="2152610" y="980938"/>
            <a:ext cx="4553067" cy="2176759"/>
          </a:xfrm>
          <a:prstGeom prst="rect">
            <a:avLst/>
          </a:prstGeom>
        </p:spPr>
      </p:pic>
      <p:sp>
        <p:nvSpPr>
          <p:cNvPr id="6" name="Slide Number Placeholder 5"/>
          <p:cNvSpPr>
            <a:spLocks noGrp="1"/>
          </p:cNvSpPr>
          <p:nvPr>
            <p:ph type="sldNum" sz="quarter" idx="7"/>
          </p:nvPr>
        </p:nvSpPr>
        <p:spPr>
          <a:xfrm>
            <a:off x="8382001" y="6374396"/>
            <a:ext cx="507746" cy="331203"/>
          </a:xfrm>
        </p:spPr>
        <p:txBody>
          <a:bodyPr/>
          <a:lstStyle/>
          <a:p>
            <a:pPr marL="155575">
              <a:lnSpc>
                <a:spcPts val="2090"/>
              </a:lnSpc>
            </a:pPr>
            <a:fld id="{81D60167-4931-47E6-BA6A-407CBD079E47}" type="slidenum">
              <a:rPr lang="en-US" spc="-50"/>
              <a:pPr marL="155575">
                <a:lnSpc>
                  <a:spcPts val="2090"/>
                </a:lnSpc>
              </a:pPr>
              <a:t>22</a:t>
            </a:fld>
            <a:endParaRPr lang="en-US" spc="-50" dirty="0"/>
          </a:p>
        </p:txBody>
      </p:sp>
      <p:sp>
        <p:nvSpPr>
          <p:cNvPr id="8" name="Footer Placeholder 7"/>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5217" rIns="0" bIns="0" rtlCol="0">
            <a:spAutoFit/>
          </a:bodyPr>
          <a:lstStyle/>
          <a:p>
            <a:pPr marL="241300">
              <a:lnSpc>
                <a:spcPct val="100000"/>
              </a:lnSpc>
              <a:spcBef>
                <a:spcPts val="95"/>
              </a:spcBef>
            </a:pPr>
            <a:r>
              <a:rPr u="sng" dirty="0">
                <a:solidFill>
                  <a:srgbClr val="333399"/>
                </a:solidFill>
                <a:uFill>
                  <a:solidFill>
                    <a:srgbClr val="333399"/>
                  </a:solidFill>
                </a:uFill>
              </a:rPr>
              <a:t>Hybrid</a:t>
            </a:r>
            <a:r>
              <a:rPr u="sng" spc="-105" dirty="0">
                <a:solidFill>
                  <a:srgbClr val="333399"/>
                </a:solidFill>
                <a:uFill>
                  <a:solidFill>
                    <a:srgbClr val="333399"/>
                  </a:solidFill>
                </a:uFill>
              </a:rPr>
              <a:t> </a:t>
            </a:r>
            <a:r>
              <a:rPr u="sng" spc="-10" dirty="0">
                <a:solidFill>
                  <a:srgbClr val="333399"/>
                </a:solidFill>
                <a:uFill>
                  <a:solidFill>
                    <a:srgbClr val="333399"/>
                  </a:solidFill>
                </a:uFill>
              </a:rPr>
              <a:t>Parallel</a:t>
            </a:r>
            <a:r>
              <a:rPr u="sng" spc="-75" dirty="0">
                <a:solidFill>
                  <a:srgbClr val="333399"/>
                </a:solidFill>
                <a:uFill>
                  <a:solidFill>
                    <a:srgbClr val="333399"/>
                  </a:solidFill>
                </a:uFill>
              </a:rPr>
              <a:t> </a:t>
            </a:r>
            <a:r>
              <a:rPr u="sng" spc="-10" dirty="0">
                <a:solidFill>
                  <a:srgbClr val="333399"/>
                </a:solidFill>
                <a:uFill>
                  <a:solidFill>
                    <a:srgbClr val="333399"/>
                  </a:solidFill>
                </a:uFill>
              </a:rPr>
              <a:t>Programming</a:t>
            </a:r>
            <a:r>
              <a:rPr u="sng" spc="-105" dirty="0">
                <a:solidFill>
                  <a:srgbClr val="333399"/>
                </a:solidFill>
                <a:uFill>
                  <a:solidFill>
                    <a:srgbClr val="333399"/>
                  </a:solidFill>
                </a:uFill>
              </a:rPr>
              <a:t> </a:t>
            </a:r>
            <a:r>
              <a:rPr u="sng" spc="-10" dirty="0">
                <a:solidFill>
                  <a:srgbClr val="333399"/>
                </a:solidFill>
                <a:uFill>
                  <a:solidFill>
                    <a:srgbClr val="333399"/>
                  </a:solidFill>
                </a:uFill>
              </a:rPr>
              <a:t>Models</a:t>
            </a:r>
            <a:r>
              <a:rPr u="none" spc="-10" dirty="0">
                <a:solidFill>
                  <a:srgbClr val="333399"/>
                </a:solidFill>
              </a:rPr>
              <a:t>:</a:t>
            </a:r>
          </a:p>
        </p:txBody>
      </p:sp>
      <p:sp>
        <p:nvSpPr>
          <p:cNvPr id="3" name="object 3"/>
          <p:cNvSpPr txBox="1"/>
          <p:nvPr/>
        </p:nvSpPr>
        <p:spPr>
          <a:xfrm>
            <a:off x="307340" y="3981069"/>
            <a:ext cx="8399780" cy="1946275"/>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Calibri"/>
                <a:cs typeface="Calibri"/>
              </a:rPr>
              <a:t>Another</a:t>
            </a:r>
            <a:r>
              <a:rPr sz="1800" spc="-45" dirty="0">
                <a:latin typeface="Calibri"/>
                <a:cs typeface="Calibri"/>
              </a:rPr>
              <a:t> </a:t>
            </a:r>
            <a:r>
              <a:rPr sz="1800" dirty="0">
                <a:latin typeface="Calibri"/>
                <a:cs typeface="Calibri"/>
              </a:rPr>
              <a:t>similar</a:t>
            </a:r>
            <a:r>
              <a:rPr sz="1800" spc="-30" dirty="0">
                <a:latin typeface="Calibri"/>
                <a:cs typeface="Calibri"/>
              </a:rPr>
              <a:t> </a:t>
            </a:r>
            <a:r>
              <a:rPr sz="1800" dirty="0">
                <a:latin typeface="Calibri"/>
                <a:cs typeface="Calibri"/>
              </a:rPr>
              <a:t>and</a:t>
            </a:r>
            <a:r>
              <a:rPr sz="1800" spc="-25" dirty="0">
                <a:latin typeface="Calibri"/>
                <a:cs typeface="Calibri"/>
              </a:rPr>
              <a:t> </a:t>
            </a:r>
            <a:r>
              <a:rPr sz="1800" dirty="0">
                <a:latin typeface="Calibri"/>
                <a:cs typeface="Calibri"/>
              </a:rPr>
              <a:t>increasingly</a:t>
            </a:r>
            <a:r>
              <a:rPr sz="1800" spc="-25" dirty="0">
                <a:latin typeface="Calibri"/>
                <a:cs typeface="Calibri"/>
              </a:rPr>
              <a:t> </a:t>
            </a:r>
            <a:r>
              <a:rPr sz="1800" dirty="0">
                <a:latin typeface="Calibri"/>
                <a:cs typeface="Calibri"/>
              </a:rPr>
              <a:t>popular</a:t>
            </a:r>
            <a:r>
              <a:rPr sz="1800" spc="-35" dirty="0">
                <a:latin typeface="Calibri"/>
                <a:cs typeface="Calibri"/>
              </a:rPr>
              <a:t> </a:t>
            </a:r>
            <a:r>
              <a:rPr sz="1800" spc="-10" dirty="0">
                <a:latin typeface="Calibri"/>
                <a:cs typeface="Calibri"/>
              </a:rPr>
              <a:t>example</a:t>
            </a:r>
            <a:r>
              <a:rPr sz="1800" spc="-35" dirty="0">
                <a:latin typeface="Calibri"/>
                <a:cs typeface="Calibri"/>
              </a:rPr>
              <a:t> </a:t>
            </a:r>
            <a:r>
              <a:rPr sz="1800" dirty="0">
                <a:latin typeface="Calibri"/>
                <a:cs typeface="Calibri"/>
              </a:rPr>
              <a:t>of</a:t>
            </a:r>
            <a:r>
              <a:rPr sz="1800" spc="-20" dirty="0">
                <a:latin typeface="Calibri"/>
                <a:cs typeface="Calibri"/>
              </a:rPr>
              <a:t> </a:t>
            </a:r>
            <a:r>
              <a:rPr sz="1800" dirty="0">
                <a:latin typeface="Calibri"/>
                <a:cs typeface="Calibri"/>
              </a:rPr>
              <a:t>a</a:t>
            </a:r>
            <a:r>
              <a:rPr sz="1800" spc="-45" dirty="0">
                <a:latin typeface="Calibri"/>
                <a:cs typeface="Calibri"/>
              </a:rPr>
              <a:t> </a:t>
            </a:r>
            <a:r>
              <a:rPr sz="1800" dirty="0">
                <a:latin typeface="Calibri"/>
                <a:cs typeface="Calibri"/>
              </a:rPr>
              <a:t>hybrid</a:t>
            </a:r>
            <a:r>
              <a:rPr sz="1800" spc="-25" dirty="0">
                <a:latin typeface="Calibri"/>
                <a:cs typeface="Calibri"/>
              </a:rPr>
              <a:t> </a:t>
            </a:r>
            <a:r>
              <a:rPr sz="1800" dirty="0">
                <a:latin typeface="Calibri"/>
                <a:cs typeface="Calibri"/>
              </a:rPr>
              <a:t>model</a:t>
            </a:r>
            <a:r>
              <a:rPr sz="1800" spc="-35" dirty="0">
                <a:latin typeface="Calibri"/>
                <a:cs typeface="Calibri"/>
              </a:rPr>
              <a:t> </a:t>
            </a:r>
            <a:r>
              <a:rPr sz="1800" dirty="0">
                <a:latin typeface="Calibri"/>
                <a:cs typeface="Calibri"/>
              </a:rPr>
              <a:t>is</a:t>
            </a:r>
            <a:r>
              <a:rPr sz="1800" spc="-35" dirty="0">
                <a:latin typeface="Calibri"/>
                <a:cs typeface="Calibri"/>
              </a:rPr>
              <a:t> </a:t>
            </a:r>
            <a:r>
              <a:rPr sz="1800" dirty="0">
                <a:latin typeface="Calibri"/>
                <a:cs typeface="Calibri"/>
              </a:rPr>
              <a:t>using</a:t>
            </a:r>
            <a:r>
              <a:rPr sz="1800" spc="-25" dirty="0">
                <a:latin typeface="Calibri"/>
                <a:cs typeface="Calibri"/>
              </a:rPr>
              <a:t> </a:t>
            </a:r>
            <a:r>
              <a:rPr sz="1800" dirty="0">
                <a:latin typeface="Calibri"/>
                <a:cs typeface="Calibri"/>
              </a:rPr>
              <a:t>MPI</a:t>
            </a:r>
            <a:r>
              <a:rPr sz="1800" spc="-35" dirty="0">
                <a:latin typeface="Calibri"/>
                <a:cs typeface="Calibri"/>
              </a:rPr>
              <a:t> </a:t>
            </a:r>
            <a:r>
              <a:rPr sz="1800" dirty="0">
                <a:latin typeface="Calibri"/>
                <a:cs typeface="Calibri"/>
              </a:rPr>
              <a:t>with</a:t>
            </a:r>
            <a:r>
              <a:rPr sz="1800" spc="-25" dirty="0">
                <a:latin typeface="Calibri"/>
                <a:cs typeface="Calibri"/>
              </a:rPr>
              <a:t> GPU </a:t>
            </a:r>
            <a:r>
              <a:rPr sz="1800" spc="-10" dirty="0">
                <a:latin typeface="Calibri"/>
                <a:cs typeface="Calibri"/>
              </a:rPr>
              <a:t>(Graphics Processing</a:t>
            </a:r>
            <a:r>
              <a:rPr sz="1800" spc="-25" dirty="0">
                <a:latin typeface="Calibri"/>
                <a:cs typeface="Calibri"/>
              </a:rPr>
              <a:t> </a:t>
            </a:r>
            <a:r>
              <a:rPr sz="1800" dirty="0">
                <a:latin typeface="Calibri"/>
                <a:cs typeface="Calibri"/>
              </a:rPr>
              <a:t>Unit)</a:t>
            </a:r>
            <a:r>
              <a:rPr sz="1800" spc="-5" dirty="0">
                <a:latin typeface="Calibri"/>
                <a:cs typeface="Calibri"/>
              </a:rPr>
              <a:t> </a:t>
            </a:r>
            <a:r>
              <a:rPr sz="1800" spc="-10" dirty="0">
                <a:latin typeface="Calibri"/>
                <a:cs typeface="Calibri"/>
              </a:rPr>
              <a:t>programming</a:t>
            </a:r>
            <a:endParaRPr sz="1800">
              <a:latin typeface="Calibri"/>
              <a:cs typeface="Calibri"/>
            </a:endParaRPr>
          </a:p>
          <a:p>
            <a:pPr marL="298450" indent="-285750">
              <a:lnSpc>
                <a:spcPct val="100000"/>
              </a:lnSpc>
              <a:spcBef>
                <a:spcPts val="2160"/>
              </a:spcBef>
              <a:buFont typeface="Wingdings"/>
              <a:buChar char=""/>
              <a:tabLst>
                <a:tab pos="298450" algn="l"/>
              </a:tabLst>
            </a:pPr>
            <a:r>
              <a:rPr sz="1800" dirty="0">
                <a:latin typeface="Calibri"/>
                <a:cs typeface="Calibri"/>
              </a:rPr>
              <a:t>GPUs</a:t>
            </a:r>
            <a:r>
              <a:rPr sz="1800" spc="-65" dirty="0">
                <a:latin typeface="Calibri"/>
                <a:cs typeface="Calibri"/>
              </a:rPr>
              <a:t> </a:t>
            </a:r>
            <a:r>
              <a:rPr sz="1800" dirty="0">
                <a:latin typeface="Calibri"/>
                <a:cs typeface="Calibri"/>
              </a:rPr>
              <a:t>perform</a:t>
            </a:r>
            <a:r>
              <a:rPr sz="1800" spc="-50" dirty="0">
                <a:latin typeface="Calibri"/>
                <a:cs typeface="Calibri"/>
              </a:rPr>
              <a:t> </a:t>
            </a:r>
            <a:r>
              <a:rPr sz="1800" spc="-10" dirty="0">
                <a:latin typeface="Calibri"/>
                <a:cs typeface="Calibri"/>
              </a:rPr>
              <a:t>computationally</a:t>
            </a:r>
            <a:r>
              <a:rPr sz="1800" spc="-45" dirty="0">
                <a:latin typeface="Calibri"/>
                <a:cs typeface="Calibri"/>
              </a:rPr>
              <a:t> </a:t>
            </a:r>
            <a:r>
              <a:rPr sz="1800" dirty="0">
                <a:latin typeface="Calibri"/>
                <a:cs typeface="Calibri"/>
              </a:rPr>
              <a:t>intensive</a:t>
            </a:r>
            <a:r>
              <a:rPr sz="1800" spc="-55" dirty="0">
                <a:latin typeface="Calibri"/>
                <a:cs typeface="Calibri"/>
              </a:rPr>
              <a:t> </a:t>
            </a:r>
            <a:r>
              <a:rPr sz="1800" dirty="0">
                <a:latin typeface="Calibri"/>
                <a:cs typeface="Calibri"/>
              </a:rPr>
              <a:t>kernels</a:t>
            </a:r>
            <a:r>
              <a:rPr sz="1800" spc="-40" dirty="0">
                <a:latin typeface="Calibri"/>
                <a:cs typeface="Calibri"/>
              </a:rPr>
              <a:t> </a:t>
            </a:r>
            <a:r>
              <a:rPr sz="1800" dirty="0">
                <a:latin typeface="Calibri"/>
                <a:cs typeface="Calibri"/>
              </a:rPr>
              <a:t>using</a:t>
            </a:r>
            <a:r>
              <a:rPr sz="1800" spc="-50" dirty="0">
                <a:latin typeface="Calibri"/>
                <a:cs typeface="Calibri"/>
              </a:rPr>
              <a:t> </a:t>
            </a:r>
            <a:r>
              <a:rPr sz="1800" dirty="0">
                <a:latin typeface="Calibri"/>
                <a:cs typeface="Calibri"/>
              </a:rPr>
              <a:t>local,</a:t>
            </a:r>
            <a:r>
              <a:rPr sz="1800" spc="-45" dirty="0">
                <a:latin typeface="Calibri"/>
                <a:cs typeface="Calibri"/>
              </a:rPr>
              <a:t> </a:t>
            </a:r>
            <a:r>
              <a:rPr sz="1800" spc="-10" dirty="0">
                <a:latin typeface="Calibri"/>
                <a:cs typeface="Calibri"/>
              </a:rPr>
              <a:t>on-</a:t>
            </a:r>
            <a:r>
              <a:rPr sz="1800" dirty="0">
                <a:latin typeface="Calibri"/>
                <a:cs typeface="Calibri"/>
              </a:rPr>
              <a:t>node</a:t>
            </a:r>
            <a:r>
              <a:rPr sz="1800" spc="-40" dirty="0">
                <a:latin typeface="Calibri"/>
                <a:cs typeface="Calibri"/>
              </a:rPr>
              <a:t> </a:t>
            </a:r>
            <a:r>
              <a:rPr sz="1800" spc="-20" dirty="0">
                <a:latin typeface="Calibri"/>
                <a:cs typeface="Calibri"/>
              </a:rPr>
              <a:t>data</a:t>
            </a:r>
            <a:endParaRPr sz="1800">
              <a:latin typeface="Calibri"/>
              <a:cs typeface="Calibri"/>
            </a:endParaRPr>
          </a:p>
          <a:p>
            <a:pPr marL="298450" indent="-285750">
              <a:lnSpc>
                <a:spcPct val="100000"/>
              </a:lnSpc>
              <a:spcBef>
                <a:spcPts val="2160"/>
              </a:spcBef>
              <a:buFont typeface="Wingdings"/>
              <a:buChar char=""/>
              <a:tabLst>
                <a:tab pos="298450" algn="l"/>
              </a:tabLst>
            </a:pPr>
            <a:r>
              <a:rPr sz="1800" spc="-10" dirty="0">
                <a:latin typeface="Calibri"/>
                <a:cs typeface="Calibri"/>
              </a:rPr>
              <a:t>Communications</a:t>
            </a:r>
            <a:r>
              <a:rPr sz="1800" spc="-40" dirty="0">
                <a:latin typeface="Calibri"/>
                <a:cs typeface="Calibri"/>
              </a:rPr>
              <a:t> </a:t>
            </a:r>
            <a:r>
              <a:rPr sz="1800" dirty="0">
                <a:latin typeface="Calibri"/>
                <a:cs typeface="Calibri"/>
              </a:rPr>
              <a:t>between</a:t>
            </a:r>
            <a:r>
              <a:rPr sz="1800" spc="-35" dirty="0">
                <a:latin typeface="Calibri"/>
                <a:cs typeface="Calibri"/>
              </a:rPr>
              <a:t> </a:t>
            </a:r>
            <a:r>
              <a:rPr sz="1800" dirty="0">
                <a:latin typeface="Calibri"/>
                <a:cs typeface="Calibri"/>
              </a:rPr>
              <a:t>processes</a:t>
            </a:r>
            <a:r>
              <a:rPr sz="1800" spc="-55" dirty="0">
                <a:latin typeface="Calibri"/>
                <a:cs typeface="Calibri"/>
              </a:rPr>
              <a:t> </a:t>
            </a:r>
            <a:r>
              <a:rPr sz="1800" dirty="0">
                <a:latin typeface="Calibri"/>
                <a:cs typeface="Calibri"/>
              </a:rPr>
              <a:t>on</a:t>
            </a:r>
            <a:r>
              <a:rPr sz="1800" spc="-50" dirty="0">
                <a:latin typeface="Calibri"/>
                <a:cs typeface="Calibri"/>
              </a:rPr>
              <a:t> </a:t>
            </a:r>
            <a:r>
              <a:rPr sz="1800" spc="-10" dirty="0">
                <a:latin typeface="Calibri"/>
                <a:cs typeface="Calibri"/>
              </a:rPr>
              <a:t>different</a:t>
            </a:r>
            <a:r>
              <a:rPr sz="1800" spc="-40" dirty="0">
                <a:latin typeface="Calibri"/>
                <a:cs typeface="Calibri"/>
              </a:rPr>
              <a:t> </a:t>
            </a:r>
            <a:r>
              <a:rPr sz="1800" dirty="0">
                <a:latin typeface="Calibri"/>
                <a:cs typeface="Calibri"/>
              </a:rPr>
              <a:t>nodes</a:t>
            </a:r>
            <a:r>
              <a:rPr sz="1800" spc="-45" dirty="0">
                <a:latin typeface="Calibri"/>
                <a:cs typeface="Calibri"/>
              </a:rPr>
              <a:t> </a:t>
            </a:r>
            <a:r>
              <a:rPr sz="1800" dirty="0">
                <a:latin typeface="Calibri"/>
                <a:cs typeface="Calibri"/>
              </a:rPr>
              <a:t>occurs</a:t>
            </a:r>
            <a:r>
              <a:rPr sz="1800" spc="-25" dirty="0">
                <a:latin typeface="Calibri"/>
                <a:cs typeface="Calibri"/>
              </a:rPr>
              <a:t> </a:t>
            </a:r>
            <a:r>
              <a:rPr sz="1800" dirty="0">
                <a:latin typeface="Calibri"/>
                <a:cs typeface="Calibri"/>
              </a:rPr>
              <a:t>over</a:t>
            </a:r>
            <a:r>
              <a:rPr sz="1800" spc="-45" dirty="0">
                <a:latin typeface="Calibri"/>
                <a:cs typeface="Calibri"/>
              </a:rPr>
              <a:t> </a:t>
            </a:r>
            <a:r>
              <a:rPr sz="1800" dirty="0">
                <a:latin typeface="Calibri"/>
                <a:cs typeface="Calibri"/>
              </a:rPr>
              <a:t>the</a:t>
            </a:r>
            <a:r>
              <a:rPr sz="1800" spc="-45" dirty="0">
                <a:latin typeface="Calibri"/>
                <a:cs typeface="Calibri"/>
              </a:rPr>
              <a:t> </a:t>
            </a:r>
            <a:r>
              <a:rPr sz="1800" dirty="0">
                <a:latin typeface="Calibri"/>
                <a:cs typeface="Calibri"/>
              </a:rPr>
              <a:t>network</a:t>
            </a:r>
            <a:r>
              <a:rPr sz="1800" spc="-45" dirty="0">
                <a:latin typeface="Calibri"/>
                <a:cs typeface="Calibri"/>
              </a:rPr>
              <a:t> </a:t>
            </a:r>
            <a:r>
              <a:rPr sz="1800" spc="-10" dirty="0">
                <a:latin typeface="Calibri"/>
                <a:cs typeface="Calibri"/>
              </a:rPr>
              <a:t>using</a:t>
            </a:r>
            <a:endParaRPr sz="1800">
              <a:latin typeface="Calibri"/>
              <a:cs typeface="Calibri"/>
            </a:endParaRPr>
          </a:p>
          <a:p>
            <a:pPr marL="299085">
              <a:lnSpc>
                <a:spcPct val="100000"/>
              </a:lnSpc>
            </a:pPr>
            <a:r>
              <a:rPr sz="1800" spc="-25" dirty="0">
                <a:latin typeface="Calibri"/>
                <a:cs typeface="Calibri"/>
              </a:rPr>
              <a:t>MPI</a:t>
            </a:r>
            <a:endParaRPr sz="1800">
              <a:latin typeface="Calibri"/>
              <a:cs typeface="Calibri"/>
            </a:endParaRPr>
          </a:p>
        </p:txBody>
      </p:sp>
      <p:pic>
        <p:nvPicPr>
          <p:cNvPr id="4" name="object 4"/>
          <p:cNvPicPr/>
          <p:nvPr/>
        </p:nvPicPr>
        <p:blipFill>
          <a:blip r:embed="R1bf11d4095624e4f" cstate="print"/>
          <a:stretch>
            <a:fillRect/>
          </a:stretch>
        </p:blipFill>
        <p:spPr>
          <a:xfrm>
            <a:off x="1319595" y="1191391"/>
            <a:ext cx="5794813" cy="2407464"/>
          </a:xfrm>
          <a:prstGeom prst="rect">
            <a:avLst/>
          </a:prstGeom>
        </p:spPr>
      </p:pic>
      <p:sp>
        <p:nvSpPr>
          <p:cNvPr id="6" name="Slide Number Placeholder 5"/>
          <p:cNvSpPr>
            <a:spLocks noGrp="1"/>
          </p:cNvSpPr>
          <p:nvPr>
            <p:ph type="sldNum" sz="quarter" idx="7"/>
          </p:nvPr>
        </p:nvSpPr>
        <p:spPr>
          <a:xfrm>
            <a:off x="8153401" y="6374396"/>
            <a:ext cx="736346" cy="483603"/>
          </a:xfrm>
        </p:spPr>
        <p:txBody>
          <a:bodyPr/>
          <a:lstStyle/>
          <a:p>
            <a:pPr marL="155575">
              <a:lnSpc>
                <a:spcPts val="2090"/>
              </a:lnSpc>
            </a:pPr>
            <a:fld id="{81D60167-4931-47E6-BA6A-407CBD079E47}" type="slidenum">
              <a:rPr lang="en-US" spc="-50"/>
              <a:pPr marL="155575">
                <a:lnSpc>
                  <a:spcPts val="2090"/>
                </a:lnSpc>
              </a:pPr>
              <a:t>23</a:t>
            </a:fld>
            <a:endParaRPr lang="en-US" spc="-50" dirty="0"/>
          </a:p>
        </p:txBody>
      </p:sp>
      <p:sp>
        <p:nvSpPr>
          <p:cNvPr id="8" name="Footer Placeholder 7"/>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5217" rIns="0" bIns="0" rtlCol="0">
            <a:spAutoFit/>
          </a:bodyPr>
          <a:lstStyle/>
          <a:p>
            <a:pPr marL="12700">
              <a:lnSpc>
                <a:spcPct val="100000"/>
              </a:lnSpc>
              <a:spcBef>
                <a:spcPts val="95"/>
              </a:spcBef>
            </a:pPr>
            <a:r>
              <a:rPr dirty="0"/>
              <a:t>Designing</a:t>
            </a:r>
            <a:r>
              <a:rPr spc="-110" dirty="0"/>
              <a:t> </a:t>
            </a:r>
            <a:r>
              <a:rPr dirty="0"/>
              <a:t>parallel</a:t>
            </a:r>
            <a:r>
              <a:rPr spc="-85" dirty="0"/>
              <a:t> </a:t>
            </a:r>
            <a:r>
              <a:rPr dirty="0"/>
              <a:t>programs</a:t>
            </a:r>
            <a:r>
              <a:rPr spc="-90" dirty="0"/>
              <a:t> </a:t>
            </a:r>
            <a:r>
              <a:rPr dirty="0"/>
              <a:t>-</a:t>
            </a:r>
            <a:r>
              <a:rPr spc="-105" dirty="0"/>
              <a:t> </a:t>
            </a:r>
            <a:r>
              <a:rPr spc="-10" dirty="0"/>
              <a:t>communication</a:t>
            </a:r>
            <a:r>
              <a:rPr u="none" spc="-10" dirty="0"/>
              <a:t>:</a:t>
            </a:r>
          </a:p>
        </p:txBody>
      </p:sp>
      <p:sp>
        <p:nvSpPr>
          <p:cNvPr id="3" name="object 3"/>
          <p:cNvSpPr txBox="1"/>
          <p:nvPr/>
        </p:nvSpPr>
        <p:spPr>
          <a:xfrm>
            <a:off x="381000" y="838200"/>
            <a:ext cx="8458200" cy="4860305"/>
          </a:xfrm>
          <a:prstGeom prst="rect">
            <a:avLst/>
          </a:prstGeom>
        </p:spPr>
        <p:txBody>
          <a:bodyPr vert="horz" wrap="square" lIns="0" tIns="12700" rIns="0" bIns="0" rtlCol="0">
            <a:spAutoFit/>
          </a:bodyPr>
          <a:lstStyle/>
          <a:p>
            <a:pPr marL="12700">
              <a:lnSpc>
                <a:spcPct val="100000"/>
              </a:lnSpc>
              <a:spcBef>
                <a:spcPts val="100"/>
              </a:spcBef>
            </a:pPr>
            <a:r>
              <a:rPr sz="2000" dirty="0">
                <a:latin typeface="Calibri"/>
                <a:cs typeface="Calibri"/>
              </a:rPr>
              <a:t>Most</a:t>
            </a:r>
            <a:r>
              <a:rPr sz="2000" spc="-60" dirty="0">
                <a:latin typeface="Calibri"/>
                <a:cs typeface="Calibri"/>
              </a:rPr>
              <a:t> </a:t>
            </a:r>
            <a:r>
              <a:rPr sz="2000" dirty="0">
                <a:latin typeface="Calibri"/>
                <a:cs typeface="Calibri"/>
              </a:rPr>
              <a:t>parallel</a:t>
            </a:r>
            <a:r>
              <a:rPr sz="2000" spc="-40" dirty="0">
                <a:latin typeface="Calibri"/>
                <a:cs typeface="Calibri"/>
              </a:rPr>
              <a:t> </a:t>
            </a:r>
            <a:r>
              <a:rPr sz="2000" spc="-10" dirty="0">
                <a:latin typeface="Calibri"/>
                <a:cs typeface="Calibri"/>
              </a:rPr>
              <a:t>applications</a:t>
            </a:r>
            <a:r>
              <a:rPr sz="2000" spc="-40" dirty="0">
                <a:latin typeface="Calibri"/>
                <a:cs typeface="Calibri"/>
              </a:rPr>
              <a:t> </a:t>
            </a:r>
            <a:r>
              <a:rPr sz="2000" dirty="0">
                <a:latin typeface="Calibri"/>
                <a:cs typeface="Calibri"/>
              </a:rPr>
              <a:t>require</a:t>
            </a:r>
            <a:r>
              <a:rPr sz="2000" spc="-45" dirty="0">
                <a:latin typeface="Calibri"/>
                <a:cs typeface="Calibri"/>
              </a:rPr>
              <a:t> </a:t>
            </a:r>
            <a:r>
              <a:rPr sz="2000" dirty="0">
                <a:latin typeface="Calibri"/>
                <a:cs typeface="Calibri"/>
              </a:rPr>
              <a:t>tasks</a:t>
            </a:r>
            <a:r>
              <a:rPr sz="2000" spc="-60" dirty="0">
                <a:latin typeface="Calibri"/>
                <a:cs typeface="Calibri"/>
              </a:rPr>
              <a:t> </a:t>
            </a:r>
            <a:r>
              <a:rPr sz="2000" dirty="0">
                <a:latin typeface="Calibri"/>
                <a:cs typeface="Calibri"/>
              </a:rPr>
              <a:t>to</a:t>
            </a:r>
            <a:r>
              <a:rPr sz="2000" spc="-60" dirty="0">
                <a:latin typeface="Calibri"/>
                <a:cs typeface="Calibri"/>
              </a:rPr>
              <a:t> </a:t>
            </a:r>
            <a:r>
              <a:rPr sz="2000" dirty="0">
                <a:latin typeface="Calibri"/>
                <a:cs typeface="Calibri"/>
              </a:rPr>
              <a:t>share</a:t>
            </a:r>
            <a:r>
              <a:rPr sz="2000" spc="-55" dirty="0">
                <a:latin typeface="Calibri"/>
                <a:cs typeface="Calibri"/>
              </a:rPr>
              <a:t> </a:t>
            </a:r>
            <a:r>
              <a:rPr sz="2000" dirty="0">
                <a:latin typeface="Calibri"/>
                <a:cs typeface="Calibri"/>
              </a:rPr>
              <a:t>data</a:t>
            </a:r>
            <a:r>
              <a:rPr sz="2000" spc="-60" dirty="0">
                <a:latin typeface="Calibri"/>
                <a:cs typeface="Calibri"/>
              </a:rPr>
              <a:t> </a:t>
            </a:r>
            <a:r>
              <a:rPr sz="2000" dirty="0">
                <a:latin typeface="Calibri"/>
                <a:cs typeface="Calibri"/>
              </a:rPr>
              <a:t>with</a:t>
            </a:r>
            <a:r>
              <a:rPr sz="2000" spc="-45" dirty="0">
                <a:latin typeface="Calibri"/>
                <a:cs typeface="Calibri"/>
              </a:rPr>
              <a:t> </a:t>
            </a:r>
            <a:r>
              <a:rPr sz="2000" dirty="0">
                <a:latin typeface="Calibri"/>
                <a:cs typeface="Calibri"/>
              </a:rPr>
              <a:t>each</a:t>
            </a:r>
            <a:r>
              <a:rPr sz="2000" spc="-45" dirty="0">
                <a:latin typeface="Calibri"/>
                <a:cs typeface="Calibri"/>
              </a:rPr>
              <a:t> </a:t>
            </a:r>
            <a:r>
              <a:rPr sz="2000" spc="-10" dirty="0">
                <a:latin typeface="Calibri"/>
                <a:cs typeface="Calibri"/>
              </a:rPr>
              <a:t>other.</a:t>
            </a:r>
            <a:endParaRPr sz="2000">
              <a:latin typeface="Calibri"/>
              <a:cs typeface="Calibri"/>
            </a:endParaRPr>
          </a:p>
          <a:p>
            <a:pPr marL="12700" marR="274320">
              <a:lnSpc>
                <a:spcPct val="100000"/>
              </a:lnSpc>
              <a:spcBef>
                <a:spcPts val="2160"/>
              </a:spcBef>
            </a:pPr>
            <a:r>
              <a:rPr sz="2000" b="1" dirty="0">
                <a:latin typeface="Calibri"/>
                <a:cs typeface="Calibri"/>
              </a:rPr>
              <a:t>Cost</a:t>
            </a:r>
            <a:r>
              <a:rPr sz="2000" b="1" spc="-40" dirty="0">
                <a:latin typeface="Calibri"/>
                <a:cs typeface="Calibri"/>
              </a:rPr>
              <a:t> </a:t>
            </a:r>
            <a:r>
              <a:rPr sz="2000" b="1" dirty="0">
                <a:latin typeface="Calibri"/>
                <a:cs typeface="Calibri"/>
              </a:rPr>
              <a:t>of</a:t>
            </a:r>
            <a:r>
              <a:rPr sz="2000" b="1" spc="-45" dirty="0">
                <a:latin typeface="Calibri"/>
                <a:cs typeface="Calibri"/>
              </a:rPr>
              <a:t> </a:t>
            </a:r>
            <a:r>
              <a:rPr sz="2000" b="1" dirty="0">
                <a:latin typeface="Calibri"/>
                <a:cs typeface="Calibri"/>
              </a:rPr>
              <a:t>communication:</a:t>
            </a:r>
            <a:r>
              <a:rPr sz="2000" b="1" spc="-70" dirty="0">
                <a:latin typeface="Calibri"/>
                <a:cs typeface="Calibri"/>
              </a:rPr>
              <a:t> </a:t>
            </a:r>
            <a:r>
              <a:rPr sz="2000" spc="-10" dirty="0">
                <a:latin typeface="Calibri"/>
                <a:cs typeface="Calibri"/>
              </a:rPr>
              <a:t>Computational</a:t>
            </a:r>
            <a:r>
              <a:rPr sz="2000" spc="-35" dirty="0">
                <a:latin typeface="Calibri"/>
                <a:cs typeface="Calibri"/>
              </a:rPr>
              <a:t> </a:t>
            </a:r>
            <a:r>
              <a:rPr sz="2000" spc="-10" dirty="0">
                <a:latin typeface="Calibri"/>
                <a:cs typeface="Calibri"/>
              </a:rPr>
              <a:t>resources</a:t>
            </a:r>
            <a:r>
              <a:rPr sz="2000" spc="-35" dirty="0">
                <a:latin typeface="Calibri"/>
                <a:cs typeface="Calibri"/>
              </a:rPr>
              <a:t> </a:t>
            </a:r>
            <a:r>
              <a:rPr sz="2000" dirty="0">
                <a:latin typeface="Calibri"/>
                <a:cs typeface="Calibri"/>
              </a:rPr>
              <a:t>are</a:t>
            </a:r>
            <a:r>
              <a:rPr sz="2000" spc="-25" dirty="0">
                <a:latin typeface="Calibri"/>
                <a:cs typeface="Calibri"/>
              </a:rPr>
              <a:t> </a:t>
            </a:r>
            <a:r>
              <a:rPr sz="2000" dirty="0">
                <a:latin typeface="Calibri"/>
                <a:cs typeface="Calibri"/>
              </a:rPr>
              <a:t>used</a:t>
            </a:r>
            <a:r>
              <a:rPr sz="2000" spc="-40" dirty="0">
                <a:latin typeface="Calibri"/>
                <a:cs typeface="Calibri"/>
              </a:rPr>
              <a:t> </a:t>
            </a:r>
            <a:r>
              <a:rPr sz="2000" dirty="0">
                <a:latin typeface="Calibri"/>
                <a:cs typeface="Calibri"/>
              </a:rPr>
              <a:t>to</a:t>
            </a:r>
            <a:r>
              <a:rPr sz="2000" spc="-45" dirty="0">
                <a:latin typeface="Calibri"/>
                <a:cs typeface="Calibri"/>
              </a:rPr>
              <a:t> </a:t>
            </a:r>
            <a:r>
              <a:rPr sz="2000" spc="-10" dirty="0">
                <a:latin typeface="Calibri"/>
                <a:cs typeface="Calibri"/>
              </a:rPr>
              <a:t>package</a:t>
            </a:r>
            <a:r>
              <a:rPr sz="2000" spc="-40" dirty="0">
                <a:latin typeface="Calibri"/>
                <a:cs typeface="Calibri"/>
              </a:rPr>
              <a:t> </a:t>
            </a:r>
            <a:r>
              <a:rPr sz="2000" dirty="0">
                <a:latin typeface="Calibri"/>
                <a:cs typeface="Calibri"/>
              </a:rPr>
              <a:t>and</a:t>
            </a:r>
            <a:r>
              <a:rPr sz="2000" spc="-30" dirty="0">
                <a:latin typeface="Calibri"/>
                <a:cs typeface="Calibri"/>
              </a:rPr>
              <a:t> </a:t>
            </a:r>
            <a:r>
              <a:rPr sz="2000" dirty="0">
                <a:latin typeface="Calibri"/>
                <a:cs typeface="Calibri"/>
              </a:rPr>
              <a:t>transmit</a:t>
            </a:r>
            <a:r>
              <a:rPr sz="2000" spc="-50" dirty="0">
                <a:latin typeface="Calibri"/>
                <a:cs typeface="Calibri"/>
              </a:rPr>
              <a:t> </a:t>
            </a:r>
            <a:r>
              <a:rPr sz="2000" spc="-10" dirty="0">
                <a:latin typeface="Calibri"/>
                <a:cs typeface="Calibri"/>
              </a:rPr>
              <a:t>data. Requires</a:t>
            </a:r>
            <a:r>
              <a:rPr sz="2000" spc="-40" dirty="0">
                <a:latin typeface="Calibri"/>
                <a:cs typeface="Calibri"/>
              </a:rPr>
              <a:t> </a:t>
            </a:r>
            <a:r>
              <a:rPr sz="2000" dirty="0">
                <a:latin typeface="Calibri"/>
                <a:cs typeface="Calibri"/>
              </a:rPr>
              <a:t>frequently</a:t>
            </a:r>
            <a:r>
              <a:rPr sz="2000" spc="-40" dirty="0">
                <a:latin typeface="Calibri"/>
                <a:cs typeface="Calibri"/>
              </a:rPr>
              <a:t> </a:t>
            </a:r>
            <a:r>
              <a:rPr sz="2000" spc="-10" dirty="0">
                <a:latin typeface="Calibri"/>
                <a:cs typeface="Calibri"/>
              </a:rPr>
              <a:t>synchronization</a:t>
            </a:r>
            <a:r>
              <a:rPr sz="2000" spc="-30" dirty="0">
                <a:latin typeface="Calibri"/>
                <a:cs typeface="Calibri"/>
              </a:rPr>
              <a:t> </a:t>
            </a:r>
            <a:r>
              <a:rPr sz="2000" dirty="0">
                <a:latin typeface="Calibri"/>
                <a:cs typeface="Calibri"/>
              </a:rPr>
              <a:t>–</a:t>
            </a:r>
            <a:r>
              <a:rPr sz="2000" spc="-50" dirty="0">
                <a:latin typeface="Calibri"/>
                <a:cs typeface="Calibri"/>
              </a:rPr>
              <a:t> </a:t>
            </a:r>
            <a:r>
              <a:rPr sz="2000" dirty="0">
                <a:latin typeface="Calibri"/>
                <a:cs typeface="Calibri"/>
              </a:rPr>
              <a:t>some</a:t>
            </a:r>
            <a:r>
              <a:rPr sz="2000" spc="-45" dirty="0">
                <a:latin typeface="Calibri"/>
                <a:cs typeface="Calibri"/>
              </a:rPr>
              <a:t> </a:t>
            </a:r>
            <a:r>
              <a:rPr sz="2000" dirty="0">
                <a:latin typeface="Calibri"/>
                <a:cs typeface="Calibri"/>
              </a:rPr>
              <a:t>tasks</a:t>
            </a:r>
            <a:r>
              <a:rPr sz="2000" spc="-65" dirty="0">
                <a:latin typeface="Calibri"/>
                <a:cs typeface="Calibri"/>
              </a:rPr>
              <a:t> </a:t>
            </a:r>
            <a:r>
              <a:rPr sz="2000" dirty="0">
                <a:latin typeface="Calibri"/>
                <a:cs typeface="Calibri"/>
              </a:rPr>
              <a:t>will</a:t>
            </a:r>
            <a:r>
              <a:rPr sz="2000" spc="-35" dirty="0">
                <a:latin typeface="Calibri"/>
                <a:cs typeface="Calibri"/>
              </a:rPr>
              <a:t> </a:t>
            </a:r>
            <a:r>
              <a:rPr sz="2000" dirty="0">
                <a:latin typeface="Calibri"/>
                <a:cs typeface="Calibri"/>
              </a:rPr>
              <a:t>wait</a:t>
            </a:r>
            <a:r>
              <a:rPr sz="2000" spc="-50" dirty="0">
                <a:latin typeface="Calibri"/>
                <a:cs typeface="Calibri"/>
              </a:rPr>
              <a:t> </a:t>
            </a:r>
            <a:r>
              <a:rPr sz="2000" dirty="0">
                <a:latin typeface="Calibri"/>
                <a:cs typeface="Calibri"/>
              </a:rPr>
              <a:t>instead</a:t>
            </a:r>
            <a:r>
              <a:rPr sz="2000" spc="-45" dirty="0">
                <a:latin typeface="Calibri"/>
                <a:cs typeface="Calibri"/>
              </a:rPr>
              <a:t> </a:t>
            </a:r>
            <a:r>
              <a:rPr sz="2000" dirty="0">
                <a:latin typeface="Calibri"/>
                <a:cs typeface="Calibri"/>
              </a:rPr>
              <a:t>of</a:t>
            </a:r>
            <a:r>
              <a:rPr sz="2000" spc="-40" dirty="0">
                <a:latin typeface="Calibri"/>
                <a:cs typeface="Calibri"/>
              </a:rPr>
              <a:t> </a:t>
            </a:r>
            <a:r>
              <a:rPr sz="2000" dirty="0">
                <a:latin typeface="Calibri"/>
                <a:cs typeface="Calibri"/>
              </a:rPr>
              <a:t>doing</a:t>
            </a:r>
            <a:r>
              <a:rPr sz="2000" spc="-40" dirty="0">
                <a:latin typeface="Calibri"/>
                <a:cs typeface="Calibri"/>
              </a:rPr>
              <a:t> </a:t>
            </a:r>
            <a:r>
              <a:rPr sz="2000" dirty="0">
                <a:latin typeface="Calibri"/>
                <a:cs typeface="Calibri"/>
              </a:rPr>
              <a:t>work.</a:t>
            </a:r>
            <a:r>
              <a:rPr sz="2000" spc="-60" dirty="0">
                <a:latin typeface="Calibri"/>
                <a:cs typeface="Calibri"/>
              </a:rPr>
              <a:t> </a:t>
            </a:r>
            <a:r>
              <a:rPr sz="2000" spc="-10" dirty="0">
                <a:latin typeface="Calibri"/>
                <a:cs typeface="Calibri"/>
              </a:rPr>
              <a:t>Could saturate</a:t>
            </a:r>
            <a:r>
              <a:rPr sz="2000" spc="-50" dirty="0">
                <a:latin typeface="Calibri"/>
                <a:cs typeface="Calibri"/>
              </a:rPr>
              <a:t> </a:t>
            </a:r>
            <a:r>
              <a:rPr sz="2000" dirty="0">
                <a:latin typeface="Calibri"/>
                <a:cs typeface="Calibri"/>
              </a:rPr>
              <a:t>network</a:t>
            </a:r>
            <a:r>
              <a:rPr sz="2000" spc="-40" dirty="0">
                <a:latin typeface="Calibri"/>
                <a:cs typeface="Calibri"/>
              </a:rPr>
              <a:t> </a:t>
            </a:r>
            <a:r>
              <a:rPr sz="2000" spc="-10" dirty="0">
                <a:latin typeface="Calibri"/>
                <a:cs typeface="Calibri"/>
              </a:rPr>
              <a:t>bandwidth.</a:t>
            </a:r>
            <a:endParaRPr sz="2000">
              <a:latin typeface="Calibri"/>
              <a:cs typeface="Calibri"/>
            </a:endParaRPr>
          </a:p>
          <a:p>
            <a:pPr marL="12700" marR="11430" algn="just">
              <a:lnSpc>
                <a:spcPct val="100000"/>
              </a:lnSpc>
              <a:spcBef>
                <a:spcPts val="2160"/>
              </a:spcBef>
            </a:pPr>
            <a:r>
              <a:rPr sz="2000" b="1" dirty="0">
                <a:latin typeface="Calibri"/>
                <a:cs typeface="Calibri"/>
              </a:rPr>
              <a:t>Latency</a:t>
            </a:r>
            <a:r>
              <a:rPr sz="2000" b="1" spc="-55" dirty="0">
                <a:latin typeface="Calibri"/>
                <a:cs typeface="Calibri"/>
              </a:rPr>
              <a:t> </a:t>
            </a:r>
            <a:r>
              <a:rPr sz="2000" b="1" dirty="0">
                <a:latin typeface="Calibri"/>
                <a:cs typeface="Calibri"/>
              </a:rPr>
              <a:t>vs.</a:t>
            </a:r>
            <a:r>
              <a:rPr sz="2000" b="1" spc="-45" dirty="0">
                <a:latin typeface="Calibri"/>
                <a:cs typeface="Calibri"/>
              </a:rPr>
              <a:t> </a:t>
            </a:r>
            <a:r>
              <a:rPr sz="2000" b="1" dirty="0">
                <a:latin typeface="Calibri"/>
                <a:cs typeface="Calibri"/>
              </a:rPr>
              <a:t>Bandwidth:</a:t>
            </a:r>
            <a:r>
              <a:rPr sz="2000" b="1" spc="-60" dirty="0">
                <a:latin typeface="Calibri"/>
                <a:cs typeface="Calibri"/>
              </a:rPr>
              <a:t> </a:t>
            </a:r>
            <a:r>
              <a:rPr sz="2000" dirty="0">
                <a:latin typeface="Calibri"/>
                <a:cs typeface="Calibri"/>
              </a:rPr>
              <a:t>Latency</a:t>
            </a:r>
            <a:r>
              <a:rPr sz="2000" spc="-25" dirty="0">
                <a:latin typeface="Calibri"/>
                <a:cs typeface="Calibri"/>
              </a:rPr>
              <a:t> </a:t>
            </a:r>
            <a:r>
              <a:rPr sz="2000" dirty="0">
                <a:latin typeface="Calibri"/>
                <a:cs typeface="Calibri"/>
              </a:rPr>
              <a:t>is</a:t>
            </a:r>
            <a:r>
              <a:rPr sz="2000" spc="-20" dirty="0">
                <a:latin typeface="Calibri"/>
                <a:cs typeface="Calibri"/>
              </a:rPr>
              <a:t> </a:t>
            </a:r>
            <a:r>
              <a:rPr sz="2000" dirty="0">
                <a:latin typeface="Calibri"/>
                <a:cs typeface="Calibri"/>
              </a:rPr>
              <a:t>the</a:t>
            </a:r>
            <a:r>
              <a:rPr sz="2000" spc="-35" dirty="0">
                <a:latin typeface="Calibri"/>
                <a:cs typeface="Calibri"/>
              </a:rPr>
              <a:t> </a:t>
            </a:r>
            <a:r>
              <a:rPr sz="2000" dirty="0">
                <a:latin typeface="Calibri"/>
                <a:cs typeface="Calibri"/>
              </a:rPr>
              <a:t>time</a:t>
            </a:r>
            <a:r>
              <a:rPr sz="2000" spc="-30" dirty="0">
                <a:latin typeface="Calibri"/>
                <a:cs typeface="Calibri"/>
              </a:rPr>
              <a:t> </a:t>
            </a:r>
            <a:r>
              <a:rPr sz="2000" dirty="0">
                <a:latin typeface="Calibri"/>
                <a:cs typeface="Calibri"/>
              </a:rPr>
              <a:t>it</a:t>
            </a:r>
            <a:r>
              <a:rPr sz="2000" spc="-40" dirty="0">
                <a:latin typeface="Calibri"/>
                <a:cs typeface="Calibri"/>
              </a:rPr>
              <a:t> </a:t>
            </a:r>
            <a:r>
              <a:rPr sz="2000" spc="-10" dirty="0">
                <a:latin typeface="Calibri"/>
                <a:cs typeface="Calibri"/>
              </a:rPr>
              <a:t>takes</a:t>
            </a:r>
            <a:r>
              <a:rPr sz="2000" spc="-30" dirty="0">
                <a:latin typeface="Calibri"/>
                <a:cs typeface="Calibri"/>
              </a:rPr>
              <a:t> </a:t>
            </a:r>
            <a:r>
              <a:rPr sz="2000" dirty="0">
                <a:latin typeface="Calibri"/>
                <a:cs typeface="Calibri"/>
              </a:rPr>
              <a:t>to</a:t>
            </a:r>
            <a:r>
              <a:rPr sz="2000" spc="-40" dirty="0">
                <a:latin typeface="Calibri"/>
                <a:cs typeface="Calibri"/>
              </a:rPr>
              <a:t> </a:t>
            </a:r>
            <a:r>
              <a:rPr sz="2000" dirty="0">
                <a:latin typeface="Calibri"/>
                <a:cs typeface="Calibri"/>
              </a:rPr>
              <a:t>send</a:t>
            </a:r>
            <a:r>
              <a:rPr sz="2000" spc="-35" dirty="0">
                <a:latin typeface="Calibri"/>
                <a:cs typeface="Calibri"/>
              </a:rPr>
              <a:t> </a:t>
            </a:r>
            <a:r>
              <a:rPr sz="2000" dirty="0">
                <a:latin typeface="Calibri"/>
                <a:cs typeface="Calibri"/>
              </a:rPr>
              <a:t>a</a:t>
            </a:r>
            <a:r>
              <a:rPr sz="2000" spc="-40" dirty="0">
                <a:latin typeface="Calibri"/>
                <a:cs typeface="Calibri"/>
              </a:rPr>
              <a:t> </a:t>
            </a:r>
            <a:r>
              <a:rPr sz="2000" dirty="0">
                <a:latin typeface="Calibri"/>
                <a:cs typeface="Calibri"/>
              </a:rPr>
              <a:t>minimal</a:t>
            </a:r>
            <a:r>
              <a:rPr sz="2000" spc="-30" dirty="0">
                <a:latin typeface="Calibri"/>
                <a:cs typeface="Calibri"/>
              </a:rPr>
              <a:t> </a:t>
            </a:r>
            <a:r>
              <a:rPr sz="2000" dirty="0">
                <a:latin typeface="Calibri"/>
                <a:cs typeface="Calibri"/>
              </a:rPr>
              <a:t>message</a:t>
            </a:r>
            <a:r>
              <a:rPr sz="2000" spc="-45" dirty="0">
                <a:latin typeface="Calibri"/>
                <a:cs typeface="Calibri"/>
              </a:rPr>
              <a:t> </a:t>
            </a:r>
            <a:r>
              <a:rPr sz="2000" dirty="0">
                <a:latin typeface="Calibri"/>
                <a:cs typeface="Calibri"/>
              </a:rPr>
              <a:t>between</a:t>
            </a:r>
            <a:r>
              <a:rPr sz="2000" spc="-25" dirty="0">
                <a:latin typeface="Calibri"/>
                <a:cs typeface="Calibri"/>
              </a:rPr>
              <a:t> two </a:t>
            </a:r>
            <a:r>
              <a:rPr sz="2000" dirty="0">
                <a:latin typeface="Calibri"/>
                <a:cs typeface="Calibri"/>
              </a:rPr>
              <a:t>tasks.</a:t>
            </a:r>
            <a:r>
              <a:rPr sz="2000" spc="-65" dirty="0">
                <a:latin typeface="Calibri"/>
                <a:cs typeface="Calibri"/>
              </a:rPr>
              <a:t> </a:t>
            </a:r>
            <a:r>
              <a:rPr sz="2000" dirty="0">
                <a:latin typeface="Calibri"/>
                <a:cs typeface="Calibri"/>
              </a:rPr>
              <a:t>Bandwidth</a:t>
            </a:r>
            <a:r>
              <a:rPr sz="2000" spc="-20" dirty="0">
                <a:latin typeface="Calibri"/>
                <a:cs typeface="Calibri"/>
              </a:rPr>
              <a:t> </a:t>
            </a:r>
            <a:r>
              <a:rPr sz="2000" dirty="0">
                <a:latin typeface="Calibri"/>
                <a:cs typeface="Calibri"/>
              </a:rPr>
              <a:t>is</a:t>
            </a:r>
            <a:r>
              <a:rPr sz="2000" spc="-35" dirty="0">
                <a:latin typeface="Calibri"/>
                <a:cs typeface="Calibri"/>
              </a:rPr>
              <a:t> </a:t>
            </a:r>
            <a:r>
              <a:rPr sz="2000" dirty="0">
                <a:latin typeface="Calibri"/>
                <a:cs typeface="Calibri"/>
              </a:rPr>
              <a:t>the</a:t>
            </a:r>
            <a:r>
              <a:rPr sz="2000" spc="-40" dirty="0">
                <a:latin typeface="Calibri"/>
                <a:cs typeface="Calibri"/>
              </a:rPr>
              <a:t> </a:t>
            </a:r>
            <a:r>
              <a:rPr sz="2000" dirty="0">
                <a:latin typeface="Calibri"/>
                <a:cs typeface="Calibri"/>
              </a:rPr>
              <a:t>amount</a:t>
            </a:r>
            <a:r>
              <a:rPr sz="2000" spc="-35" dirty="0">
                <a:latin typeface="Calibri"/>
                <a:cs typeface="Calibri"/>
              </a:rPr>
              <a:t> </a:t>
            </a:r>
            <a:r>
              <a:rPr sz="2000" dirty="0">
                <a:latin typeface="Calibri"/>
                <a:cs typeface="Calibri"/>
              </a:rPr>
              <a:t>of</a:t>
            </a:r>
            <a:r>
              <a:rPr sz="2000" spc="-45" dirty="0">
                <a:latin typeface="Calibri"/>
                <a:cs typeface="Calibri"/>
              </a:rPr>
              <a:t> </a:t>
            </a:r>
            <a:r>
              <a:rPr sz="2000" dirty="0">
                <a:latin typeface="Calibri"/>
                <a:cs typeface="Calibri"/>
              </a:rPr>
              <a:t>data</a:t>
            </a:r>
            <a:r>
              <a:rPr sz="2000" spc="-40" dirty="0">
                <a:latin typeface="Calibri"/>
                <a:cs typeface="Calibri"/>
              </a:rPr>
              <a:t> </a:t>
            </a:r>
            <a:r>
              <a:rPr sz="2000" dirty="0">
                <a:latin typeface="Calibri"/>
                <a:cs typeface="Calibri"/>
              </a:rPr>
              <a:t>that</a:t>
            </a:r>
            <a:r>
              <a:rPr sz="2000" spc="-45" dirty="0">
                <a:latin typeface="Calibri"/>
                <a:cs typeface="Calibri"/>
              </a:rPr>
              <a:t> </a:t>
            </a:r>
            <a:r>
              <a:rPr sz="2000" dirty="0">
                <a:latin typeface="Calibri"/>
                <a:cs typeface="Calibri"/>
              </a:rPr>
              <a:t>can</a:t>
            </a:r>
            <a:r>
              <a:rPr sz="2000" spc="-25" dirty="0">
                <a:latin typeface="Calibri"/>
                <a:cs typeface="Calibri"/>
              </a:rPr>
              <a:t> </a:t>
            </a:r>
            <a:r>
              <a:rPr sz="2000" dirty="0">
                <a:latin typeface="Calibri"/>
                <a:cs typeface="Calibri"/>
              </a:rPr>
              <a:t>be</a:t>
            </a:r>
            <a:r>
              <a:rPr sz="2000" spc="-35" dirty="0">
                <a:latin typeface="Calibri"/>
                <a:cs typeface="Calibri"/>
              </a:rPr>
              <a:t> </a:t>
            </a:r>
            <a:r>
              <a:rPr sz="2000" spc="-10" dirty="0">
                <a:latin typeface="Calibri"/>
                <a:cs typeface="Calibri"/>
              </a:rPr>
              <a:t>communicated</a:t>
            </a:r>
            <a:r>
              <a:rPr sz="2000" spc="-15" dirty="0">
                <a:latin typeface="Calibri"/>
                <a:cs typeface="Calibri"/>
              </a:rPr>
              <a:t> </a:t>
            </a:r>
            <a:r>
              <a:rPr sz="2000" dirty="0">
                <a:latin typeface="Calibri"/>
                <a:cs typeface="Calibri"/>
              </a:rPr>
              <a:t>per</a:t>
            </a:r>
            <a:r>
              <a:rPr sz="2000" spc="-35" dirty="0">
                <a:latin typeface="Calibri"/>
                <a:cs typeface="Calibri"/>
              </a:rPr>
              <a:t> </a:t>
            </a:r>
            <a:r>
              <a:rPr sz="2000" dirty="0">
                <a:latin typeface="Calibri"/>
                <a:cs typeface="Calibri"/>
              </a:rPr>
              <a:t>unit</a:t>
            </a:r>
            <a:r>
              <a:rPr sz="2000" spc="-35" dirty="0">
                <a:latin typeface="Calibri"/>
                <a:cs typeface="Calibri"/>
              </a:rPr>
              <a:t> </a:t>
            </a:r>
            <a:r>
              <a:rPr sz="2000" dirty="0">
                <a:latin typeface="Calibri"/>
                <a:cs typeface="Calibri"/>
              </a:rPr>
              <a:t>of</a:t>
            </a:r>
            <a:r>
              <a:rPr sz="2000" spc="-30" dirty="0">
                <a:latin typeface="Calibri"/>
                <a:cs typeface="Calibri"/>
              </a:rPr>
              <a:t> </a:t>
            </a:r>
            <a:r>
              <a:rPr sz="2000" dirty="0">
                <a:latin typeface="Calibri"/>
                <a:cs typeface="Calibri"/>
              </a:rPr>
              <a:t>time.</a:t>
            </a:r>
            <a:r>
              <a:rPr sz="2000" spc="-35" dirty="0">
                <a:latin typeface="Calibri"/>
                <a:cs typeface="Calibri"/>
              </a:rPr>
              <a:t> </a:t>
            </a:r>
            <a:r>
              <a:rPr sz="2000" spc="-10" dirty="0">
                <a:latin typeface="Calibri"/>
                <a:cs typeface="Calibri"/>
              </a:rPr>
              <a:t>Sending </a:t>
            </a:r>
            <a:r>
              <a:rPr sz="2000" dirty="0">
                <a:latin typeface="Calibri"/>
                <a:cs typeface="Calibri"/>
              </a:rPr>
              <a:t>many</a:t>
            </a:r>
            <a:r>
              <a:rPr sz="2000" spc="-60" dirty="0">
                <a:latin typeface="Calibri"/>
                <a:cs typeface="Calibri"/>
              </a:rPr>
              <a:t> </a:t>
            </a:r>
            <a:r>
              <a:rPr sz="2000" dirty="0">
                <a:latin typeface="Calibri"/>
                <a:cs typeface="Calibri"/>
              </a:rPr>
              <a:t>small</a:t>
            </a:r>
            <a:r>
              <a:rPr sz="2000" spc="-65" dirty="0">
                <a:latin typeface="Calibri"/>
                <a:cs typeface="Calibri"/>
              </a:rPr>
              <a:t> </a:t>
            </a:r>
            <a:r>
              <a:rPr sz="2000" dirty="0">
                <a:latin typeface="Calibri"/>
                <a:cs typeface="Calibri"/>
              </a:rPr>
              <a:t>messages</a:t>
            </a:r>
            <a:r>
              <a:rPr sz="2000" spc="-80" dirty="0">
                <a:latin typeface="Calibri"/>
                <a:cs typeface="Calibri"/>
              </a:rPr>
              <a:t> </a:t>
            </a:r>
            <a:r>
              <a:rPr sz="2000" dirty="0">
                <a:latin typeface="Calibri"/>
                <a:cs typeface="Calibri"/>
              </a:rPr>
              <a:t>can</a:t>
            </a:r>
            <a:r>
              <a:rPr sz="2000" spc="-45" dirty="0">
                <a:latin typeface="Calibri"/>
                <a:cs typeface="Calibri"/>
              </a:rPr>
              <a:t> </a:t>
            </a:r>
            <a:r>
              <a:rPr sz="2000" dirty="0">
                <a:latin typeface="Calibri"/>
                <a:cs typeface="Calibri"/>
              </a:rPr>
              <a:t>cause</a:t>
            </a:r>
            <a:r>
              <a:rPr sz="2000" spc="-55" dirty="0">
                <a:latin typeface="Calibri"/>
                <a:cs typeface="Calibri"/>
              </a:rPr>
              <a:t> </a:t>
            </a:r>
            <a:r>
              <a:rPr sz="2000" dirty="0">
                <a:latin typeface="Calibri"/>
                <a:cs typeface="Calibri"/>
              </a:rPr>
              <a:t>latency</a:t>
            </a:r>
            <a:r>
              <a:rPr sz="2000" spc="-50" dirty="0">
                <a:latin typeface="Calibri"/>
                <a:cs typeface="Calibri"/>
              </a:rPr>
              <a:t> </a:t>
            </a:r>
            <a:r>
              <a:rPr sz="2000" dirty="0">
                <a:latin typeface="Calibri"/>
                <a:cs typeface="Calibri"/>
              </a:rPr>
              <a:t>to</a:t>
            </a:r>
            <a:r>
              <a:rPr sz="2000" spc="-65" dirty="0">
                <a:latin typeface="Calibri"/>
                <a:cs typeface="Calibri"/>
              </a:rPr>
              <a:t> </a:t>
            </a:r>
            <a:r>
              <a:rPr sz="2000" dirty="0">
                <a:latin typeface="Calibri"/>
                <a:cs typeface="Calibri"/>
              </a:rPr>
              <a:t>dominate</a:t>
            </a:r>
            <a:r>
              <a:rPr sz="2000" spc="-45" dirty="0">
                <a:latin typeface="Calibri"/>
                <a:cs typeface="Calibri"/>
              </a:rPr>
              <a:t> </a:t>
            </a:r>
            <a:r>
              <a:rPr sz="2000" spc="-10" dirty="0">
                <a:latin typeface="Calibri"/>
                <a:cs typeface="Calibri"/>
              </a:rPr>
              <a:t>communication</a:t>
            </a:r>
            <a:r>
              <a:rPr sz="2000" spc="-50" dirty="0">
                <a:latin typeface="Calibri"/>
                <a:cs typeface="Calibri"/>
              </a:rPr>
              <a:t> </a:t>
            </a:r>
            <a:r>
              <a:rPr sz="2000" spc="-10" dirty="0">
                <a:latin typeface="Calibri"/>
                <a:cs typeface="Calibri"/>
              </a:rPr>
              <a:t>overhead.</a:t>
            </a:r>
            <a:endParaRPr sz="2000">
              <a:latin typeface="Calibri"/>
              <a:cs typeface="Calibri"/>
            </a:endParaRPr>
          </a:p>
          <a:p>
            <a:pPr marL="12700" marR="78740" algn="just">
              <a:lnSpc>
                <a:spcPct val="100000"/>
              </a:lnSpc>
              <a:spcBef>
                <a:spcPts val="2160"/>
              </a:spcBef>
            </a:pPr>
            <a:r>
              <a:rPr sz="2000" b="1" spc="-10" dirty="0">
                <a:latin typeface="Calibri"/>
                <a:cs typeface="Calibri"/>
              </a:rPr>
              <a:t>Synchronous</a:t>
            </a:r>
            <a:r>
              <a:rPr sz="2000" b="1" spc="-70" dirty="0">
                <a:latin typeface="Calibri"/>
                <a:cs typeface="Calibri"/>
              </a:rPr>
              <a:t> </a:t>
            </a:r>
            <a:r>
              <a:rPr sz="2000" b="1" dirty="0">
                <a:latin typeface="Calibri"/>
                <a:cs typeface="Calibri"/>
              </a:rPr>
              <a:t>vs.</a:t>
            </a:r>
            <a:r>
              <a:rPr sz="2000" b="1" spc="-40" dirty="0">
                <a:latin typeface="Calibri"/>
                <a:cs typeface="Calibri"/>
              </a:rPr>
              <a:t> </a:t>
            </a:r>
            <a:r>
              <a:rPr sz="2000" b="1" spc="-10" dirty="0">
                <a:latin typeface="Calibri"/>
                <a:cs typeface="Calibri"/>
              </a:rPr>
              <a:t>Asynchronous</a:t>
            </a:r>
            <a:r>
              <a:rPr sz="2000" b="1" spc="-70" dirty="0">
                <a:latin typeface="Calibri"/>
                <a:cs typeface="Calibri"/>
              </a:rPr>
              <a:t> </a:t>
            </a:r>
            <a:r>
              <a:rPr sz="2000" b="1" dirty="0">
                <a:latin typeface="Calibri"/>
                <a:cs typeface="Calibri"/>
              </a:rPr>
              <a:t>communication:</a:t>
            </a:r>
            <a:r>
              <a:rPr sz="2000" b="1" spc="-30" dirty="0">
                <a:latin typeface="Calibri"/>
                <a:cs typeface="Calibri"/>
              </a:rPr>
              <a:t> </a:t>
            </a:r>
            <a:r>
              <a:rPr sz="2000" spc="-10" dirty="0">
                <a:solidFill>
                  <a:srgbClr val="FF0000"/>
                </a:solidFill>
                <a:latin typeface="Calibri"/>
                <a:cs typeface="Calibri"/>
              </a:rPr>
              <a:t>Synchronous</a:t>
            </a:r>
            <a:r>
              <a:rPr sz="2000" spc="-15" dirty="0">
                <a:solidFill>
                  <a:srgbClr val="FF0000"/>
                </a:solidFill>
                <a:latin typeface="Calibri"/>
                <a:cs typeface="Calibri"/>
              </a:rPr>
              <a:t> </a:t>
            </a:r>
            <a:r>
              <a:rPr sz="2000" spc="-10" dirty="0">
                <a:latin typeface="Calibri"/>
                <a:cs typeface="Calibri"/>
              </a:rPr>
              <a:t>communication</a:t>
            </a:r>
            <a:r>
              <a:rPr sz="2000" spc="-20" dirty="0">
                <a:latin typeface="Calibri"/>
                <a:cs typeface="Calibri"/>
              </a:rPr>
              <a:t> </a:t>
            </a:r>
            <a:r>
              <a:rPr sz="2000" dirty="0">
                <a:latin typeface="Calibri"/>
                <a:cs typeface="Calibri"/>
              </a:rPr>
              <a:t>is</a:t>
            </a:r>
            <a:r>
              <a:rPr sz="2000" spc="-25" dirty="0">
                <a:latin typeface="Calibri"/>
                <a:cs typeface="Calibri"/>
              </a:rPr>
              <a:t> </a:t>
            </a:r>
            <a:r>
              <a:rPr sz="2000" spc="-10" dirty="0">
                <a:latin typeface="Calibri"/>
                <a:cs typeface="Calibri"/>
              </a:rPr>
              <a:t>referred</a:t>
            </a:r>
            <a:r>
              <a:rPr sz="2000" spc="-15" dirty="0">
                <a:latin typeface="Calibri"/>
                <a:cs typeface="Calibri"/>
              </a:rPr>
              <a:t> </a:t>
            </a:r>
            <a:r>
              <a:rPr sz="2000" spc="-25" dirty="0">
                <a:latin typeface="Calibri"/>
                <a:cs typeface="Calibri"/>
              </a:rPr>
              <a:t>to </a:t>
            </a:r>
            <a:r>
              <a:rPr sz="2000" dirty="0">
                <a:latin typeface="Calibri"/>
                <a:cs typeface="Calibri"/>
              </a:rPr>
              <a:t>as</a:t>
            </a:r>
            <a:r>
              <a:rPr sz="2000" spc="-35" dirty="0">
                <a:latin typeface="Calibri"/>
                <a:cs typeface="Calibri"/>
              </a:rPr>
              <a:t> </a:t>
            </a:r>
            <a:r>
              <a:rPr sz="2000" dirty="0">
                <a:solidFill>
                  <a:srgbClr val="FF0000"/>
                </a:solidFill>
                <a:latin typeface="Calibri"/>
                <a:cs typeface="Calibri"/>
              </a:rPr>
              <a:t>blocking</a:t>
            </a:r>
            <a:r>
              <a:rPr sz="2000" spc="-15" dirty="0">
                <a:solidFill>
                  <a:srgbClr val="FF0000"/>
                </a:solidFill>
                <a:latin typeface="Calibri"/>
                <a:cs typeface="Calibri"/>
              </a:rPr>
              <a:t> </a:t>
            </a:r>
            <a:r>
              <a:rPr sz="2000" spc="-10" dirty="0">
                <a:latin typeface="Calibri"/>
                <a:cs typeface="Calibri"/>
              </a:rPr>
              <a:t>communication </a:t>
            </a:r>
            <a:r>
              <a:rPr sz="2000" dirty="0">
                <a:latin typeface="Calibri"/>
                <a:cs typeface="Calibri"/>
              </a:rPr>
              <a:t>–</a:t>
            </a:r>
            <a:r>
              <a:rPr sz="2000" spc="-40" dirty="0">
                <a:latin typeface="Calibri"/>
                <a:cs typeface="Calibri"/>
              </a:rPr>
              <a:t> </a:t>
            </a:r>
            <a:r>
              <a:rPr sz="2000" dirty="0">
                <a:latin typeface="Calibri"/>
                <a:cs typeface="Calibri"/>
              </a:rPr>
              <a:t>other</a:t>
            </a:r>
            <a:r>
              <a:rPr sz="2000" spc="-25" dirty="0">
                <a:latin typeface="Calibri"/>
                <a:cs typeface="Calibri"/>
              </a:rPr>
              <a:t> </a:t>
            </a:r>
            <a:r>
              <a:rPr sz="2000" dirty="0">
                <a:latin typeface="Calibri"/>
                <a:cs typeface="Calibri"/>
              </a:rPr>
              <a:t>work</a:t>
            </a:r>
            <a:r>
              <a:rPr sz="2000" spc="-45" dirty="0">
                <a:latin typeface="Calibri"/>
                <a:cs typeface="Calibri"/>
              </a:rPr>
              <a:t> </a:t>
            </a:r>
            <a:r>
              <a:rPr sz="2000" dirty="0">
                <a:latin typeface="Calibri"/>
                <a:cs typeface="Calibri"/>
              </a:rPr>
              <a:t>stops</a:t>
            </a:r>
            <a:r>
              <a:rPr sz="2000" spc="-35" dirty="0">
                <a:latin typeface="Calibri"/>
                <a:cs typeface="Calibri"/>
              </a:rPr>
              <a:t> </a:t>
            </a:r>
            <a:r>
              <a:rPr sz="2000" dirty="0">
                <a:latin typeface="Calibri"/>
                <a:cs typeface="Calibri"/>
              </a:rPr>
              <a:t>until</a:t>
            </a:r>
            <a:r>
              <a:rPr sz="2000" spc="-35" dirty="0">
                <a:latin typeface="Calibri"/>
                <a:cs typeface="Calibri"/>
              </a:rPr>
              <a:t> </a:t>
            </a:r>
            <a:r>
              <a:rPr sz="2000" dirty="0">
                <a:latin typeface="Calibri"/>
                <a:cs typeface="Calibri"/>
              </a:rPr>
              <a:t>the</a:t>
            </a:r>
            <a:r>
              <a:rPr sz="2000" spc="-35" dirty="0">
                <a:latin typeface="Calibri"/>
                <a:cs typeface="Calibri"/>
              </a:rPr>
              <a:t> </a:t>
            </a:r>
            <a:r>
              <a:rPr sz="2000" spc="-10" dirty="0">
                <a:latin typeface="Calibri"/>
                <a:cs typeface="Calibri"/>
              </a:rPr>
              <a:t>communication</a:t>
            </a:r>
            <a:r>
              <a:rPr sz="2000" spc="-20" dirty="0">
                <a:latin typeface="Calibri"/>
                <a:cs typeface="Calibri"/>
              </a:rPr>
              <a:t> </a:t>
            </a:r>
            <a:r>
              <a:rPr sz="2000" dirty="0">
                <a:latin typeface="Calibri"/>
                <a:cs typeface="Calibri"/>
              </a:rPr>
              <a:t>is</a:t>
            </a:r>
            <a:r>
              <a:rPr sz="2000" spc="-35" dirty="0">
                <a:latin typeface="Calibri"/>
                <a:cs typeface="Calibri"/>
              </a:rPr>
              <a:t> </a:t>
            </a:r>
            <a:r>
              <a:rPr sz="2000" spc="-10" dirty="0">
                <a:latin typeface="Calibri"/>
                <a:cs typeface="Calibri"/>
              </a:rPr>
              <a:t>completed.</a:t>
            </a:r>
            <a:endParaRPr sz="2000">
              <a:latin typeface="Calibri"/>
              <a:cs typeface="Calibri"/>
            </a:endParaRPr>
          </a:p>
          <a:p>
            <a:pPr marL="12700" marR="146050">
              <a:lnSpc>
                <a:spcPct val="100000"/>
              </a:lnSpc>
              <a:spcBef>
                <a:spcPts val="5"/>
              </a:spcBef>
            </a:pPr>
            <a:r>
              <a:rPr sz="2000" spc="-10" dirty="0">
                <a:solidFill>
                  <a:srgbClr val="008000"/>
                </a:solidFill>
                <a:latin typeface="Calibri"/>
                <a:cs typeface="Calibri"/>
              </a:rPr>
              <a:t>Asynchronous</a:t>
            </a:r>
            <a:r>
              <a:rPr sz="2000" spc="-35" dirty="0">
                <a:solidFill>
                  <a:srgbClr val="008000"/>
                </a:solidFill>
                <a:latin typeface="Calibri"/>
                <a:cs typeface="Calibri"/>
              </a:rPr>
              <a:t> </a:t>
            </a:r>
            <a:r>
              <a:rPr sz="2000" spc="-10" dirty="0">
                <a:latin typeface="Calibri"/>
                <a:cs typeface="Calibri"/>
              </a:rPr>
              <a:t>communication</a:t>
            </a:r>
            <a:r>
              <a:rPr sz="2000" spc="-25" dirty="0">
                <a:latin typeface="Calibri"/>
                <a:cs typeface="Calibri"/>
              </a:rPr>
              <a:t> </a:t>
            </a:r>
            <a:r>
              <a:rPr sz="2000" dirty="0">
                <a:latin typeface="Calibri"/>
                <a:cs typeface="Calibri"/>
              </a:rPr>
              <a:t>is</a:t>
            </a:r>
            <a:r>
              <a:rPr sz="2000" spc="-35" dirty="0">
                <a:latin typeface="Calibri"/>
                <a:cs typeface="Calibri"/>
              </a:rPr>
              <a:t> </a:t>
            </a:r>
            <a:r>
              <a:rPr sz="2000" spc="-10" dirty="0">
                <a:latin typeface="Calibri"/>
                <a:cs typeface="Calibri"/>
              </a:rPr>
              <a:t>referred</a:t>
            </a:r>
            <a:r>
              <a:rPr sz="2000" spc="-20" dirty="0">
                <a:latin typeface="Calibri"/>
                <a:cs typeface="Calibri"/>
              </a:rPr>
              <a:t> </a:t>
            </a:r>
            <a:r>
              <a:rPr sz="2000" dirty="0">
                <a:latin typeface="Calibri"/>
                <a:cs typeface="Calibri"/>
              </a:rPr>
              <a:t>to</a:t>
            </a:r>
            <a:r>
              <a:rPr sz="2000" spc="-40" dirty="0">
                <a:latin typeface="Calibri"/>
                <a:cs typeface="Calibri"/>
              </a:rPr>
              <a:t> </a:t>
            </a:r>
            <a:r>
              <a:rPr sz="2000" dirty="0">
                <a:latin typeface="Calibri"/>
                <a:cs typeface="Calibri"/>
              </a:rPr>
              <a:t>as</a:t>
            </a:r>
            <a:r>
              <a:rPr sz="2000" spc="355" dirty="0">
                <a:latin typeface="Calibri"/>
                <a:cs typeface="Calibri"/>
              </a:rPr>
              <a:t> </a:t>
            </a:r>
            <a:r>
              <a:rPr sz="2000" spc="-10" dirty="0">
                <a:solidFill>
                  <a:srgbClr val="008000"/>
                </a:solidFill>
                <a:latin typeface="Calibri"/>
                <a:cs typeface="Calibri"/>
              </a:rPr>
              <a:t>non-</a:t>
            </a:r>
            <a:r>
              <a:rPr sz="2000" dirty="0">
                <a:solidFill>
                  <a:srgbClr val="008000"/>
                </a:solidFill>
                <a:latin typeface="Calibri"/>
                <a:cs typeface="Calibri"/>
              </a:rPr>
              <a:t>blocking</a:t>
            </a:r>
            <a:r>
              <a:rPr sz="2000" spc="-5" dirty="0">
                <a:solidFill>
                  <a:srgbClr val="008000"/>
                </a:solidFill>
                <a:latin typeface="Calibri"/>
                <a:cs typeface="Calibri"/>
              </a:rPr>
              <a:t> </a:t>
            </a:r>
            <a:r>
              <a:rPr sz="2000" dirty="0">
                <a:latin typeface="Calibri"/>
                <a:cs typeface="Calibri"/>
              </a:rPr>
              <a:t>since</a:t>
            </a:r>
            <a:r>
              <a:rPr sz="2000" spc="-30" dirty="0">
                <a:latin typeface="Calibri"/>
                <a:cs typeface="Calibri"/>
              </a:rPr>
              <a:t> </a:t>
            </a:r>
            <a:r>
              <a:rPr sz="2000" dirty="0">
                <a:latin typeface="Calibri"/>
                <a:cs typeface="Calibri"/>
              </a:rPr>
              <a:t>other</a:t>
            </a:r>
            <a:r>
              <a:rPr sz="2000" spc="-25" dirty="0">
                <a:latin typeface="Calibri"/>
                <a:cs typeface="Calibri"/>
              </a:rPr>
              <a:t> </a:t>
            </a:r>
            <a:r>
              <a:rPr sz="2000" dirty="0">
                <a:latin typeface="Calibri"/>
                <a:cs typeface="Calibri"/>
              </a:rPr>
              <a:t>work</a:t>
            </a:r>
            <a:r>
              <a:rPr sz="2000" spc="-45" dirty="0">
                <a:latin typeface="Calibri"/>
                <a:cs typeface="Calibri"/>
              </a:rPr>
              <a:t> </a:t>
            </a:r>
            <a:r>
              <a:rPr sz="2000" dirty="0">
                <a:latin typeface="Calibri"/>
                <a:cs typeface="Calibri"/>
              </a:rPr>
              <a:t>can</a:t>
            </a:r>
            <a:r>
              <a:rPr sz="2000" spc="-20" dirty="0">
                <a:latin typeface="Calibri"/>
                <a:cs typeface="Calibri"/>
              </a:rPr>
              <a:t> </a:t>
            </a:r>
            <a:r>
              <a:rPr sz="2000" dirty="0">
                <a:latin typeface="Calibri"/>
                <a:cs typeface="Calibri"/>
              </a:rPr>
              <a:t>be</a:t>
            </a:r>
            <a:r>
              <a:rPr sz="2000" spc="-30" dirty="0">
                <a:latin typeface="Calibri"/>
                <a:cs typeface="Calibri"/>
              </a:rPr>
              <a:t> </a:t>
            </a:r>
            <a:r>
              <a:rPr sz="2000" spc="-20" dirty="0">
                <a:latin typeface="Calibri"/>
                <a:cs typeface="Calibri"/>
              </a:rPr>
              <a:t>done </a:t>
            </a:r>
            <a:r>
              <a:rPr sz="2000" dirty="0">
                <a:latin typeface="Calibri"/>
                <a:cs typeface="Calibri"/>
              </a:rPr>
              <a:t>while</a:t>
            </a:r>
            <a:r>
              <a:rPr sz="2000" spc="-20" dirty="0">
                <a:latin typeface="Calibri"/>
                <a:cs typeface="Calibri"/>
              </a:rPr>
              <a:t> </a:t>
            </a:r>
            <a:r>
              <a:rPr sz="2000" spc="-10" dirty="0">
                <a:latin typeface="Calibri"/>
                <a:cs typeface="Calibri"/>
              </a:rPr>
              <a:t>communication</a:t>
            </a:r>
            <a:r>
              <a:rPr sz="2000" spc="-30" dirty="0">
                <a:latin typeface="Calibri"/>
                <a:cs typeface="Calibri"/>
              </a:rPr>
              <a:t> </a:t>
            </a:r>
            <a:r>
              <a:rPr sz="2000" dirty="0">
                <a:latin typeface="Calibri"/>
                <a:cs typeface="Calibri"/>
              </a:rPr>
              <a:t>is</a:t>
            </a:r>
            <a:r>
              <a:rPr sz="2000" spc="-45" dirty="0">
                <a:latin typeface="Calibri"/>
                <a:cs typeface="Calibri"/>
              </a:rPr>
              <a:t> </a:t>
            </a:r>
            <a:r>
              <a:rPr sz="2000" dirty="0">
                <a:latin typeface="Calibri"/>
                <a:cs typeface="Calibri"/>
              </a:rPr>
              <a:t>taking</a:t>
            </a:r>
            <a:r>
              <a:rPr sz="2000" spc="-25" dirty="0">
                <a:latin typeface="Calibri"/>
                <a:cs typeface="Calibri"/>
              </a:rPr>
              <a:t> </a:t>
            </a:r>
            <a:r>
              <a:rPr sz="2000" spc="-10">
                <a:latin typeface="Calibri"/>
                <a:cs typeface="Calibri"/>
              </a:rPr>
              <a:t>place</a:t>
            </a:r>
            <a:r>
              <a:rPr sz="2000" spc="-10">
                <a:latin typeface="Calibri"/>
                <a:cs typeface="Calibri"/>
              </a:rPr>
              <a:t>.</a:t>
            </a:r>
            <a:endParaRPr sz="2000">
              <a:latin typeface="Calibri"/>
              <a:cs typeface="Calibri"/>
            </a:endParaRPr>
          </a:p>
        </p:txBody>
      </p:sp>
      <p:sp>
        <p:nvSpPr>
          <p:cNvPr id="5" name="Slide Number Placeholder 4"/>
          <p:cNvSpPr>
            <a:spLocks noGrp="1"/>
          </p:cNvSpPr>
          <p:nvPr>
            <p:ph type="sldNum" sz="quarter" idx="7"/>
          </p:nvPr>
        </p:nvSpPr>
        <p:spPr>
          <a:xfrm>
            <a:off x="8077201" y="6374397"/>
            <a:ext cx="812546" cy="255003"/>
          </a:xfrm>
        </p:spPr>
        <p:txBody>
          <a:bodyPr/>
          <a:lstStyle/>
          <a:p>
            <a:pPr marL="155575">
              <a:lnSpc>
                <a:spcPts val="2090"/>
              </a:lnSpc>
            </a:pPr>
            <a:fld id="{81D60167-4931-47E6-BA6A-407CBD079E47}" type="slidenum">
              <a:rPr lang="en-US" spc="-50"/>
              <a:pPr marL="155575">
                <a:lnSpc>
                  <a:spcPts val="2090"/>
                </a:lnSpc>
              </a:pPr>
              <a:t>24</a:t>
            </a:fld>
            <a:endParaRPr lang="en-US" spc="-50" dirty="0"/>
          </a:p>
        </p:txBody>
      </p:sp>
      <p:sp>
        <p:nvSpPr>
          <p:cNvPr id="7" name="Footer Placeholder 6"/>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156464"/>
            <a:ext cx="6995795" cy="574040"/>
          </a:xfrm>
          <a:prstGeom prst="rect">
            <a:avLst/>
          </a:prstGeom>
        </p:spPr>
        <p:txBody>
          <a:bodyPr vert="horz" wrap="square" lIns="0" tIns="12700" rIns="0" bIns="0" rtlCol="0">
            <a:spAutoFit/>
          </a:bodyPr>
          <a:lstStyle/>
          <a:p>
            <a:pPr marL="12700">
              <a:lnSpc>
                <a:spcPct val="100000"/>
              </a:lnSpc>
              <a:spcBef>
                <a:spcPts val="100"/>
              </a:spcBef>
              <a:tabLst>
                <a:tab pos="2197735" algn="l"/>
              </a:tabLst>
            </a:pPr>
            <a:r>
              <a:rPr sz="3600" u="sng" spc="-10" dirty="0">
                <a:solidFill>
                  <a:srgbClr val="333399"/>
                </a:solidFill>
                <a:uFill>
                  <a:solidFill>
                    <a:srgbClr val="333399"/>
                  </a:solidFill>
                </a:uFill>
              </a:rPr>
              <a:t>Languages</a:t>
            </a:r>
            <a:r>
              <a:rPr sz="3600" u="sng" dirty="0">
                <a:solidFill>
                  <a:srgbClr val="333399"/>
                </a:solidFill>
                <a:uFill>
                  <a:solidFill>
                    <a:srgbClr val="333399"/>
                  </a:solidFill>
                </a:uFill>
              </a:rPr>
              <a:t>	using</a:t>
            </a:r>
            <a:r>
              <a:rPr sz="3600" u="sng" spc="-125" dirty="0">
                <a:solidFill>
                  <a:srgbClr val="333399"/>
                </a:solidFill>
                <a:uFill>
                  <a:solidFill>
                    <a:srgbClr val="333399"/>
                  </a:solidFill>
                </a:uFill>
              </a:rPr>
              <a:t> </a:t>
            </a:r>
            <a:r>
              <a:rPr sz="3600" u="sng" dirty="0">
                <a:solidFill>
                  <a:srgbClr val="333399"/>
                </a:solidFill>
                <a:uFill>
                  <a:solidFill>
                    <a:srgbClr val="333399"/>
                  </a:solidFill>
                </a:uFill>
              </a:rPr>
              <a:t>parallel</a:t>
            </a:r>
            <a:r>
              <a:rPr sz="3600" u="sng" spc="-130" dirty="0">
                <a:solidFill>
                  <a:srgbClr val="333399"/>
                </a:solidFill>
                <a:uFill>
                  <a:solidFill>
                    <a:srgbClr val="333399"/>
                  </a:solidFill>
                </a:uFill>
              </a:rPr>
              <a:t> </a:t>
            </a:r>
            <a:r>
              <a:rPr sz="3600" u="sng" spc="-10" dirty="0">
                <a:solidFill>
                  <a:srgbClr val="333399"/>
                </a:solidFill>
                <a:uFill>
                  <a:solidFill>
                    <a:srgbClr val="333399"/>
                  </a:solidFill>
                </a:uFill>
              </a:rPr>
              <a:t>computing:</a:t>
            </a:r>
            <a:endParaRPr sz="3600"/>
          </a:p>
        </p:txBody>
      </p:sp>
      <p:sp>
        <p:nvSpPr>
          <p:cNvPr id="3" name="object 3"/>
          <p:cNvSpPr txBox="1"/>
          <p:nvPr/>
        </p:nvSpPr>
        <p:spPr>
          <a:xfrm>
            <a:off x="459740" y="880617"/>
            <a:ext cx="1955800" cy="5513070"/>
          </a:xfrm>
          <a:prstGeom prst="rect">
            <a:avLst/>
          </a:prstGeom>
        </p:spPr>
        <p:txBody>
          <a:bodyPr vert="horz" wrap="square" lIns="0" tIns="12700" rIns="0" bIns="0" rtlCol="0">
            <a:spAutoFit/>
          </a:bodyPr>
          <a:lstStyle/>
          <a:p>
            <a:pPr marL="469265" indent="-456565">
              <a:lnSpc>
                <a:spcPct val="100000"/>
              </a:lnSpc>
              <a:spcBef>
                <a:spcPts val="100"/>
              </a:spcBef>
              <a:buFont typeface="Wingdings"/>
              <a:buChar char=""/>
              <a:tabLst>
                <a:tab pos="469265" algn="l"/>
              </a:tabLst>
            </a:pPr>
            <a:r>
              <a:rPr sz="2400" spc="-10" dirty="0">
                <a:latin typeface="Arial MT"/>
                <a:cs typeface="Arial MT"/>
              </a:rPr>
              <a:t>C/C++</a:t>
            </a:r>
            <a:endParaRPr sz="2400">
              <a:latin typeface="Arial MT"/>
              <a:cs typeface="Arial MT"/>
            </a:endParaRPr>
          </a:p>
          <a:p>
            <a:pPr>
              <a:lnSpc>
                <a:spcPct val="100000"/>
              </a:lnSpc>
              <a:spcBef>
                <a:spcPts val="120"/>
              </a:spcBef>
              <a:buFont typeface="Wingdings"/>
              <a:buChar char=""/>
            </a:pPr>
            <a:endParaRPr sz="2400">
              <a:latin typeface="Arial MT"/>
              <a:cs typeface="Arial MT"/>
            </a:endParaRPr>
          </a:p>
          <a:p>
            <a:pPr marL="469265" indent="-456565">
              <a:lnSpc>
                <a:spcPct val="100000"/>
              </a:lnSpc>
              <a:buFont typeface="Wingdings"/>
              <a:buChar char=""/>
              <a:tabLst>
                <a:tab pos="469265" algn="l"/>
              </a:tabLst>
            </a:pPr>
            <a:r>
              <a:rPr sz="2400" spc="-10" dirty="0">
                <a:latin typeface="Arial MT"/>
                <a:cs typeface="Arial MT"/>
              </a:rPr>
              <a:t>Fortran</a:t>
            </a:r>
            <a:endParaRPr sz="2400">
              <a:latin typeface="Arial MT"/>
              <a:cs typeface="Arial MT"/>
            </a:endParaRPr>
          </a:p>
          <a:p>
            <a:pPr>
              <a:lnSpc>
                <a:spcPct val="100000"/>
              </a:lnSpc>
              <a:spcBef>
                <a:spcPts val="120"/>
              </a:spcBef>
              <a:buFont typeface="Wingdings"/>
              <a:buChar char=""/>
            </a:pPr>
            <a:endParaRPr sz="2400">
              <a:latin typeface="Arial MT"/>
              <a:cs typeface="Arial MT"/>
            </a:endParaRPr>
          </a:p>
          <a:p>
            <a:pPr marL="469265" indent="-456565">
              <a:lnSpc>
                <a:spcPct val="100000"/>
              </a:lnSpc>
              <a:buFont typeface="Wingdings"/>
              <a:buChar char=""/>
              <a:tabLst>
                <a:tab pos="469265" algn="l"/>
              </a:tabLst>
            </a:pPr>
            <a:r>
              <a:rPr sz="2400" spc="-10" dirty="0">
                <a:latin typeface="Arial MT"/>
                <a:cs typeface="Arial MT"/>
              </a:rPr>
              <a:t>MATLAB</a:t>
            </a:r>
            <a:endParaRPr sz="2400">
              <a:latin typeface="Arial MT"/>
              <a:cs typeface="Arial MT"/>
            </a:endParaRPr>
          </a:p>
          <a:p>
            <a:pPr>
              <a:lnSpc>
                <a:spcPct val="100000"/>
              </a:lnSpc>
              <a:spcBef>
                <a:spcPts val="120"/>
              </a:spcBef>
              <a:buFont typeface="Wingdings"/>
              <a:buChar char=""/>
            </a:pPr>
            <a:endParaRPr sz="2400">
              <a:latin typeface="Arial MT"/>
              <a:cs typeface="Arial MT"/>
            </a:endParaRPr>
          </a:p>
          <a:p>
            <a:pPr marL="469265" indent="-456565">
              <a:lnSpc>
                <a:spcPct val="100000"/>
              </a:lnSpc>
              <a:buFont typeface="Wingdings"/>
              <a:buChar char=""/>
              <a:tabLst>
                <a:tab pos="469265" algn="l"/>
              </a:tabLst>
            </a:pPr>
            <a:r>
              <a:rPr sz="2400" spc="-10" dirty="0">
                <a:latin typeface="Arial MT"/>
                <a:cs typeface="Arial MT"/>
              </a:rPr>
              <a:t>Python</a:t>
            </a:r>
            <a:endParaRPr sz="2400">
              <a:latin typeface="Arial MT"/>
              <a:cs typeface="Arial MT"/>
            </a:endParaRPr>
          </a:p>
          <a:p>
            <a:pPr>
              <a:lnSpc>
                <a:spcPct val="100000"/>
              </a:lnSpc>
              <a:spcBef>
                <a:spcPts val="125"/>
              </a:spcBef>
              <a:buFont typeface="Wingdings"/>
              <a:buChar char=""/>
            </a:pPr>
            <a:endParaRPr sz="2400">
              <a:latin typeface="Arial MT"/>
              <a:cs typeface="Arial MT"/>
            </a:endParaRPr>
          </a:p>
          <a:p>
            <a:pPr marL="469265" indent="-456565">
              <a:lnSpc>
                <a:spcPct val="100000"/>
              </a:lnSpc>
              <a:buFont typeface="Wingdings"/>
              <a:buChar char=""/>
              <a:tabLst>
                <a:tab pos="469265" algn="l"/>
              </a:tabLst>
            </a:pPr>
            <a:r>
              <a:rPr sz="2400" spc="-50" dirty="0">
                <a:latin typeface="Arial MT"/>
                <a:cs typeface="Arial MT"/>
              </a:rPr>
              <a:t>R</a:t>
            </a:r>
            <a:endParaRPr sz="2400">
              <a:latin typeface="Arial MT"/>
              <a:cs typeface="Arial MT"/>
            </a:endParaRPr>
          </a:p>
          <a:p>
            <a:pPr>
              <a:lnSpc>
                <a:spcPct val="100000"/>
              </a:lnSpc>
              <a:spcBef>
                <a:spcPts val="120"/>
              </a:spcBef>
              <a:buFont typeface="Wingdings"/>
              <a:buChar char=""/>
            </a:pPr>
            <a:endParaRPr sz="2400">
              <a:latin typeface="Arial MT"/>
              <a:cs typeface="Arial MT"/>
            </a:endParaRPr>
          </a:p>
          <a:p>
            <a:pPr marL="469265" indent="-456565">
              <a:lnSpc>
                <a:spcPct val="100000"/>
              </a:lnSpc>
              <a:buFont typeface="Wingdings"/>
              <a:buChar char=""/>
              <a:tabLst>
                <a:tab pos="469265" algn="l"/>
              </a:tabLst>
            </a:pPr>
            <a:r>
              <a:rPr sz="2400" spc="-20" dirty="0">
                <a:latin typeface="Arial MT"/>
                <a:cs typeface="Arial MT"/>
              </a:rPr>
              <a:t>Perl</a:t>
            </a:r>
            <a:endParaRPr sz="2400">
              <a:latin typeface="Arial MT"/>
              <a:cs typeface="Arial MT"/>
            </a:endParaRPr>
          </a:p>
          <a:p>
            <a:pPr>
              <a:lnSpc>
                <a:spcPct val="100000"/>
              </a:lnSpc>
              <a:spcBef>
                <a:spcPts val="120"/>
              </a:spcBef>
              <a:buFont typeface="Wingdings"/>
              <a:buChar char=""/>
            </a:pPr>
            <a:endParaRPr sz="2400">
              <a:latin typeface="Arial MT"/>
              <a:cs typeface="Arial MT"/>
            </a:endParaRPr>
          </a:p>
          <a:p>
            <a:pPr marL="469265" indent="-456565">
              <a:lnSpc>
                <a:spcPct val="100000"/>
              </a:lnSpc>
              <a:spcBef>
                <a:spcPts val="5"/>
              </a:spcBef>
              <a:buFont typeface="Wingdings"/>
              <a:buChar char=""/>
              <a:tabLst>
                <a:tab pos="469265" algn="l"/>
              </a:tabLst>
            </a:pPr>
            <a:r>
              <a:rPr sz="2400" spc="-10" dirty="0">
                <a:latin typeface="Arial MT"/>
                <a:cs typeface="Arial MT"/>
              </a:rPr>
              <a:t>Julia</a:t>
            </a:r>
            <a:endParaRPr sz="2400">
              <a:latin typeface="Arial MT"/>
              <a:cs typeface="Arial MT"/>
            </a:endParaRPr>
          </a:p>
          <a:p>
            <a:pPr>
              <a:lnSpc>
                <a:spcPct val="100000"/>
              </a:lnSpc>
              <a:spcBef>
                <a:spcPts val="114"/>
              </a:spcBef>
              <a:buFont typeface="Wingdings"/>
              <a:buChar char=""/>
            </a:pPr>
            <a:endParaRPr sz="2400">
              <a:latin typeface="Arial MT"/>
              <a:cs typeface="Arial MT"/>
            </a:endParaRPr>
          </a:p>
          <a:p>
            <a:pPr marL="469265" indent="-456565">
              <a:lnSpc>
                <a:spcPct val="100000"/>
              </a:lnSpc>
              <a:spcBef>
                <a:spcPts val="5"/>
              </a:spcBef>
              <a:buFont typeface="Wingdings"/>
              <a:buChar char=""/>
              <a:tabLst>
                <a:tab pos="469265" algn="l"/>
              </a:tabLst>
            </a:pPr>
            <a:r>
              <a:rPr sz="2400" dirty="0">
                <a:latin typeface="Arial MT"/>
                <a:cs typeface="Arial MT"/>
              </a:rPr>
              <a:t>And</a:t>
            </a:r>
            <a:r>
              <a:rPr sz="2400" spc="-60" dirty="0">
                <a:latin typeface="Arial MT"/>
                <a:cs typeface="Arial MT"/>
              </a:rPr>
              <a:t> </a:t>
            </a:r>
            <a:r>
              <a:rPr sz="2400" spc="-10" dirty="0">
                <a:latin typeface="Arial MT"/>
                <a:cs typeface="Arial MT"/>
              </a:rPr>
              <a:t>others</a:t>
            </a:r>
            <a:endParaRPr sz="2400">
              <a:latin typeface="Arial MT"/>
              <a:cs typeface="Arial MT"/>
            </a:endParaRPr>
          </a:p>
        </p:txBody>
      </p:sp>
      <p:sp>
        <p:nvSpPr>
          <p:cNvPr id="5" name="Slide Number Placeholder 4"/>
          <p:cNvSpPr>
            <a:spLocks noGrp="1"/>
          </p:cNvSpPr>
          <p:nvPr>
            <p:ph type="sldNum" sz="quarter" idx="7"/>
          </p:nvPr>
        </p:nvSpPr>
        <p:spPr>
          <a:xfrm>
            <a:off x="8305801" y="6374396"/>
            <a:ext cx="583946" cy="483603"/>
          </a:xfrm>
        </p:spPr>
        <p:txBody>
          <a:bodyPr/>
          <a:lstStyle/>
          <a:p>
            <a:pPr marL="155575">
              <a:lnSpc>
                <a:spcPts val="2090"/>
              </a:lnSpc>
            </a:pPr>
            <a:fld id="{81D60167-4931-47E6-BA6A-407CBD079E47}" type="slidenum">
              <a:rPr lang="en-US" spc="-50"/>
              <a:pPr marL="155575">
                <a:lnSpc>
                  <a:spcPts val="2090"/>
                </a:lnSpc>
              </a:pPr>
              <a:t>25</a:t>
            </a:fld>
            <a:endParaRPr lang="en-US" spc="-50" dirty="0"/>
          </a:p>
        </p:txBody>
      </p:sp>
      <p:sp>
        <p:nvSpPr>
          <p:cNvPr id="7" name="Footer Placeholder 6"/>
          <p:cNvSpPr>
            <a:spLocks noGrp="1"/>
          </p:cNvSpPr>
          <p:nvPr>
            <p:ph type="ftr" sz="quarter" idx="5"/>
          </p:nvPr>
        </p:nvSpPr>
        <p:spPr/>
        <p:txBody>
          <a:bodyPr/>
          <a:lstStyle/>
          <a:p>
            <a:r>
              <a:rPr lang="en-US"/>
              <a:t>Unit-1/ Parallel Computing</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pic>
        <p:nvPicPr>
          <p:cNvPr id="5" name="Picture 4"/>
          <p:cNvPicPr/>
          <p:nvPr/>
        </p:nvPicPr>
        <p:blipFill>
          <a:blip r:embed="R5ff20d975e504f03"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2895600" y="533400"/>
            <a:ext cx="3276600" cy="1447800"/>
          </a:xfrm>
          <a:prstGeom prst="rect">
            <a:avLst/>
          </a:prstGeom>
        </p:spPr>
      </p:pic>
      <p:sp>
        <p:nvSpPr>
          <p:cNvPr id="7" name="Subtitle 2"/>
          <p:cNvSpPr>
            <a:spLocks noGrp="1"/>
          </p:cNvSpPr>
          <p:nvPr/>
        </p:nvSpPr>
        <p:spPr>
          <a:xfrm>
            <a:off x="1752600" y="3886200"/>
            <a:ext cx="6400800" cy="1752600"/>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Senior Associate Professor</a:t>
            </a: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800" b="1" dirty="0">
                <a:solidFill>
                  <a:srgbClr val="0000FF"/>
                </a:solidFill>
              </a:rPr>
              <a:t>Unit-1</a:t>
            </a:r>
            <a:endParaRPr lang="en-US" sz="2800" b="1" dirty="0">
              <a:solidFill>
                <a:srgbClr val="0000FF"/>
              </a:solidFill>
            </a:endParaRPr>
          </a:p>
        </p:txBody>
      </p:sp>
      <p:sp>
        <p:nvSpPr>
          <p:cNvPr id="3" name="Content Placeholder 2"/>
          <p:cNvSpPr>
            <a:spLocks noGrp="1"/>
          </p:cNvSpPr>
          <p:nvPr>
            <p:ph idx="1"/>
          </p:nvPr>
        </p:nvSpPr>
        <p:spPr>
          <a:xfrm>
            <a:off x="457200" y="1447800"/>
            <a:ext cx="8153400" cy="3657600"/>
          </a:xfrm>
        </p:spPr>
        <p:txBody>
          <a:bodyPr>
            <a:noAutofit/>
          </a:bodyPr>
          <a:lstStyle/>
          <a:p>
            <a:pPr algn="just">
              <a:buNone/>
            </a:pPr>
            <a:r>
              <a:rPr lang="en-US" b="1" dirty="0">
                <a:solidFill>
                  <a:srgbClr val="FF0000"/>
                </a:solidFill>
              </a:rPr>
              <a:t>	Parallelism Fundamentals – Key Concepts and Challenges – Overview of Parallel computing – </a:t>
            </a:r>
            <a:r>
              <a:rPr lang="en-US" b="1" dirty="0">
                <a:solidFill>
                  <a:srgbClr val="0000FF"/>
                </a:solidFill>
              </a:rPr>
              <a:t>Flynn’s Taxonomy </a:t>
            </a:r>
            <a:r>
              <a:rPr lang="en-US" b="1" dirty="0">
                <a:solidFill>
                  <a:srgbClr val="FF0000"/>
                </a:solidFill>
              </a:rPr>
              <a:t>– </a:t>
            </a:r>
            <a:r>
              <a:rPr lang="en-US" b="1" dirty="0">
                <a:solidFill>
                  <a:srgbClr val="0000FF"/>
                </a:solidFill>
              </a:rPr>
              <a:t>Multi-Core Processors </a:t>
            </a:r>
            <a:r>
              <a:rPr lang="en-US" b="1" dirty="0">
                <a:solidFill>
                  <a:srgbClr val="FF0000"/>
                </a:solidFill>
              </a:rPr>
              <a:t>– Shared </a:t>
            </a:r>
            <a:r>
              <a:rPr lang="en-US" b="1" dirty="0" err="1">
                <a:solidFill>
                  <a:srgbClr val="FF0000"/>
                </a:solidFill>
              </a:rPr>
              <a:t>vs</a:t>
            </a:r>
            <a:r>
              <a:rPr lang="en-US" b="1" dirty="0">
                <a:solidFill>
                  <a:srgbClr val="FF0000"/>
                </a:solidFill>
              </a:rPr>
              <a:t> Distributed memory. </a:t>
            </a:r>
          </a:p>
          <a:p>
            <a:pPr algn="just">
              <a:buNone/>
            </a:pPr>
            <a:r>
              <a:rPr lang="en-US" b="1" dirty="0">
                <a:solidFill>
                  <a:srgbClr val="FF0000"/>
                </a:solidFill>
              </a:rPr>
              <a:t>	Performance of Parallel Computers, Performance Metrics for Processors, Parallel Programming Models, Parallel Algorithms. </a:t>
            </a:r>
            <a:endParaRPr lang="en-US" sz="28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fontAlgn="base"/>
            <a:r>
              <a:rPr lang="en-US" sz="2400" b="1" dirty="0">
                <a:solidFill>
                  <a:srgbClr val="FF0000"/>
                </a:solidFill>
              </a:rPr>
              <a:t>Parallel computing </a:t>
            </a:r>
            <a:r>
              <a:rPr lang="en-US" sz="2400" dirty="0"/>
              <a:t>is computing where the jobs are broken into discrete parts that can be </a:t>
            </a:r>
            <a:r>
              <a:rPr lang="en-US" sz="2400" b="1" dirty="0"/>
              <a:t>executed concurrently. </a:t>
            </a:r>
          </a:p>
          <a:p>
            <a:pPr algn="just" fontAlgn="base"/>
            <a:r>
              <a:rPr lang="en-US" sz="2400" b="1" dirty="0">
                <a:solidFill>
                  <a:srgbClr val="FF0000"/>
                </a:solidFill>
              </a:rPr>
              <a:t>Each part is further broken down into a series of instructions. </a:t>
            </a:r>
          </a:p>
          <a:p>
            <a:pPr algn="just" fontAlgn="base"/>
            <a:r>
              <a:rPr lang="en-US" sz="2400" b="1" dirty="0">
                <a:solidFill>
                  <a:srgbClr val="0000FF"/>
                </a:solidFill>
              </a:rPr>
              <a:t>Instructions from each piece execute simultaneously on different CPUs. </a:t>
            </a:r>
            <a:endParaRPr lang="en-US" sz="2400" b="1" dirty="0">
              <a:solidFill>
                <a:srgbClr val="0000FF"/>
              </a:solidFill>
            </a:endParaRPr>
          </a:p>
          <a:p>
            <a:pPr algn="just" fontAlgn="base"/>
            <a:r>
              <a:rPr lang="en-US" sz="2400" dirty="0"/>
              <a:t>The </a:t>
            </a:r>
            <a:r>
              <a:rPr lang="en-US" sz="2400" dirty="0"/>
              <a:t>breaking up of different parts of a task among multiple processors will help to reduce the amount of time to run a program. </a:t>
            </a:r>
          </a:p>
          <a:p>
            <a:pPr algn="just" fontAlgn="base"/>
            <a:r>
              <a:rPr lang="en-US" sz="2400" dirty="0"/>
              <a:t>Parallel systems deal with the simultaneous use of multiple computer resources that can include a single computer with multiple processors, a number of computers connected by a network to form a parallel processing cluster, or a combination of both. </a:t>
            </a:r>
          </a:p>
        </p:txBody>
      </p:sp>
      <p:sp>
        <p:nvSpPr>
          <p:cNvPr id="4" name="Slide Number Placeholder 3"/>
          <p:cNvSpPr>
            <a:spLocks noGrp="1"/>
          </p:cNvSpPr>
          <p:nvPr>
            <p:ph type="sldNum" sz="quarter" idx="12"/>
          </p:nvPr>
        </p:nvSpPr>
        <p:spPr/>
        <p:txBody>
          <a:bodyPr/>
          <a:lstStyle/>
          <a:p>
            <a:fld id="{B6F15528-21DE-4FAA-801E-634DDDAF4B2B}" type="slidenum">
              <a:rPr lang="en-US"/>
              <a:pPr/>
              <a:t>3</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dirty="0"/>
              <a:t>Parallel systems are more difficult to program than computers with a single processor because the architecture of parallel computers varies accordingly and the processes of multiple CPUs must be coordinated and synchronized. The difficult problem of parallel processing is portability.</a:t>
            </a:r>
          </a:p>
          <a:p>
            <a:pPr algn="just" fontAlgn="base"/>
            <a:r>
              <a:rPr lang="en-US" sz="2400" dirty="0"/>
              <a:t>An Instruction Stream is a sequence of instructions that are read from memory. </a:t>
            </a:r>
          </a:p>
          <a:p>
            <a:pPr algn="just" fontAlgn="base"/>
            <a:r>
              <a:rPr lang="en-US" sz="2400" b="1" dirty="0">
                <a:solidFill>
                  <a:srgbClr val="0000FF"/>
                </a:solidFill>
              </a:rPr>
              <a:t>Data Stream is the operations performed on the data in the processor.</a:t>
            </a:r>
          </a:p>
          <a:p>
            <a:pPr algn="just" fontAlgn="base"/>
            <a:r>
              <a:rPr lang="en-US" sz="2400" b="1" dirty="0">
                <a:solidFill>
                  <a:srgbClr val="FF0000"/>
                </a:solidFill>
              </a:rPr>
              <a:t>Flynn’s taxonomy is a classification scheme for computer architectures proposed by </a:t>
            </a:r>
            <a:r>
              <a:rPr lang="en-US" sz="2400" b="1" dirty="0">
                <a:solidFill>
                  <a:srgbClr val="0000FF"/>
                </a:solidFill>
              </a:rPr>
              <a:t>Michael Flynn in 1966</a:t>
            </a:r>
            <a:r>
              <a:rPr lang="en-US" sz="2400" dirty="0">
                <a:solidFill>
                  <a:srgbClr val="0000FF"/>
                </a:solidFill>
              </a:rPr>
              <a:t>. </a:t>
            </a:r>
          </a:p>
          <a:p>
            <a:pPr algn="just" fontAlgn="base"/>
            <a:r>
              <a:rPr lang="en-US" sz="2400" dirty="0"/>
              <a:t>The taxonomy is based on the </a:t>
            </a:r>
            <a:r>
              <a:rPr lang="en-US" sz="2400" b="1" dirty="0">
                <a:solidFill>
                  <a:srgbClr val="FF0000"/>
                </a:solidFill>
              </a:rPr>
              <a:t>number of instruction streams and data streams</a:t>
            </a:r>
            <a:r>
              <a:rPr lang="en-US" sz="2400" dirty="0"/>
              <a:t> that can be processed simultaneously by a computer architecture.</a:t>
            </a:r>
          </a:p>
        </p:txBody>
      </p:sp>
      <p:sp>
        <p:nvSpPr>
          <p:cNvPr id="4" name="Slide Number Placeholder 3"/>
          <p:cNvSpPr>
            <a:spLocks noGrp="1"/>
          </p:cNvSpPr>
          <p:nvPr>
            <p:ph type="sldNum" sz="quarter" idx="12"/>
          </p:nvPr>
        </p:nvSpPr>
        <p:spPr/>
        <p:txBody>
          <a:bodyPr/>
          <a:lstStyle/>
          <a:p>
            <a:fld id="{B6F15528-21DE-4FAA-801E-634DDDAF4B2B}" type="slidenum">
              <a:rPr lang="en-US"/>
              <a:pPr/>
              <a:t>4</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7" name="Picture 2" descr="Flynn's Classification of Computers - javatpoint"/>
          <p:cNvPicPr>
            <a:picLocks noChangeAspect="1" noChangeArrowheads="1"/>
          </p:cNvPicPr>
          <p:nvPr/>
        </p:nvPicPr>
        <p:blipFill>
          <a:blip r:embed="Rca37ee5cc25045f5" cstate="print"/>
          <a:srcRect/>
          <a:stretch>
            <a:fillRect/>
          </a:stretch>
        </p:blipFill>
        <p:spPr bwMode="auto">
          <a:xfrm>
            <a:off x="609600" y="838200"/>
            <a:ext cx="7635773" cy="5105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200" b="1" dirty="0">
                <a:solidFill>
                  <a:srgbClr val="0000FF"/>
                </a:solidFill>
              </a:rPr>
              <a:t>Parallelism Fundamentals</a:t>
            </a:r>
          </a:p>
        </p:txBody>
      </p:sp>
      <p:sp>
        <p:nvSpPr>
          <p:cNvPr id="3" name="Content Placeholder 2"/>
          <p:cNvSpPr>
            <a:spLocks noGrp="1"/>
          </p:cNvSpPr>
          <p:nvPr>
            <p:ph idx="1"/>
          </p:nvPr>
        </p:nvSpPr>
        <p:spPr>
          <a:xfrm>
            <a:off x="381000" y="685800"/>
            <a:ext cx="8458200" cy="5257800"/>
          </a:xfrm>
        </p:spPr>
        <p:txBody>
          <a:bodyPr>
            <a:noAutofit/>
          </a:bodyPr>
          <a:lstStyle/>
          <a:p>
            <a:pPr algn="just"/>
            <a:r>
              <a:rPr lang="en-US" sz="2400" b="1" dirty="0">
                <a:solidFill>
                  <a:srgbClr val="0000FF"/>
                </a:solidFill>
              </a:rPr>
              <a:t>Conventional architectures </a:t>
            </a:r>
            <a:r>
              <a:rPr lang="en-US" sz="2400" dirty="0"/>
              <a:t>– </a:t>
            </a:r>
            <a:r>
              <a:rPr lang="en-US" sz="2400" b="1" dirty="0">
                <a:solidFill>
                  <a:srgbClr val="FF0000"/>
                </a:solidFill>
              </a:rPr>
              <a:t>consists of a processor, memory system, and the data path.</a:t>
            </a:r>
          </a:p>
          <a:p>
            <a:pPr algn="just"/>
            <a:r>
              <a:rPr lang="en-US" sz="2400" dirty="0"/>
              <a:t>Each of these components present significant performance bottlenecks.</a:t>
            </a:r>
          </a:p>
          <a:p>
            <a:pPr algn="just"/>
            <a:r>
              <a:rPr lang="en-US" sz="2400" dirty="0"/>
              <a:t>Parallelism addresses each of these components insignificant ways.</a:t>
            </a:r>
          </a:p>
          <a:p>
            <a:pPr algn="just"/>
            <a:r>
              <a:rPr lang="en-US" sz="2400" dirty="0"/>
              <a:t>Different applications utilize different aspects of parallelism - e.g., data intensive applications utilize high aggregate throughput, server applications utilize high aggregate network bandwidth, and scientific applications typically utilize high processing and memory system performance.</a:t>
            </a:r>
          </a:p>
          <a:p>
            <a:pPr algn="just"/>
            <a:r>
              <a:rPr lang="en-US" sz="2400" dirty="0"/>
              <a:t>It is important to understand each of these performance bottleneck.</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Single Instruction Single Data (SISD): </a:t>
            </a:r>
            <a:r>
              <a:rPr lang="en-US" sz="2400" dirty="0"/>
              <a:t>In a SISD architecture, there is a single processor that executes a single instruction stream and operates on a single data stream. This is the simplest type of computer architecture and is used in most traditional computers.</a:t>
            </a:r>
          </a:p>
          <a:p>
            <a:pPr algn="just" fontAlgn="base"/>
            <a:r>
              <a:rPr lang="en-US" sz="2400" b="1" dirty="0">
                <a:solidFill>
                  <a:srgbClr val="FF0000"/>
                </a:solidFill>
              </a:rPr>
              <a:t>Single Instruction Multiple Data (SIMD): </a:t>
            </a:r>
            <a:r>
              <a:rPr lang="en-US" sz="2400" dirty="0"/>
              <a:t>In a SIMD architecture, there is a single processor that executes the same instruction on multiple data streams in parallel. This type of architecture is used in applications such as image and signal processing.</a:t>
            </a:r>
          </a:p>
          <a:p>
            <a:pPr algn="just" fontAlgn="base"/>
            <a:r>
              <a:rPr lang="en-US" sz="2400" b="1" dirty="0">
                <a:solidFill>
                  <a:srgbClr val="FF0000"/>
                </a:solidFill>
              </a:rPr>
              <a:t>Multiple Instruction Single Data (MISD): </a:t>
            </a:r>
            <a:r>
              <a:rPr lang="en-US" sz="2400" dirty="0"/>
              <a:t>In a MISD architecture, multiple processors execute different instructions on the same data stream. This type of architecture is not commonly used in practice, as it is difficult to find applications that can be decomposed into independent instruction streams.</a:t>
            </a:r>
          </a:p>
        </p:txBody>
      </p:sp>
      <p:sp>
        <p:nvSpPr>
          <p:cNvPr id="4" name="Slide Number Placeholder 3"/>
          <p:cNvSpPr>
            <a:spLocks noGrp="1"/>
          </p:cNvSpPr>
          <p:nvPr>
            <p:ph type="sldNum" sz="quarter" idx="12"/>
          </p:nvPr>
        </p:nvSpPr>
        <p:spPr/>
        <p:txBody>
          <a:bodyPr/>
          <a:lstStyle/>
          <a:p>
            <a:fld id="{B6F15528-21DE-4FAA-801E-634DDDAF4B2B}" type="slidenum">
              <a:rPr lang="en-US"/>
              <a:pPr/>
              <a:t>6</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Multiple Instruction Multiple Data (MIMD): </a:t>
            </a:r>
            <a:r>
              <a:rPr lang="en-US" sz="2400" dirty="0"/>
              <a:t>In a MIMD architecture, multiple processors execute different instructions on different data streams. </a:t>
            </a:r>
          </a:p>
          <a:p>
            <a:pPr algn="just" fontAlgn="base"/>
            <a:r>
              <a:rPr lang="en-US" sz="2400" dirty="0"/>
              <a:t>This type of architecture is used in distributed computing, parallel processing, and other high-performance computing applications.</a:t>
            </a:r>
          </a:p>
        </p:txBody>
      </p:sp>
      <p:sp>
        <p:nvSpPr>
          <p:cNvPr id="4" name="Slide Number Placeholder 3"/>
          <p:cNvSpPr>
            <a:spLocks noGrp="1"/>
          </p:cNvSpPr>
          <p:nvPr>
            <p:ph type="sldNum" sz="quarter" idx="12"/>
          </p:nvPr>
        </p:nvSpPr>
        <p:spPr/>
        <p:txBody>
          <a:bodyPr/>
          <a:lstStyle/>
          <a:p>
            <a:fld id="{B6F15528-21DE-4FAA-801E-634DDDAF4B2B}" type="slidenum">
              <a:rPr lang="en-US"/>
              <a:pPr/>
              <a:t>7</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Single-instruction, single-data (SISD) systems </a:t>
            </a:r>
          </a:p>
          <a:p>
            <a:pPr algn="just" fontAlgn="base"/>
            <a:r>
              <a:rPr lang="en-US" sz="2400" dirty="0"/>
              <a:t>An SISD computing system is a uniprocessor machine that is capable of executing a </a:t>
            </a:r>
            <a:r>
              <a:rPr lang="en-US" sz="2400" b="1" dirty="0">
                <a:solidFill>
                  <a:srgbClr val="0000FF"/>
                </a:solidFill>
              </a:rPr>
              <a:t>single instruction, operating on a single data stream.</a:t>
            </a:r>
            <a:r>
              <a:rPr lang="en-US" sz="2400" dirty="0"/>
              <a:t> In SISD, machine instructions are processed in a sequential manner and computers adopting this model are popularly called sequential computers. Most conventional computers have SISD architecture. </a:t>
            </a:r>
          </a:p>
        </p:txBody>
      </p:sp>
      <p:sp>
        <p:nvSpPr>
          <p:cNvPr id="4" name="Slide Number Placeholder 3"/>
          <p:cNvSpPr>
            <a:spLocks noGrp="1"/>
          </p:cNvSpPr>
          <p:nvPr>
            <p:ph type="sldNum" sz="quarter" idx="12"/>
          </p:nvPr>
        </p:nvSpPr>
        <p:spPr/>
        <p:txBody>
          <a:bodyPr/>
          <a:lstStyle/>
          <a:p>
            <a:fld id="{B6F15528-21DE-4FAA-801E-634DDDAF4B2B}" type="slidenum">
              <a:rPr lang="en-US"/>
              <a:pPr/>
              <a:t>8</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26626" name="Picture 2" descr="Lightbox"/>
          <p:cNvPicPr>
            <a:picLocks noChangeAspect="1" noChangeArrowheads="1"/>
          </p:cNvPicPr>
          <p:nvPr/>
        </p:nvPicPr>
        <p:blipFill>
          <a:blip r:embed="Ra0dc783f3b70471c" cstate="print"/>
          <a:srcRect/>
          <a:stretch>
            <a:fillRect/>
          </a:stretch>
        </p:blipFill>
        <p:spPr bwMode="auto">
          <a:xfrm>
            <a:off x="6172200" y="3276600"/>
            <a:ext cx="2971800" cy="2587583"/>
          </a:xfrm>
          <a:prstGeom prst="rect">
            <a:avLst/>
          </a:prstGeom>
          <a:noFill/>
        </p:spPr>
      </p:pic>
      <p:sp>
        <p:nvSpPr>
          <p:cNvPr id="7" name="Rectangle 6"/>
          <p:cNvSpPr/>
          <p:nvPr/>
        </p:nvSpPr>
        <p:spPr>
          <a:xfrm>
            <a:off x="609600" y="3429000"/>
            <a:ext cx="5410200" cy="3046988"/>
          </a:xfrm>
          <a:prstGeom prst="rect">
            <a:avLst/>
          </a:prstGeom>
        </p:spPr>
        <p:txBody>
          <a:bodyPr wrap="square">
            <a:spAutoFit/>
          </a:bodyPr>
          <a:lstStyle/>
          <a:p>
            <a:pPr algn="just"/>
            <a:r>
              <a:rPr lang="en-US" sz="2400" dirty="0"/>
              <a:t>All the instructions and data to be processed have to be stored in primary memory. The speed of the processing element in the SISD model is limited(dependent) by the rate at which the computer can transfer information internally. Dominant representative SISD systems are </a:t>
            </a:r>
            <a:r>
              <a:rPr lang="en-US" sz="2400" b="1" dirty="0">
                <a:solidFill>
                  <a:srgbClr val="FF0000"/>
                </a:solidFill>
              </a:rPr>
              <a:t>IBM PC, and workstations.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Single-instruction, single-data (SISD) systems </a:t>
            </a:r>
          </a:p>
        </p:txBody>
      </p:sp>
      <p:sp>
        <p:nvSpPr>
          <p:cNvPr id="4" name="Slide Number Placeholder 3"/>
          <p:cNvSpPr>
            <a:spLocks noGrp="1"/>
          </p:cNvSpPr>
          <p:nvPr>
            <p:ph type="sldNum" sz="quarter" idx="12"/>
          </p:nvPr>
        </p:nvSpPr>
        <p:spPr/>
        <p:txBody>
          <a:bodyPr/>
          <a:lstStyle/>
          <a:p>
            <a:fld id="{B6F15528-21DE-4FAA-801E-634DDDAF4B2B}" type="slidenum">
              <a:rPr lang="en-US"/>
              <a:pPr/>
              <a:t>9</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36869" name="Picture 5"/>
          <p:cNvPicPr>
            <a:picLocks noChangeAspect="1" noChangeArrowheads="1"/>
          </p:cNvPicPr>
          <p:nvPr/>
        </p:nvPicPr>
        <p:blipFill>
          <a:blip r:embed="Rbba1c4f3609f45c4" cstate="print"/>
          <a:srcRect l="14118" t="45833" r="41176" b="29167"/>
          <a:stretch>
            <a:fillRect/>
          </a:stretch>
        </p:blipFill>
        <p:spPr bwMode="auto">
          <a:xfrm>
            <a:off x="533400" y="1600200"/>
            <a:ext cx="7721600" cy="243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Single-instruction, multiple-data (SIMD) systems</a:t>
            </a:r>
          </a:p>
          <a:p>
            <a:pPr algn="just" fontAlgn="base"/>
            <a:r>
              <a:rPr lang="en-US" sz="2400" dirty="0"/>
              <a:t>An SIMD system is a multiprocessor machine capable of executing the </a:t>
            </a:r>
            <a:r>
              <a:rPr lang="en-US" sz="2400" b="1" dirty="0">
                <a:solidFill>
                  <a:srgbClr val="0000FF"/>
                </a:solidFill>
              </a:rPr>
              <a:t>same instruction on all the CPUs but operating on different data streams.</a:t>
            </a:r>
            <a:r>
              <a:rPr lang="en-US" sz="2400" dirty="0"/>
              <a:t> Machines based on a SIMD model are well suited to scientific computing since they involve lots of vector and matrix operations. </a:t>
            </a:r>
          </a:p>
        </p:txBody>
      </p:sp>
      <p:sp>
        <p:nvSpPr>
          <p:cNvPr id="4" name="Slide Number Placeholder 3"/>
          <p:cNvSpPr>
            <a:spLocks noGrp="1"/>
          </p:cNvSpPr>
          <p:nvPr>
            <p:ph type="sldNum" sz="quarter" idx="12"/>
          </p:nvPr>
        </p:nvSpPr>
        <p:spPr/>
        <p:txBody>
          <a:bodyPr/>
          <a:lstStyle/>
          <a:p>
            <a:fld id="{B6F15528-21DE-4FAA-801E-634DDDAF4B2B}" type="slidenum">
              <a:rPr lang="en-US"/>
              <a:pPr/>
              <a:t>10</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30722" name="Picture 2" descr="https://media.geeksforgeeks.org/wp-content/uploads/simd.png"/>
          <p:cNvPicPr>
            <a:picLocks noChangeAspect="1" noChangeArrowheads="1"/>
          </p:cNvPicPr>
          <p:nvPr/>
        </p:nvPicPr>
        <p:blipFill>
          <a:blip r:embed="Re7b2d3e5ce8148fa" cstate="print"/>
          <a:srcRect/>
          <a:stretch>
            <a:fillRect/>
          </a:stretch>
        </p:blipFill>
        <p:spPr bwMode="auto">
          <a:xfrm>
            <a:off x="5715000" y="3048000"/>
            <a:ext cx="3429000" cy="2895600"/>
          </a:xfrm>
          <a:prstGeom prst="rect">
            <a:avLst/>
          </a:prstGeom>
          <a:noFill/>
        </p:spPr>
      </p:pic>
      <p:sp>
        <p:nvSpPr>
          <p:cNvPr id="9" name="Rectangle 8"/>
          <p:cNvSpPr/>
          <p:nvPr/>
        </p:nvSpPr>
        <p:spPr>
          <a:xfrm>
            <a:off x="609600" y="3124200"/>
            <a:ext cx="5029200" cy="3416320"/>
          </a:xfrm>
          <a:prstGeom prst="rect">
            <a:avLst/>
          </a:prstGeom>
        </p:spPr>
        <p:txBody>
          <a:bodyPr wrap="square">
            <a:spAutoFit/>
          </a:bodyPr>
          <a:lstStyle/>
          <a:p>
            <a:pPr algn="just" fontAlgn="base"/>
            <a:r>
              <a:rPr lang="en-US" sz="2400" dirty="0"/>
              <a:t>So that the information can be passed to all the processing elements (PEs) organized data elements of vectors can be divided into multiple sets(N-sets for N PE systems) and each PE can process one data set. </a:t>
            </a:r>
          </a:p>
          <a:p>
            <a:pPr algn="just" fontAlgn="base"/>
            <a:r>
              <a:rPr lang="en-US" sz="2400" b="1" dirty="0">
                <a:solidFill>
                  <a:srgbClr val="FF0000"/>
                </a:solidFill>
              </a:rPr>
              <a:t>Dominant representative SIMD systems are Cray’s vector processing machines.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Single-instruction, multiple-data (SIMD) systems</a:t>
            </a:r>
          </a:p>
        </p:txBody>
      </p:sp>
      <p:sp>
        <p:nvSpPr>
          <p:cNvPr id="4" name="Slide Number Placeholder 3"/>
          <p:cNvSpPr>
            <a:spLocks noGrp="1"/>
          </p:cNvSpPr>
          <p:nvPr>
            <p:ph type="sldNum" sz="quarter" idx="12"/>
          </p:nvPr>
        </p:nvSpPr>
        <p:spPr/>
        <p:txBody>
          <a:bodyPr/>
          <a:lstStyle/>
          <a:p>
            <a:fld id="{B6F15528-21DE-4FAA-801E-634DDDAF4B2B}" type="slidenum">
              <a:rPr lang="en-US"/>
              <a:pPr/>
              <a:t>11</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46082" name="Picture 2"/>
          <p:cNvPicPr>
            <a:picLocks noChangeAspect="1" noChangeArrowheads="1"/>
          </p:cNvPicPr>
          <p:nvPr/>
        </p:nvPicPr>
        <p:blipFill>
          <a:blip r:embed="R54d2a4dc51f44670" cstate="print"/>
          <a:srcRect/>
          <a:stretch>
            <a:fillRect/>
          </a:stretch>
        </p:blipFill>
        <p:spPr bwMode="auto">
          <a:xfrm>
            <a:off x="1295400" y="1371600"/>
            <a:ext cx="6863842" cy="39576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Single-instruction, multiple-data (SIMD) systems</a:t>
            </a:r>
          </a:p>
        </p:txBody>
      </p:sp>
      <p:sp>
        <p:nvSpPr>
          <p:cNvPr id="4" name="Slide Number Placeholder 3"/>
          <p:cNvSpPr>
            <a:spLocks noGrp="1"/>
          </p:cNvSpPr>
          <p:nvPr>
            <p:ph type="sldNum" sz="quarter" idx="12"/>
          </p:nvPr>
        </p:nvSpPr>
        <p:spPr/>
        <p:txBody>
          <a:bodyPr/>
          <a:lstStyle/>
          <a:p>
            <a:fld id="{B6F15528-21DE-4FAA-801E-634DDDAF4B2B}" type="slidenum">
              <a:rPr lang="en-US"/>
              <a:pPr/>
              <a:t>12</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47106" name="Picture 2"/>
          <p:cNvPicPr>
            <a:picLocks noChangeAspect="1" noChangeArrowheads="1"/>
          </p:cNvPicPr>
          <p:nvPr/>
        </p:nvPicPr>
        <p:blipFill>
          <a:blip r:embed="R2b06e550df064773" cstate="print"/>
          <a:srcRect/>
          <a:stretch>
            <a:fillRect/>
          </a:stretch>
        </p:blipFill>
        <p:spPr bwMode="auto">
          <a:xfrm>
            <a:off x="2286000" y="1219200"/>
            <a:ext cx="4719637" cy="50721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Multiple-instruction, single-data (MISD) systems </a:t>
            </a:r>
          </a:p>
          <a:p>
            <a:pPr algn="just" fontAlgn="base"/>
            <a:r>
              <a:rPr lang="en-US" sz="2400" dirty="0"/>
              <a:t>An MISD computing system is a multiprocessor machine </a:t>
            </a:r>
            <a:r>
              <a:rPr lang="en-US" sz="2400" b="1" dirty="0">
                <a:solidFill>
                  <a:srgbClr val="0000FF"/>
                </a:solidFill>
              </a:rPr>
              <a:t>capable of executing different instructions on different PEs but all of them operate on the same dataset.</a:t>
            </a:r>
          </a:p>
        </p:txBody>
      </p:sp>
      <p:sp>
        <p:nvSpPr>
          <p:cNvPr id="4" name="Slide Number Placeholder 3"/>
          <p:cNvSpPr>
            <a:spLocks noGrp="1"/>
          </p:cNvSpPr>
          <p:nvPr>
            <p:ph type="sldNum" sz="quarter" idx="12"/>
          </p:nvPr>
        </p:nvSpPr>
        <p:spPr/>
        <p:txBody>
          <a:bodyPr/>
          <a:lstStyle/>
          <a:p>
            <a:fld id="{B6F15528-21DE-4FAA-801E-634DDDAF4B2B}" type="slidenum">
              <a:rPr lang="en-US"/>
              <a:pPr/>
              <a:t>13</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
        <p:nvSpPr>
          <p:cNvPr id="9" name="Rectangle 8"/>
          <p:cNvSpPr/>
          <p:nvPr/>
        </p:nvSpPr>
        <p:spPr>
          <a:xfrm>
            <a:off x="533400" y="2590800"/>
            <a:ext cx="4800600" cy="3046988"/>
          </a:xfrm>
          <a:prstGeom prst="rect">
            <a:avLst/>
          </a:prstGeom>
        </p:spPr>
        <p:txBody>
          <a:bodyPr wrap="square">
            <a:spAutoFit/>
          </a:bodyPr>
          <a:lstStyle/>
          <a:p>
            <a:pPr algn="just" fontAlgn="base"/>
            <a:r>
              <a:rPr lang="en-US" sz="2400" dirty="0"/>
              <a:t>Example Z = sin(x)+</a:t>
            </a:r>
            <a:r>
              <a:rPr lang="en-US" sz="2400" dirty="0" err="1"/>
              <a:t>cos</a:t>
            </a:r>
            <a:r>
              <a:rPr lang="en-US" sz="2400" dirty="0"/>
              <a:t>(x)+tan(x) The system performs different operations on the same data set. </a:t>
            </a:r>
          </a:p>
          <a:p>
            <a:pPr algn="just" fontAlgn="base"/>
            <a:endParaRPr lang="en-US" sz="2400" dirty="0"/>
          </a:p>
          <a:p>
            <a:pPr algn="just" fontAlgn="base"/>
            <a:r>
              <a:rPr lang="en-US" sz="2400" dirty="0"/>
              <a:t>Machines built using the MISD model are not useful in most applications, a few machines are built, but none of them are available commercially.</a:t>
            </a:r>
            <a:endParaRPr lang="en-US" sz="2400" b="1" dirty="0">
              <a:solidFill>
                <a:srgbClr val="FF0000"/>
              </a:solidFill>
            </a:endParaRPr>
          </a:p>
        </p:txBody>
      </p:sp>
      <p:pic>
        <p:nvPicPr>
          <p:cNvPr id="32770" name="Picture 2" descr="https://media.geeksforgeeks.org/wp-content/uploads/misd.png"/>
          <p:cNvPicPr>
            <a:picLocks noChangeAspect="1" noChangeArrowheads="1"/>
          </p:cNvPicPr>
          <p:nvPr/>
        </p:nvPicPr>
        <p:blipFill>
          <a:blip r:embed="Rbf0b641ef3ca4d7b" cstate="print"/>
          <a:srcRect r="11111"/>
          <a:stretch>
            <a:fillRect/>
          </a:stretch>
        </p:blipFill>
        <p:spPr bwMode="auto">
          <a:xfrm>
            <a:off x="5464048" y="2362200"/>
            <a:ext cx="3527552" cy="23622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Multiple-instruction, single-data (MISD) systems </a:t>
            </a:r>
          </a:p>
        </p:txBody>
      </p:sp>
      <p:sp>
        <p:nvSpPr>
          <p:cNvPr id="4" name="Slide Number Placeholder 3"/>
          <p:cNvSpPr>
            <a:spLocks noGrp="1"/>
          </p:cNvSpPr>
          <p:nvPr>
            <p:ph type="sldNum" sz="quarter" idx="12"/>
          </p:nvPr>
        </p:nvSpPr>
        <p:spPr/>
        <p:txBody>
          <a:bodyPr/>
          <a:lstStyle/>
          <a:p>
            <a:fld id="{B6F15528-21DE-4FAA-801E-634DDDAF4B2B}" type="slidenum">
              <a:rPr lang="en-US"/>
              <a:pPr/>
              <a:t>14</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48130" name="Picture 2"/>
          <p:cNvPicPr>
            <a:picLocks noChangeAspect="1" noChangeArrowheads="1"/>
          </p:cNvPicPr>
          <p:nvPr/>
        </p:nvPicPr>
        <p:blipFill>
          <a:blip r:embed="Rb5a6fc64e1474774" cstate="print"/>
          <a:srcRect/>
          <a:stretch>
            <a:fillRect/>
          </a:stretch>
        </p:blipFill>
        <p:spPr bwMode="auto">
          <a:xfrm>
            <a:off x="1447800" y="1447800"/>
            <a:ext cx="6603380" cy="388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Multiple-instruction, multiple-data (MIMD) systems </a:t>
            </a:r>
          </a:p>
          <a:p>
            <a:pPr algn="just" fontAlgn="base"/>
            <a:r>
              <a:rPr lang="en-US" sz="2400" dirty="0"/>
              <a:t>An MIMD system is a multiprocessor machine that is </a:t>
            </a:r>
            <a:r>
              <a:rPr lang="en-US" sz="2400" b="1" dirty="0">
                <a:solidFill>
                  <a:srgbClr val="0000FF"/>
                </a:solidFill>
              </a:rPr>
              <a:t>capable of executing multiple instructions on multiple data sets. </a:t>
            </a:r>
            <a:r>
              <a:rPr lang="en-US" sz="2400" dirty="0"/>
              <a:t>Each PE in the MIMD model has separate instruction and data streams; therefore machines built using this model are capable of any application. Unlike SIMD and MISD machines, PEs in MIMD machines work asynchronously.</a:t>
            </a:r>
          </a:p>
        </p:txBody>
      </p:sp>
      <p:sp>
        <p:nvSpPr>
          <p:cNvPr id="4" name="Slide Number Placeholder 3"/>
          <p:cNvSpPr>
            <a:spLocks noGrp="1"/>
          </p:cNvSpPr>
          <p:nvPr>
            <p:ph type="sldNum" sz="quarter" idx="12"/>
          </p:nvPr>
        </p:nvSpPr>
        <p:spPr/>
        <p:txBody>
          <a:bodyPr/>
          <a:lstStyle/>
          <a:p>
            <a:fld id="{B6F15528-21DE-4FAA-801E-634DDDAF4B2B}" type="slidenum">
              <a:rPr lang="en-US"/>
              <a:pPr/>
              <a:t>15</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34818" name="Picture 2" descr="Lightbox"/>
          <p:cNvPicPr>
            <a:picLocks noChangeAspect="1" noChangeArrowheads="1"/>
          </p:cNvPicPr>
          <p:nvPr/>
        </p:nvPicPr>
        <p:blipFill>
          <a:blip r:embed="Rf560fe7d0e5943af" cstate="print"/>
          <a:srcRect l="4827" r="2262"/>
          <a:stretch>
            <a:fillRect/>
          </a:stretch>
        </p:blipFill>
        <p:spPr bwMode="auto">
          <a:xfrm>
            <a:off x="2514600" y="3505200"/>
            <a:ext cx="4495800" cy="2773383"/>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200" b="1" dirty="0">
                <a:solidFill>
                  <a:srgbClr val="0000FF"/>
                </a:solidFill>
              </a:rPr>
              <a:t>Parallelism Fundamentals</a:t>
            </a:r>
          </a:p>
        </p:txBody>
      </p:sp>
      <p:sp>
        <p:nvSpPr>
          <p:cNvPr id="4" name="Slide Number Placeholder 3"/>
          <p:cNvSpPr>
            <a:spLocks noGrp="1"/>
          </p:cNvSpPr>
          <p:nvPr>
            <p:ph type="sldNum" sz="quarter" idx="12"/>
          </p:nvPr>
        </p:nvSpPr>
        <p:spPr/>
        <p:txBody>
          <a:bodyPr/>
          <a:lstStyle/>
          <a:p>
            <a:fld id="{B6F15528-21DE-4FAA-801E-634DDDAF4B2B}" type="slidenum">
              <a:rPr lang="en-US"/>
              <a:pPr/>
              <a:t>6</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
        <p:nvSpPr>
          <p:cNvPr id="8" name="Rectangle 7"/>
          <p:cNvSpPr/>
          <p:nvPr/>
        </p:nvSpPr>
        <p:spPr>
          <a:xfrm>
            <a:off x="381000" y="990600"/>
            <a:ext cx="8382000" cy="2308324"/>
          </a:xfrm>
          <a:prstGeom prst="rect">
            <a:avLst/>
          </a:prstGeom>
        </p:spPr>
        <p:txBody>
          <a:bodyPr wrap="square">
            <a:spAutoFit/>
          </a:bodyPr>
          <a:lstStyle/>
          <a:p>
            <a:pPr marL="234950" indent="-234950" algn="just">
              <a:buFont typeface="Arial" pitchFamily="34" charset="0"/>
              <a:buChar char="•"/>
            </a:pPr>
            <a:r>
              <a:rPr lang="en-US" sz="2400" b="1" dirty="0"/>
              <a:t>Parallel computing </a:t>
            </a:r>
            <a:r>
              <a:rPr lang="en-US" sz="2400" dirty="0"/>
              <a:t>-&gt; </a:t>
            </a:r>
            <a:r>
              <a:rPr lang="en-US" sz="2400" b="1" dirty="0">
                <a:solidFill>
                  <a:srgbClr val="0000FF"/>
                </a:solidFill>
              </a:rPr>
              <a:t>process of executing several processors an application or computation simultaneously. </a:t>
            </a:r>
          </a:p>
          <a:p>
            <a:pPr marL="234950" indent="-234950" algn="just">
              <a:buFont typeface="Arial" pitchFamily="34" charset="0"/>
              <a:buChar char="•"/>
            </a:pPr>
            <a:endParaRPr lang="en-US" sz="2400" dirty="0"/>
          </a:p>
          <a:p>
            <a:pPr marL="234950" indent="-234950" algn="just">
              <a:buFont typeface="Arial" pitchFamily="34" charset="0"/>
              <a:buChar char="•"/>
            </a:pPr>
            <a:r>
              <a:rPr lang="en-US" sz="2400" dirty="0"/>
              <a:t>Generally, it is a kind of computing architecture where the large problems break into independent, smaller, usually similar parts that can be processed in one go.</a:t>
            </a:r>
            <a:endParaRPr lang="en-US" sz="2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5562600"/>
          </a:xfrm>
        </p:spPr>
        <p:txBody>
          <a:bodyPr vert="horz" lIns="91440" tIns="45720" rIns="91440" bIns="45720" rtlCol="0">
            <a:noAutofit/>
          </a:bodyPr>
          <a:lstStyle/>
          <a:p>
            <a:pPr algn="just" fontAlgn="base"/>
            <a:r>
              <a:rPr lang="en-US" sz="2400" b="1" dirty="0">
                <a:solidFill>
                  <a:srgbClr val="FF0000"/>
                </a:solidFill>
              </a:rPr>
              <a:t>Multiple-instruction, multiple-data (MIMD) systems </a:t>
            </a:r>
          </a:p>
        </p:txBody>
      </p:sp>
      <p:sp>
        <p:nvSpPr>
          <p:cNvPr id="4" name="Slide Number Placeholder 3"/>
          <p:cNvSpPr>
            <a:spLocks noGrp="1"/>
          </p:cNvSpPr>
          <p:nvPr>
            <p:ph type="sldNum" sz="quarter" idx="12"/>
          </p:nvPr>
        </p:nvSpPr>
        <p:spPr/>
        <p:txBody>
          <a:bodyPr/>
          <a:lstStyle/>
          <a:p>
            <a:fld id="{B6F15528-21DE-4FAA-801E-634DDDAF4B2B}" type="slidenum">
              <a:rPr lang="en-US"/>
              <a:pPr/>
              <a:t>16</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49154" name="Picture 2"/>
          <p:cNvPicPr>
            <a:picLocks noChangeAspect="1" noChangeArrowheads="1"/>
          </p:cNvPicPr>
          <p:nvPr/>
        </p:nvPicPr>
        <p:blipFill>
          <a:blip r:embed="R53bcd5562c094b32" cstate="print"/>
          <a:srcRect/>
          <a:stretch>
            <a:fillRect/>
          </a:stretch>
        </p:blipFill>
        <p:spPr bwMode="auto">
          <a:xfrm>
            <a:off x="685800" y="1447800"/>
            <a:ext cx="7584961" cy="403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4876800"/>
          </a:xfrm>
        </p:spPr>
        <p:txBody>
          <a:bodyPr vert="horz" lIns="91440" tIns="45720" rIns="91440" bIns="45720" rtlCol="0">
            <a:noAutofit/>
          </a:bodyPr>
          <a:lstStyle/>
          <a:p>
            <a:pPr algn="just" fontAlgn="base"/>
            <a:r>
              <a:rPr lang="en-US" sz="2400" dirty="0"/>
              <a:t>MIMD machines are broadly categorized into </a:t>
            </a:r>
            <a:r>
              <a:rPr lang="en-US" sz="2400" b="1" dirty="0"/>
              <a:t>shared-memory MIMD</a:t>
            </a:r>
            <a:r>
              <a:rPr lang="en-US" sz="2400" dirty="0"/>
              <a:t> and</a:t>
            </a:r>
            <a:r>
              <a:rPr lang="en-US" sz="2400" b="1" dirty="0"/>
              <a:t> distributed-memory MIMD</a:t>
            </a:r>
            <a:r>
              <a:rPr lang="en-US" sz="2400" dirty="0"/>
              <a:t> based on the way PEs are coupled to the main memory. </a:t>
            </a:r>
          </a:p>
          <a:p>
            <a:pPr algn="just" fontAlgn="base"/>
            <a:r>
              <a:rPr lang="en-US" sz="2400" dirty="0"/>
              <a:t>In the </a:t>
            </a:r>
            <a:r>
              <a:rPr lang="en-US" sz="2400" b="1" dirty="0">
                <a:solidFill>
                  <a:srgbClr val="FF0000"/>
                </a:solidFill>
              </a:rPr>
              <a:t>shared memory MIMD</a:t>
            </a:r>
            <a:r>
              <a:rPr lang="en-US" sz="2400" dirty="0"/>
              <a:t> model (tightly coupled multiprocessor systems), all the PEs are connected to a single global memory and they all have access to it. </a:t>
            </a:r>
          </a:p>
          <a:p>
            <a:pPr algn="just" fontAlgn="base"/>
            <a:r>
              <a:rPr lang="en-US" sz="2400" dirty="0"/>
              <a:t>The communication between PEs in this model takes place through the shared memory, modification of the data stored in the global memory by one PE is visible to all other PEs. </a:t>
            </a:r>
          </a:p>
          <a:p>
            <a:pPr algn="just" fontAlgn="base"/>
            <a:r>
              <a:rPr lang="en-US" sz="2400" dirty="0"/>
              <a:t>The dominant representative shared memory MIMD systems are Silicon Graphics machines and Sun/IBM’s SMP (Symmetric Multi-Processing). </a:t>
            </a:r>
          </a:p>
        </p:txBody>
      </p:sp>
      <p:sp>
        <p:nvSpPr>
          <p:cNvPr id="4" name="Slide Number Placeholder 3"/>
          <p:cNvSpPr>
            <a:spLocks noGrp="1"/>
          </p:cNvSpPr>
          <p:nvPr>
            <p:ph type="sldNum" sz="quarter" idx="12"/>
          </p:nvPr>
        </p:nvSpPr>
        <p:spPr/>
        <p:txBody>
          <a:bodyPr/>
          <a:lstStyle/>
          <a:p>
            <a:fld id="{B6F15528-21DE-4FAA-801E-634DDDAF4B2B}" type="slidenum">
              <a:rPr lang="en-US"/>
              <a:pPr/>
              <a:t>17</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4876800"/>
          </a:xfrm>
        </p:spPr>
        <p:txBody>
          <a:bodyPr vert="horz" lIns="91440" tIns="45720" rIns="91440" bIns="45720" rtlCol="0">
            <a:noAutofit/>
          </a:bodyPr>
          <a:lstStyle/>
          <a:p>
            <a:pPr algn="just" fontAlgn="base"/>
            <a:r>
              <a:rPr lang="en-US" sz="2400" dirty="0"/>
              <a:t>Different types of computer architectures that fall under </a:t>
            </a:r>
            <a:r>
              <a:rPr lang="en-US" sz="2400" b="1" dirty="0">
                <a:solidFill>
                  <a:srgbClr val="FF0000"/>
                </a:solidFill>
              </a:rPr>
              <a:t>Flynn’s taxonomy have their own advantages and disadvantages. </a:t>
            </a:r>
            <a:endParaRPr lang="en-US" sz="2400" dirty="0"/>
          </a:p>
          <a:p>
            <a:pPr algn="just" fontAlgn="base"/>
            <a:r>
              <a:rPr lang="en-US" sz="2400" b="1" dirty="0">
                <a:solidFill>
                  <a:srgbClr val="FF0000"/>
                </a:solidFill>
              </a:rPr>
              <a:t>SISD architecture: </a:t>
            </a:r>
            <a:r>
              <a:rPr lang="en-US" sz="2400" dirty="0"/>
              <a:t>This is the simplest and most common type of computer architecture. It is easy to program and debug and can handle a wide range of applications. However, it does not offer significant performance gains over traditional computing systems.</a:t>
            </a:r>
          </a:p>
          <a:p>
            <a:pPr algn="just" fontAlgn="base"/>
            <a:r>
              <a:rPr lang="en-US" sz="2400" b="1" dirty="0">
                <a:solidFill>
                  <a:srgbClr val="FF0000"/>
                </a:solidFill>
              </a:rPr>
              <a:t>SIMD architecture: </a:t>
            </a:r>
            <a:r>
              <a:rPr lang="en-US" sz="2400" dirty="0"/>
              <a:t>This type of architecture is highly parallel and can offer significant performance gains for applications that can be parallelized. However, it requires specialized hardware and software and is not well-suited for applications that cannot be parallelized.</a:t>
            </a:r>
          </a:p>
          <a:p>
            <a:pPr algn="just" fontAlgn="base"/>
            <a:r>
              <a:rPr lang="en-US" sz="2400" b="1" dirty="0">
                <a:solidFill>
                  <a:srgbClr val="FF0000"/>
                </a:solidFill>
              </a:rPr>
              <a:t>MISD architecture: </a:t>
            </a:r>
            <a:r>
              <a:rPr lang="en-US" sz="2400" dirty="0"/>
              <a:t>This type of architecture is not commonly used in practice, as it is difficult to find applications that can be decomposed into independent instruction streams.</a:t>
            </a:r>
          </a:p>
        </p:txBody>
      </p:sp>
      <p:sp>
        <p:nvSpPr>
          <p:cNvPr id="4" name="Slide Number Placeholder 3"/>
          <p:cNvSpPr>
            <a:spLocks noGrp="1"/>
          </p:cNvSpPr>
          <p:nvPr>
            <p:ph type="sldNum" sz="quarter" idx="12"/>
          </p:nvPr>
        </p:nvSpPr>
        <p:spPr/>
        <p:txBody>
          <a:bodyPr/>
          <a:lstStyle/>
          <a:p>
            <a:fld id="{B6F15528-21DE-4FAA-801E-634DDDAF4B2B}" type="slidenum">
              <a:rPr lang="en-US"/>
              <a:pPr/>
              <a:t>18</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228600" y="685800"/>
            <a:ext cx="8610600" cy="4876800"/>
          </a:xfrm>
        </p:spPr>
        <p:txBody>
          <a:bodyPr vert="horz" lIns="91440" tIns="45720" rIns="91440" bIns="45720" rtlCol="0">
            <a:noAutofit/>
          </a:bodyPr>
          <a:lstStyle/>
          <a:p>
            <a:pPr algn="just" fontAlgn="base"/>
            <a:r>
              <a:rPr lang="en-US" sz="2400" b="1" dirty="0">
                <a:solidFill>
                  <a:srgbClr val="FF0000"/>
                </a:solidFill>
              </a:rPr>
              <a:t>MIMD architecture: </a:t>
            </a:r>
            <a:r>
              <a:rPr lang="en-US" sz="2400" dirty="0"/>
              <a:t>This type of architecture is highly parallel and can offer significant performance gains for applications that can be parallelized. </a:t>
            </a:r>
          </a:p>
          <a:p>
            <a:pPr algn="just" fontAlgn="base"/>
            <a:r>
              <a:rPr lang="en-US" sz="2400" dirty="0"/>
              <a:t>It is well-suited for distributed computing, parallel processing, and other high-performance computing applications. </a:t>
            </a:r>
          </a:p>
          <a:p>
            <a:pPr algn="just" fontAlgn="base"/>
            <a:r>
              <a:rPr lang="en-US" sz="2400" dirty="0"/>
              <a:t>However, it requires specialized hardware and software and can be challenging to program and debug.</a:t>
            </a:r>
          </a:p>
        </p:txBody>
      </p:sp>
      <p:sp>
        <p:nvSpPr>
          <p:cNvPr id="4" name="Slide Number Placeholder 3"/>
          <p:cNvSpPr>
            <a:spLocks noGrp="1"/>
          </p:cNvSpPr>
          <p:nvPr>
            <p:ph type="sldNum" sz="quarter" idx="12"/>
          </p:nvPr>
        </p:nvSpPr>
        <p:spPr/>
        <p:txBody>
          <a:bodyPr/>
          <a:lstStyle/>
          <a:p>
            <a:fld id="{B6F15528-21DE-4FAA-801E-634DDDAF4B2B}" type="slidenum">
              <a:rPr lang="en-US"/>
              <a:pPr/>
              <a:t>19</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Flynn’s Taxonomy</a:t>
            </a:r>
            <a:endParaRPr lang="en-US" sz="2200" b="1" dirty="0">
              <a:solidFill>
                <a:srgbClr val="FF0000"/>
              </a:solidFill>
            </a:endParaRPr>
          </a:p>
        </p:txBody>
      </p:sp>
      <p:sp>
        <p:nvSpPr>
          <p:cNvPr id="3" name="Content Placeholder 2"/>
          <p:cNvSpPr>
            <a:spLocks noGrp="1"/>
          </p:cNvSpPr>
          <p:nvPr>
            <p:ph idx="1"/>
          </p:nvPr>
        </p:nvSpPr>
        <p:spPr>
          <a:xfrm>
            <a:off x="381000" y="609600"/>
            <a:ext cx="8458200" cy="4876800"/>
          </a:xfrm>
        </p:spPr>
        <p:txBody>
          <a:bodyPr vert="horz" lIns="91440" tIns="45720" rIns="91440" bIns="45720" rtlCol="0">
            <a:noAutofit/>
          </a:bodyPr>
          <a:lstStyle/>
          <a:p>
            <a:pPr algn="just" fontAlgn="base"/>
            <a:r>
              <a:rPr lang="en-US" sz="2400" b="1" dirty="0">
                <a:solidFill>
                  <a:srgbClr val="0000FF"/>
                </a:solidFill>
              </a:rPr>
              <a:t>Features of Flynn’s taxonomy include:</a:t>
            </a:r>
          </a:p>
          <a:p>
            <a:pPr algn="just" fontAlgn="base"/>
            <a:r>
              <a:rPr lang="en-US" sz="2400" b="1" dirty="0">
                <a:solidFill>
                  <a:srgbClr val="FF0000"/>
                </a:solidFill>
              </a:rPr>
              <a:t>Concurrency:</a:t>
            </a:r>
            <a:r>
              <a:rPr lang="en-US" sz="2400" dirty="0"/>
              <a:t> Flynn’s taxonomy provides a way to classify computer architectures based on their concurrency, which refers to the number of tasks that can be executed simultaneously.</a:t>
            </a:r>
          </a:p>
          <a:p>
            <a:pPr algn="just" fontAlgn="base"/>
            <a:r>
              <a:rPr lang="en-US" sz="2400" b="1" dirty="0">
                <a:solidFill>
                  <a:srgbClr val="FF0000"/>
                </a:solidFill>
              </a:rPr>
              <a:t>Performance:</a:t>
            </a:r>
            <a:r>
              <a:rPr lang="en-US" sz="2400" dirty="0"/>
              <a:t> Different types of architectures have different performance characteristics, and Flynn’s taxonomy provides a way to compare their performance based on the number of concurrent instructions and data streams.</a:t>
            </a:r>
          </a:p>
          <a:p>
            <a:pPr algn="just" fontAlgn="base"/>
            <a:r>
              <a:rPr lang="en-US" sz="2400" b="1" dirty="0">
                <a:solidFill>
                  <a:srgbClr val="FF0000"/>
                </a:solidFill>
              </a:rPr>
              <a:t>Parallelism:</a:t>
            </a:r>
            <a:r>
              <a:rPr lang="en-US" sz="2400" dirty="0"/>
              <a:t> Flynn’s taxonomy highlights the importance of parallelism in computer architecture and provides a framework for designing and analyzing parallel processing systems.</a:t>
            </a:r>
          </a:p>
        </p:txBody>
      </p:sp>
      <p:sp>
        <p:nvSpPr>
          <p:cNvPr id="4" name="Slide Number Placeholder 3"/>
          <p:cNvSpPr>
            <a:spLocks noGrp="1"/>
          </p:cNvSpPr>
          <p:nvPr>
            <p:ph type="sldNum" sz="quarter" idx="12"/>
          </p:nvPr>
        </p:nvSpPr>
        <p:spPr/>
        <p:txBody>
          <a:bodyPr/>
          <a:lstStyle/>
          <a:p>
            <a:fld id="{B6F15528-21DE-4FAA-801E-634DDDAF4B2B}" type="slidenum">
              <a:rPr lang="en-US"/>
              <a:pPr/>
              <a:t>20</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Multi Core Processors</a:t>
            </a:r>
            <a:endParaRPr lang="en-US" sz="2200" b="1" dirty="0">
              <a:solidFill>
                <a:srgbClr val="FF0000"/>
              </a:solidFill>
            </a:endParaRPr>
          </a:p>
        </p:txBody>
      </p:sp>
      <p:sp>
        <p:nvSpPr>
          <p:cNvPr id="3" name="Content Placeholder 2"/>
          <p:cNvSpPr>
            <a:spLocks noGrp="1"/>
          </p:cNvSpPr>
          <p:nvPr>
            <p:ph idx="1"/>
          </p:nvPr>
        </p:nvSpPr>
        <p:spPr>
          <a:xfrm>
            <a:off x="381000" y="609600"/>
            <a:ext cx="8458200" cy="5486400"/>
          </a:xfrm>
        </p:spPr>
        <p:txBody>
          <a:bodyPr vert="horz" lIns="91440" tIns="45720" rIns="91440" bIns="45720" rtlCol="0">
            <a:noAutofit/>
          </a:bodyPr>
          <a:lstStyle/>
          <a:p>
            <a:pPr algn="just" fontAlgn="base"/>
            <a:r>
              <a:rPr lang="en-US" sz="2400" dirty="0"/>
              <a:t>A multi-core processor is an </a:t>
            </a:r>
            <a:r>
              <a:rPr lang="en-US" sz="2400" b="1" dirty="0">
                <a:solidFill>
                  <a:srgbClr val="FF0000"/>
                </a:solidFill>
              </a:rPr>
              <a:t>integrated circuit with two or more processors connected to it for faster simultaneous processing </a:t>
            </a:r>
            <a:r>
              <a:rPr lang="en-US" sz="2400" dirty="0"/>
              <a:t>of several tasks, reduced power consumption, and for greater performance. Generally, it is made up of two or more processors that read and execute program instructions.</a:t>
            </a:r>
          </a:p>
          <a:p>
            <a:pPr algn="just" fontAlgn="base"/>
            <a:r>
              <a:rPr lang="en-US" sz="2400" dirty="0"/>
              <a:t>In other words, on a </a:t>
            </a:r>
            <a:r>
              <a:rPr lang="en-US" sz="2400" b="1" dirty="0">
                <a:solidFill>
                  <a:srgbClr val="FF0000"/>
                </a:solidFill>
              </a:rPr>
              <a:t>single chip, a multi-core processor comprises numerous processing units, or "Cores," each of which has the potential to do distinct tasks</a:t>
            </a:r>
            <a:r>
              <a:rPr lang="en-US" sz="2400" dirty="0"/>
              <a:t>. </a:t>
            </a:r>
          </a:p>
          <a:p>
            <a:pPr algn="just" fontAlgn="base"/>
            <a:r>
              <a:rPr lang="en-US" sz="2400" dirty="0"/>
              <a:t>For instance, if you are performing many tasks at once, such as watching a movie and using </a:t>
            </a:r>
            <a:r>
              <a:rPr lang="en-US" sz="2400" dirty="0" err="1"/>
              <a:t>WhatsApp</a:t>
            </a:r>
            <a:r>
              <a:rPr lang="en-US" sz="2400" dirty="0"/>
              <a:t>, one core will handle activities like watching a movie while the other handles other responsibilities like </a:t>
            </a:r>
            <a:r>
              <a:rPr lang="en-US" sz="2400" dirty="0" err="1"/>
              <a:t>WhatsApp</a:t>
            </a:r>
            <a:r>
              <a:rPr lang="en-US" sz="2400" dirty="0"/>
              <a:t>.</a:t>
            </a:r>
          </a:p>
          <a:p>
            <a:pPr algn="just" fontAlgn="base"/>
            <a:endParaRPr lang="en-US" sz="2400" dirty="0"/>
          </a:p>
          <a:p>
            <a:pPr algn="just" fontAlgn="base"/>
            <a:r>
              <a:rPr lang="en-US" sz="2400" dirty="0">
                <a:hlinkClick r:id="rcIdc221a447f3344f05"/>
              </a:rPr>
              <a:t>https://www.youtube.com/watch?v=Pr5yosuGZDc</a:t>
            </a:r>
            <a:endParaRPr lang="en-US" sz="2400" dirty="0"/>
          </a:p>
          <a:p>
            <a:pPr algn="just" fontAlgn="base"/>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21</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Multi Core Processors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22</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7" name="Picture 2" descr="What is a Multicore Processor"/>
          <p:cNvPicPr>
            <a:picLocks noChangeAspect="1" noChangeArrowheads="1"/>
          </p:cNvPicPr>
          <p:nvPr/>
        </p:nvPicPr>
        <p:blipFill>
          <a:blip r:embed="R5edf47165c5f4319" cstate="print"/>
          <a:srcRect/>
          <a:stretch>
            <a:fillRect/>
          </a:stretch>
        </p:blipFill>
        <p:spPr bwMode="auto">
          <a:xfrm>
            <a:off x="1295400" y="609600"/>
            <a:ext cx="5715000" cy="5715001"/>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Multi Core Processors</a:t>
            </a:r>
            <a:endParaRPr lang="en-US" sz="2200" b="1" dirty="0">
              <a:solidFill>
                <a:srgbClr val="FF0000"/>
              </a:solidFill>
            </a:endParaRPr>
          </a:p>
        </p:txBody>
      </p:sp>
      <p:sp>
        <p:nvSpPr>
          <p:cNvPr id="3" name="Content Placeholder 2"/>
          <p:cNvSpPr>
            <a:spLocks noGrp="1"/>
          </p:cNvSpPr>
          <p:nvPr>
            <p:ph idx="1"/>
          </p:nvPr>
        </p:nvSpPr>
        <p:spPr>
          <a:xfrm>
            <a:off x="381000" y="609600"/>
            <a:ext cx="8458200" cy="5486400"/>
          </a:xfrm>
        </p:spPr>
        <p:txBody>
          <a:bodyPr vert="horz" lIns="91440" tIns="45720" rIns="91440" bIns="45720" rtlCol="0">
            <a:noAutofit/>
          </a:bodyPr>
          <a:lstStyle/>
          <a:p>
            <a:pPr algn="just" fontAlgn="base"/>
            <a:r>
              <a:rPr lang="en-US" sz="2400" dirty="0"/>
              <a:t>A dual-core configuration is comparable to having </a:t>
            </a:r>
            <a:r>
              <a:rPr lang="en-US" sz="2400" b="1" dirty="0">
                <a:solidFill>
                  <a:srgbClr val="FF0000"/>
                </a:solidFill>
              </a:rPr>
              <a:t>several different processors installed </a:t>
            </a:r>
            <a:r>
              <a:rPr lang="en-US" sz="2400" dirty="0"/>
              <a:t>on the same computer, but the connection between them is faster because the two CPUs are plugged into the same socket. </a:t>
            </a:r>
          </a:p>
          <a:p>
            <a:pPr algn="just" fontAlgn="base"/>
            <a:r>
              <a:rPr lang="en-US" sz="2400" b="1" dirty="0">
                <a:solidFill>
                  <a:srgbClr val="FF0000"/>
                </a:solidFill>
              </a:rPr>
              <a:t>Several instructions in parallel may be executed by individual cores</a:t>
            </a:r>
            <a:r>
              <a:rPr lang="en-US" sz="2400" dirty="0"/>
              <a:t>, boosting the speed of software built to make use of the architecture's unique features.</a:t>
            </a:r>
          </a:p>
          <a:p>
            <a:pPr algn="just" fontAlgn="base"/>
            <a:r>
              <a:rPr lang="en-US" sz="2400" dirty="0"/>
              <a:t>As compared to a single-core processor, a dual-core processor usually is twice as powerful in ideal circumstances. In actuality, performance gains of around 50% are expected: a dual-core CPU is roughly 1.5 times as powerful as a single-core processor.</a:t>
            </a:r>
          </a:p>
        </p:txBody>
      </p:sp>
      <p:sp>
        <p:nvSpPr>
          <p:cNvPr id="4" name="Slide Number Placeholder 3"/>
          <p:cNvSpPr>
            <a:spLocks noGrp="1"/>
          </p:cNvSpPr>
          <p:nvPr>
            <p:ph type="sldNum" sz="quarter" idx="12"/>
          </p:nvPr>
        </p:nvSpPr>
        <p:spPr/>
        <p:txBody>
          <a:bodyPr/>
          <a:lstStyle/>
          <a:p>
            <a:fld id="{B6F15528-21DE-4FAA-801E-634DDDAF4B2B}" type="slidenum">
              <a:rPr lang="en-US"/>
              <a:pPr/>
              <a:t>23</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Architecture of </a:t>
            </a:r>
            <a:r>
              <a:rPr lang="en-US" sz="2400" b="1" dirty="0" err="1">
                <a:solidFill>
                  <a:srgbClr val="0000FF"/>
                </a:solidFill>
              </a:rPr>
              <a:t>Multicore</a:t>
            </a:r>
            <a:r>
              <a:rPr lang="en-US" sz="2400" b="1" dirty="0">
                <a:solidFill>
                  <a:srgbClr val="0000FF"/>
                </a:solidFill>
              </a:rPr>
              <a:t> Processor</a:t>
            </a:r>
          </a:p>
        </p:txBody>
      </p:sp>
      <p:sp>
        <p:nvSpPr>
          <p:cNvPr id="3" name="Content Placeholder 2"/>
          <p:cNvSpPr>
            <a:spLocks noGrp="1"/>
          </p:cNvSpPr>
          <p:nvPr>
            <p:ph idx="1"/>
          </p:nvPr>
        </p:nvSpPr>
        <p:spPr>
          <a:xfrm>
            <a:off x="381000" y="609600"/>
            <a:ext cx="8458200" cy="5486400"/>
          </a:xfrm>
        </p:spPr>
        <p:txBody>
          <a:bodyPr vert="horz" lIns="91440" tIns="45720" rIns="91440" bIns="45720" rtlCol="0">
            <a:noAutofit/>
          </a:bodyPr>
          <a:lstStyle/>
          <a:p>
            <a:pPr algn="just" fontAlgn="base"/>
            <a:r>
              <a:rPr lang="en-US" sz="2000" dirty="0"/>
              <a:t>A multi-core processor's design enables the communication between all available cores, and they </a:t>
            </a:r>
            <a:r>
              <a:rPr lang="en-US" sz="2000" b="1" dirty="0">
                <a:solidFill>
                  <a:srgbClr val="FF0000"/>
                </a:solidFill>
              </a:rPr>
              <a:t>divide and assign all processing duties appropriately</a:t>
            </a:r>
            <a:r>
              <a:rPr lang="en-US" sz="2000" dirty="0"/>
              <a:t>. The processed data from each core is transmitted back to the computer's main board (Motherboard) via a single common gateway once all of the processing operations have been finished. This method beats a single-core CPU in terms of total performance.</a:t>
            </a:r>
          </a:p>
          <a:p>
            <a:pPr algn="just" fontAlgn="base"/>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a:pPr/>
              <a:t>24</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pic>
        <p:nvPicPr>
          <p:cNvPr id="61442" name="Picture 2" descr="What is a Multicore Processor"/>
          <p:cNvPicPr>
            <a:picLocks noChangeAspect="1" noChangeArrowheads="1"/>
          </p:cNvPicPr>
          <p:nvPr/>
        </p:nvPicPr>
        <p:blipFill>
          <a:blip r:embed="R23454738fb1e4aff" cstate="print"/>
          <a:srcRect/>
          <a:stretch>
            <a:fillRect/>
          </a:stretch>
        </p:blipFill>
        <p:spPr bwMode="auto">
          <a:xfrm>
            <a:off x="1905000" y="2743200"/>
            <a:ext cx="4724400" cy="3412067"/>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Architecture of </a:t>
            </a:r>
            <a:r>
              <a:rPr lang="en-US" sz="2400" b="1" dirty="0" err="1">
                <a:solidFill>
                  <a:srgbClr val="0000FF"/>
                </a:solidFill>
              </a:rPr>
              <a:t>Multicore</a:t>
            </a:r>
            <a:r>
              <a:rPr lang="en-US" sz="2400" b="1" dirty="0">
                <a:solidFill>
                  <a:srgbClr val="0000FF"/>
                </a:solidFill>
              </a:rPr>
              <a:t> Processor</a:t>
            </a:r>
          </a:p>
        </p:txBody>
      </p:sp>
      <p:sp>
        <p:nvSpPr>
          <p:cNvPr id="3" name="Content Placeholder 2"/>
          <p:cNvSpPr>
            <a:spLocks noGrp="1"/>
          </p:cNvSpPr>
          <p:nvPr>
            <p:ph idx="1"/>
          </p:nvPr>
        </p:nvSpPr>
        <p:spPr>
          <a:xfrm>
            <a:off x="381000" y="609600"/>
            <a:ext cx="8458200" cy="5486400"/>
          </a:xfrm>
        </p:spPr>
        <p:txBody>
          <a:bodyPr vert="horz" lIns="91440" tIns="45720" rIns="91440" bIns="45720" rtlCol="0">
            <a:noAutofit/>
          </a:bodyPr>
          <a:lstStyle/>
          <a:p>
            <a:pPr algn="just" fontAlgn="base"/>
            <a:r>
              <a:rPr lang="en-US" sz="2000" b="1" dirty="0">
                <a:solidFill>
                  <a:srgbClr val="FF0000"/>
                </a:solidFill>
              </a:rPr>
              <a:t>Advantages of Multi-Core Processor</a:t>
            </a:r>
          </a:p>
          <a:p>
            <a:pPr algn="just" fontAlgn="base"/>
            <a:r>
              <a:rPr lang="en-US" sz="2000" b="1" dirty="0"/>
              <a:t>Performance</a:t>
            </a:r>
          </a:p>
          <a:p>
            <a:pPr algn="just" fontAlgn="base"/>
            <a:r>
              <a:rPr lang="en-US" sz="2000" dirty="0"/>
              <a:t>A multi-core CPU, by nature, can do more work as compared to a single-core processor. The spacing between the cores of an integrated circuit allows for faster clock rates. As a result, the signals do not need to travel a large distance to reach their target and are also persistent. When compared to using a separate processor, the speeds are far quicker.</a:t>
            </a:r>
          </a:p>
          <a:p>
            <a:pPr algn="just" fontAlgn="base"/>
            <a:r>
              <a:rPr lang="en-US" sz="2000" b="1" dirty="0"/>
              <a:t>Reliability</a:t>
            </a:r>
          </a:p>
          <a:p>
            <a:pPr algn="just" fontAlgn="base"/>
            <a:r>
              <a:rPr lang="en-US" sz="2000" dirty="0"/>
              <a:t>In multi-core CPUs, the software is always assigned to different cores. When one piece of software fails, the others remain unaffected. Whenever a defect arises, it affects only one core. As a result, multi-core CPUs are better able to resist faults.</a:t>
            </a:r>
          </a:p>
          <a:p>
            <a:pPr algn="just"/>
            <a:r>
              <a:rPr lang="en-US" sz="2000" b="1" dirty="0"/>
              <a:t>Software Interactions</a:t>
            </a:r>
          </a:p>
          <a:p>
            <a:pPr algn="just"/>
            <a:r>
              <a:rPr lang="en-US" sz="2000" dirty="0"/>
              <a:t>Even if the software is running on multiple cores, it will communicate with one another. Spatial and temporal isolation is a process that a multi-core processor goes through. Core threads are never delayed as a result of these processes.</a:t>
            </a:r>
          </a:p>
        </p:txBody>
      </p:sp>
      <p:sp>
        <p:nvSpPr>
          <p:cNvPr id="4" name="Slide Number Placeholder 3"/>
          <p:cNvSpPr>
            <a:spLocks noGrp="1"/>
          </p:cNvSpPr>
          <p:nvPr>
            <p:ph type="sldNum" sz="quarter" idx="12"/>
          </p:nvPr>
        </p:nvSpPr>
        <p:spPr/>
        <p:txBody>
          <a:bodyPr/>
          <a:lstStyle/>
          <a:p>
            <a:fld id="{B6F15528-21DE-4FAA-801E-634DDDAF4B2B}" type="slidenum">
              <a:rPr lang="en-US"/>
              <a:pPr/>
              <a:t>25</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200" b="1" dirty="0">
                <a:solidFill>
                  <a:srgbClr val="0000FF"/>
                </a:solidFill>
              </a:rPr>
              <a:t>Parallelism Fundamentals</a:t>
            </a:r>
          </a:p>
        </p:txBody>
      </p:sp>
      <p:sp>
        <p:nvSpPr>
          <p:cNvPr id="4" name="Slide Number Placeholder 3"/>
          <p:cNvSpPr>
            <a:spLocks noGrp="1"/>
          </p:cNvSpPr>
          <p:nvPr>
            <p:ph type="sldNum" sz="quarter" idx="12"/>
          </p:nvPr>
        </p:nvSpPr>
        <p:spPr/>
        <p:txBody>
          <a:bodyPr/>
          <a:lstStyle/>
          <a:p>
            <a:fld id="{B6F15528-21DE-4FAA-801E-634DDDAF4B2B}" type="slidenum">
              <a:rPr lang="en-US"/>
              <a:pPr/>
              <a:t>7</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2050" name="Picture 2" descr="What is Parallel Computing?"/>
          <p:cNvPicPr>
            <a:picLocks noChangeAspect="1" noChangeArrowheads="1"/>
          </p:cNvPicPr>
          <p:nvPr/>
        </p:nvPicPr>
        <p:blipFill>
          <a:blip r:embed="R2f961e75fe014b89" cstate="print"/>
          <a:srcRect/>
          <a:stretch>
            <a:fillRect/>
          </a:stretch>
        </p:blipFill>
        <p:spPr bwMode="auto">
          <a:xfrm>
            <a:off x="1066800" y="762000"/>
            <a:ext cx="6781800" cy="2798223"/>
          </a:xfrm>
          <a:prstGeom prst="rect">
            <a:avLst/>
          </a:prstGeom>
          <a:noFill/>
        </p:spPr>
      </p:pic>
      <p:sp>
        <p:nvSpPr>
          <p:cNvPr id="8" name="Rectangle 7"/>
          <p:cNvSpPr/>
          <p:nvPr/>
        </p:nvSpPr>
        <p:spPr>
          <a:xfrm>
            <a:off x="381000" y="3733800"/>
            <a:ext cx="8458200" cy="2569934"/>
          </a:xfrm>
          <a:prstGeom prst="rect">
            <a:avLst/>
          </a:prstGeom>
        </p:spPr>
        <p:txBody>
          <a:bodyPr wrap="square">
            <a:spAutoFit/>
          </a:bodyPr>
          <a:lstStyle/>
          <a:p>
            <a:pPr marL="234950" indent="-234950" algn="just">
              <a:buFont typeface="Arial" pitchFamily="34" charset="0"/>
              <a:buChar char="•"/>
            </a:pPr>
            <a:r>
              <a:rPr lang="en-US" sz="2800" b="1" dirty="0">
                <a:solidFill>
                  <a:srgbClr val="FF0000"/>
                </a:solidFill>
              </a:rPr>
              <a:t>Traditionally software has been written for </a:t>
            </a:r>
            <a:r>
              <a:rPr lang="en-US" sz="2800" b="1" u="sng" dirty="0">
                <a:solidFill>
                  <a:srgbClr val="FF0000"/>
                </a:solidFill>
              </a:rPr>
              <a:t>serial computations</a:t>
            </a:r>
            <a:r>
              <a:rPr lang="en-US" sz="2800" b="1" dirty="0">
                <a:solidFill>
                  <a:srgbClr val="FF0000"/>
                </a:solidFill>
              </a:rPr>
              <a:t>: </a:t>
            </a:r>
          </a:p>
          <a:p>
            <a:pPr marL="234950" indent="-234950" algn="just">
              <a:buFont typeface="Arial" pitchFamily="34" charset="0"/>
              <a:buChar char="•"/>
            </a:pPr>
            <a:r>
              <a:rPr lang="en-US" sz="2100" b="1" dirty="0"/>
              <a:t>To be run on a single computer having a single Central Processing Unit (CPU) </a:t>
            </a:r>
          </a:p>
          <a:p>
            <a:pPr marL="234950" indent="-234950" algn="just">
              <a:buFont typeface="Arial" pitchFamily="34" charset="0"/>
              <a:buChar char="•"/>
            </a:pPr>
            <a:r>
              <a:rPr lang="en-US" sz="2100" b="1" dirty="0"/>
              <a:t>A problem is broken into a discrete set of instructions </a:t>
            </a:r>
          </a:p>
          <a:p>
            <a:pPr marL="692150" lvl="1" indent="-234950" algn="just">
              <a:buFont typeface="Arial" pitchFamily="34" charset="0"/>
              <a:buChar char="•"/>
            </a:pPr>
            <a:r>
              <a:rPr lang="en-US" sz="2100" b="1" dirty="0"/>
              <a:t>Instructions are executed one after another </a:t>
            </a:r>
          </a:p>
          <a:p>
            <a:pPr marL="692150" lvl="1" indent="-234950" algn="just">
              <a:buFont typeface="Arial" pitchFamily="34" charset="0"/>
              <a:buChar char="•"/>
            </a:pPr>
            <a:r>
              <a:rPr lang="en-US" sz="2100" b="1" dirty="0"/>
              <a:t>Only one instruction can be executed at any moment in time</a:t>
            </a:r>
            <a:endParaRPr lang="en-US" sz="2100"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Architecture of </a:t>
            </a:r>
            <a:r>
              <a:rPr lang="en-US" sz="2400" b="1" dirty="0" err="1">
                <a:solidFill>
                  <a:srgbClr val="0000FF"/>
                </a:solidFill>
              </a:rPr>
              <a:t>Multicore</a:t>
            </a:r>
            <a:r>
              <a:rPr lang="en-US" sz="2400" b="1" dirty="0">
                <a:solidFill>
                  <a:srgbClr val="0000FF"/>
                </a:solidFill>
              </a:rPr>
              <a:t> Processor</a:t>
            </a:r>
          </a:p>
        </p:txBody>
      </p:sp>
      <p:sp>
        <p:nvSpPr>
          <p:cNvPr id="3" name="Content Placeholder 2"/>
          <p:cNvSpPr>
            <a:spLocks noGrp="1"/>
          </p:cNvSpPr>
          <p:nvPr>
            <p:ph idx="1"/>
          </p:nvPr>
        </p:nvSpPr>
        <p:spPr>
          <a:xfrm>
            <a:off x="381000" y="609600"/>
            <a:ext cx="8458200" cy="5486400"/>
          </a:xfrm>
        </p:spPr>
        <p:txBody>
          <a:bodyPr vert="horz" lIns="91440" tIns="45720" rIns="91440" bIns="45720" rtlCol="0">
            <a:noAutofit/>
          </a:bodyPr>
          <a:lstStyle/>
          <a:p>
            <a:pPr algn="just"/>
            <a:r>
              <a:rPr lang="en-US" sz="2000" b="1" dirty="0"/>
              <a:t>Multitasking</a:t>
            </a:r>
          </a:p>
          <a:p>
            <a:pPr algn="just"/>
            <a:r>
              <a:rPr lang="en-US" sz="2000" dirty="0"/>
              <a:t>An operating system can use a multi-core CPU to run two or more processes at the same time, even if many </a:t>
            </a:r>
            <a:r>
              <a:rPr lang="en-US" sz="2000" dirty="0" err="1"/>
              <a:t>programmes</a:t>
            </a:r>
            <a:r>
              <a:rPr lang="en-US" sz="2000" dirty="0"/>
              <a:t> may be executed at the same time. A </a:t>
            </a:r>
            <a:r>
              <a:rPr lang="en-US" sz="2000" dirty="0" err="1"/>
              <a:t>photoshop</a:t>
            </a:r>
            <a:r>
              <a:rPr lang="en-US" sz="2000" dirty="0"/>
              <a:t> application, for example, can be used to perform two jobs at once.</a:t>
            </a:r>
          </a:p>
          <a:p>
            <a:pPr algn="just"/>
            <a:r>
              <a:rPr lang="en-US" sz="2000" b="1" dirty="0"/>
              <a:t>Power Consumption</a:t>
            </a:r>
          </a:p>
          <a:p>
            <a:pPr algn="just"/>
            <a:r>
              <a:rPr lang="en-US" sz="2000" dirty="0"/>
              <a:t>Multitasking with a multi-core CPU, on the other hand, requires less power. Only the part of the CPU that generates heat will be used. The power consumption is eventually minimized, resulting in less battery utilization. Some operating systems, on the other hand, need more resources as compared to others.</a:t>
            </a:r>
          </a:p>
          <a:p>
            <a:pPr algn="just"/>
            <a:r>
              <a:rPr lang="en-US" sz="2000" b="1" dirty="0"/>
              <a:t>Obsolescence Avoidance</a:t>
            </a:r>
          </a:p>
          <a:p>
            <a:pPr algn="just"/>
            <a:r>
              <a:rPr lang="en-US" sz="2000" dirty="0"/>
              <a:t>Architects can avoid technology obsolescence and increase maintainability by using </a:t>
            </a:r>
            <a:r>
              <a:rPr lang="en-US" sz="2000" dirty="0" err="1"/>
              <a:t>multicore</a:t>
            </a:r>
            <a:r>
              <a:rPr lang="en-US" sz="2000" dirty="0"/>
              <a:t> CPUs. Chipmakers are using the most recent technological advancements in their </a:t>
            </a:r>
            <a:r>
              <a:rPr lang="en-US" sz="2000" dirty="0" err="1"/>
              <a:t>multicore</a:t>
            </a:r>
            <a:r>
              <a:rPr lang="en-US" sz="2000" dirty="0"/>
              <a:t> CPUs. Single-core chips are becoming increasingly difficult to come by as the number of cores increases.</a:t>
            </a:r>
          </a:p>
        </p:txBody>
      </p:sp>
      <p:sp>
        <p:nvSpPr>
          <p:cNvPr id="4" name="Slide Number Placeholder 3"/>
          <p:cNvSpPr>
            <a:spLocks noGrp="1"/>
          </p:cNvSpPr>
          <p:nvPr>
            <p:ph type="sldNum" sz="quarter" idx="12"/>
          </p:nvPr>
        </p:nvSpPr>
        <p:spPr/>
        <p:txBody>
          <a:bodyPr/>
          <a:lstStyle/>
          <a:p>
            <a:fld id="{B6F15528-21DE-4FAA-801E-634DDDAF4B2B}" type="slidenum">
              <a:rPr lang="en-US"/>
              <a:pPr/>
              <a:t>26</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style>
          <a:lnRef idx="1">
            <a:schemeClr val="accent5"/>
          </a:lnRef>
          <a:fillRef idx="2">
            <a:schemeClr val="accent5"/>
          </a:fillRef>
          <a:effectRef idx="1">
            <a:schemeClr val="accent5"/>
          </a:effectRef>
          <a:fontRef idx="minor">
            <a:schemeClr val="dk1"/>
          </a:fontRef>
        </p:style>
        <p:txBody>
          <a:bodyPr>
            <a:noAutofit/>
          </a:bodyPr>
          <a:lstStyle/>
          <a:p>
            <a:r>
              <a:rPr lang="en-US" sz="2400" b="1" dirty="0">
                <a:solidFill>
                  <a:srgbClr val="0000FF"/>
                </a:solidFill>
              </a:rPr>
              <a:t>Architecture of </a:t>
            </a:r>
            <a:r>
              <a:rPr lang="en-US" sz="2400" b="1" dirty="0" err="1">
                <a:solidFill>
                  <a:srgbClr val="0000FF"/>
                </a:solidFill>
              </a:rPr>
              <a:t>Multicore</a:t>
            </a:r>
            <a:r>
              <a:rPr lang="en-US" sz="2400" b="1" dirty="0">
                <a:solidFill>
                  <a:srgbClr val="0000FF"/>
                </a:solidFill>
              </a:rPr>
              <a:t> Processor</a:t>
            </a:r>
          </a:p>
        </p:txBody>
      </p:sp>
      <p:sp>
        <p:nvSpPr>
          <p:cNvPr id="3" name="Content Placeholder 2"/>
          <p:cNvSpPr>
            <a:spLocks noGrp="1"/>
          </p:cNvSpPr>
          <p:nvPr>
            <p:ph idx="1"/>
          </p:nvPr>
        </p:nvSpPr>
        <p:spPr>
          <a:xfrm>
            <a:off x="381000" y="609600"/>
            <a:ext cx="8458200" cy="5486400"/>
          </a:xfrm>
        </p:spPr>
        <p:txBody>
          <a:bodyPr vert="horz" lIns="91440" tIns="45720" rIns="91440" bIns="45720" rtlCol="0">
            <a:noAutofit/>
          </a:bodyPr>
          <a:lstStyle/>
          <a:p>
            <a:pPr algn="just"/>
            <a:r>
              <a:rPr lang="en-US" sz="2000" b="1" dirty="0" err="1">
                <a:solidFill>
                  <a:srgbClr val="FF0000"/>
                </a:solidFill>
              </a:rPr>
              <a:t>Multicore</a:t>
            </a:r>
            <a:r>
              <a:rPr lang="en-US" sz="2000" b="1" dirty="0">
                <a:solidFill>
                  <a:srgbClr val="FF0000"/>
                </a:solidFill>
              </a:rPr>
              <a:t> processors may increase (but do not guarantee) geographical and temporal isolation when </a:t>
            </a:r>
            <a:r>
              <a:rPr lang="en-US" sz="2000" b="1" dirty="0">
                <a:solidFill>
                  <a:srgbClr val="0000FF"/>
                </a:solidFill>
              </a:rPr>
              <a:t>compared to single-core systems. </a:t>
            </a:r>
          </a:p>
          <a:p>
            <a:pPr algn="just"/>
            <a:r>
              <a:rPr lang="en-US" sz="2000" dirty="0"/>
              <a:t>Software on one core is less likely to impact software on the other if both cores are executing on the same single-core. </a:t>
            </a:r>
          </a:p>
          <a:p>
            <a:pPr algn="just"/>
            <a:r>
              <a:rPr lang="en-US" sz="2000" dirty="0"/>
              <a:t>This decoupling happens due to geographical and temporal isolation (threads on one core are not delayed by threads on another core). </a:t>
            </a:r>
          </a:p>
          <a:p>
            <a:pPr algn="just"/>
            <a:r>
              <a:rPr lang="en-US" sz="2000" dirty="0"/>
              <a:t>With the help of limiting the impact of errors to a single core, </a:t>
            </a:r>
            <a:r>
              <a:rPr lang="en-US" sz="2000" dirty="0" err="1"/>
              <a:t>multicore</a:t>
            </a:r>
            <a:r>
              <a:rPr lang="en-US" sz="2000" dirty="0"/>
              <a:t> processing can increase robustness. </a:t>
            </a:r>
          </a:p>
          <a:p>
            <a:pPr algn="just"/>
            <a:r>
              <a:rPr lang="en-US" sz="2000" dirty="0"/>
              <a:t>When executing mixed-criticality </a:t>
            </a:r>
            <a:r>
              <a:rPr lang="en-US" sz="2000" dirty="0" err="1"/>
              <a:t>programmes</a:t>
            </a:r>
            <a:r>
              <a:rPr lang="en-US" sz="2000" dirty="0"/>
              <a:t> separately, this enhanced isolation is very important (safety-critical, mission-critical, and security-critical).</a:t>
            </a:r>
          </a:p>
          <a:p>
            <a:pPr algn="just">
              <a:buNone/>
            </a:pPr>
            <a:endParaRPr lang="en-US" sz="2000" dirty="0"/>
          </a:p>
          <a:p>
            <a:pPr algn="just">
              <a:buNone/>
            </a:pPr>
            <a:r>
              <a:rPr lang="en-US" sz="2000" b="1" dirty="0"/>
              <a:t>More details</a:t>
            </a:r>
          </a:p>
          <a:p>
            <a:pPr algn="just"/>
            <a:r>
              <a:rPr lang="en-US" sz="2000" dirty="0">
                <a:hlinkClick r:id="rcIde51d7d0f1bb1471c"/>
              </a:rPr>
              <a:t>https://www.javatpoint.com/what-is-a-multicore-processor</a:t>
            </a:r>
            <a:endParaRPr lang="en-US" sz="2000" dirty="0"/>
          </a:p>
          <a:p>
            <a:pPr algn="just"/>
            <a:endParaRPr lang="en-US" sz="2000" dirty="0"/>
          </a:p>
          <a:p>
            <a:pPr algn="just"/>
            <a:r>
              <a:rPr lang="en-US" sz="2000" dirty="0">
                <a:hlinkClick r:id="rcId21a5fe95a3274f0a"/>
              </a:rPr>
              <a:t>https://www.techtarget.com/searchdatacenter/definition/multi-core-processor</a:t>
            </a:r>
            <a:endParaRPr lang="en-US" sz="2000" dirty="0"/>
          </a:p>
          <a:p>
            <a:pPr algn="just"/>
            <a:endParaRPr lang="en-US" sz="2000" dirty="0"/>
          </a:p>
          <a:p>
            <a:pPr algn="just" fontAlgn="base"/>
            <a:endParaRPr lang="en-US" sz="2000" dirty="0"/>
          </a:p>
          <a:p>
            <a:pPr algn="just" fontAlgn="base"/>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a:pPr/>
              <a:t>27</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sp>
        <p:nvSpPr>
          <p:cNvPr id="3" name="Subtitle 2"/>
          <p:cNvSpPr>
            <a:spLocks noGrp="1"/>
          </p:cNvSpPr>
          <p:nvPr>
            <p:ph type="subTitle" idx="1"/>
          </p:nvPr>
        </p:nvSpPr>
        <p:spPr/>
        <p:txBody>
          <a:bodyPr>
            <a:normAutofit fontScale="70000" lnSpcReduction="20000"/>
          </a:body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Senior Associate Professor</a:t>
            </a: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pic>
        <p:nvPicPr>
          <p:cNvPr id="5" name="Picture 4"/>
          <p:cNvPicPr/>
          <p:nvPr/>
        </p:nvPicPr>
        <p:blipFill>
          <a:blip r:embed="Rbf58cf375d454e0f" cstate="print">
            <a:extLst>
              <a:ext uri="{28A0092B-C50C-407E-A947-70E740481C1C}">
                <a14:useLocalDpi xmlns:lc="http://schemas.openxmlformats.org/drawingml/2006/lockedCanvas" xmlns:pic="http://schemas.openxmlformats.org/drawingml/2006/picture" xmlns="" xmlns:wpc="http://schemas.microsoft.com/office/word/2010/wordprocessingCanvas" xmlns:cx="http://schemas.microsoft.com/office/drawing/2014/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2895600" y="685800"/>
            <a:ext cx="3276600" cy="12954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87362"/>
          </a:xfrm>
        </p:spPr>
        <p:style>
          <a:lnRef idx="1">
            <a:schemeClr val="dk1"/>
          </a:lnRef>
          <a:fillRef idx="2">
            <a:schemeClr val="dk1"/>
          </a:fillRef>
          <a:effectRef idx="1">
            <a:schemeClr val="dk1"/>
          </a:effectRef>
          <a:fontRef idx="minor">
            <a:schemeClr val="dk1"/>
          </a:fontRef>
        </p:style>
        <p:txBody>
          <a:bodyPr>
            <a:noAutofit/>
          </a:bodyPr>
          <a:lstStyle/>
          <a:p>
            <a:r>
              <a:rPr lang="en-US" sz="2800" b="1" dirty="0">
                <a:solidFill>
                  <a:srgbClr val="0000FF"/>
                </a:solidFill>
              </a:rPr>
              <a:t>Unit-1</a:t>
            </a:r>
            <a:endParaRPr lang="en-US" sz="2800" b="1" dirty="0">
              <a:solidFill>
                <a:srgbClr val="0000FF"/>
              </a:solidFill>
            </a:endParaRPr>
          </a:p>
        </p:txBody>
      </p:sp>
      <p:sp>
        <p:nvSpPr>
          <p:cNvPr id="3" name="Content Placeholder 2"/>
          <p:cNvSpPr>
            <a:spLocks noGrp="1"/>
          </p:cNvSpPr>
          <p:nvPr>
            <p:ph idx="1"/>
          </p:nvPr>
        </p:nvSpPr>
        <p:spPr>
          <a:xfrm>
            <a:off x="381000" y="990600"/>
            <a:ext cx="8305800" cy="3657600"/>
          </a:xfrm>
        </p:spPr>
        <p:txBody>
          <a:bodyPr>
            <a:noAutofit/>
          </a:bodyPr>
          <a:lstStyle/>
          <a:p>
            <a:pPr algn="just">
              <a:buNone/>
            </a:pPr>
            <a:r>
              <a:rPr lang="en-US" b="1" dirty="0">
                <a:solidFill>
                  <a:srgbClr val="FF0000"/>
                </a:solidFill>
              </a:rPr>
              <a:t>	Parallelism Fundamentals – Key Concepts and Challenges – Overview of Parallel computing – Flynn’s Taxonomy – Multi-Core Processors</a:t>
            </a:r>
            <a:r>
              <a:rPr lang="en-US" b="1" dirty="0">
                <a:solidFill>
                  <a:srgbClr val="0000FF"/>
                </a:solidFill>
              </a:rPr>
              <a:t> </a:t>
            </a:r>
            <a:r>
              <a:rPr lang="en-US" b="1" dirty="0">
                <a:solidFill>
                  <a:srgbClr val="FF0000"/>
                </a:solidFill>
              </a:rPr>
              <a:t>– Shared </a:t>
            </a:r>
            <a:r>
              <a:rPr lang="en-US" b="1" dirty="0" err="1">
                <a:solidFill>
                  <a:srgbClr val="FF0000"/>
                </a:solidFill>
              </a:rPr>
              <a:t>vs</a:t>
            </a:r>
            <a:r>
              <a:rPr lang="en-US" b="1" dirty="0">
                <a:solidFill>
                  <a:srgbClr val="FF0000"/>
                </a:solidFill>
              </a:rPr>
              <a:t> Distributed memory. </a:t>
            </a:r>
          </a:p>
          <a:p>
            <a:pPr algn="just">
              <a:buNone/>
            </a:pPr>
            <a:r>
              <a:rPr lang="en-US" b="1" dirty="0">
                <a:solidFill>
                  <a:srgbClr val="FF0000"/>
                </a:solidFill>
              </a:rPr>
              <a:t>	</a:t>
            </a:r>
            <a:r>
              <a:rPr lang="en-US" b="1" dirty="0">
                <a:solidFill>
                  <a:srgbClr val="0000FF"/>
                </a:solidFill>
              </a:rPr>
              <a:t>Performance of Parallel Computers, Performance Metrics for Processors, Parallel Programming Models, Parallel Algorithms. </a:t>
            </a:r>
            <a:endParaRPr lang="en-US" sz="2800" b="1" dirty="0">
              <a:solidFill>
                <a:srgbClr val="0000FF"/>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a:t>
            </a:fld>
            <a:endParaRPr lang="en-US"/>
          </a:p>
        </p:txBody>
      </p:sp>
      <p:sp>
        <p:nvSpPr>
          <p:cNvPr id="5" name="Footer Placeholder 4"/>
          <p:cNvSpPr>
            <a:spLocks noGrp="1"/>
          </p:cNvSpPr>
          <p:nvPr>
            <p:ph type="ftr" sz="quarter" idx="11"/>
          </p:nvPr>
        </p:nvSpPr>
        <p:spPr/>
        <p:txBody>
          <a:bodyPr/>
          <a:lstStyle/>
          <a:p>
            <a:r>
              <a:rPr lang="en-US" dirty="0"/>
              <a:t>Unit-1 Parallelism Fundamentals /                     Dr Komarasamy G </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Performance of Parallel Computers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3</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1027" name="Picture 3"/>
          <p:cNvPicPr>
            <a:picLocks noChangeAspect="1" noChangeArrowheads="1"/>
          </p:cNvPicPr>
          <p:nvPr/>
        </p:nvPicPr>
        <p:blipFill>
          <a:blip r:embed="R9b372e04cb884d4f" cstate="print"/>
          <a:srcRect/>
          <a:stretch>
            <a:fillRect/>
          </a:stretch>
        </p:blipFill>
        <p:spPr bwMode="auto">
          <a:xfrm>
            <a:off x="228600" y="990600"/>
            <a:ext cx="8710706" cy="403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Performance Metrics for Processors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fontAlgn="base"/>
            <a:r>
              <a:rPr lang="en-US" sz="2300" b="1" dirty="0">
                <a:solidFill>
                  <a:srgbClr val="FF0000"/>
                </a:solidFill>
              </a:rPr>
              <a:t>Processor speed:</a:t>
            </a:r>
            <a:r>
              <a:rPr lang="en-US" sz="2300" dirty="0"/>
              <a:t> The speed of the processor, measured in GHz (gigahertz), determines how quickly the computer can execute instructions and process data.</a:t>
            </a:r>
          </a:p>
          <a:p>
            <a:pPr algn="just" fontAlgn="base"/>
            <a:r>
              <a:rPr lang="en-US" sz="2300" b="1" dirty="0">
                <a:solidFill>
                  <a:srgbClr val="FF0000"/>
                </a:solidFill>
              </a:rPr>
              <a:t>Memory: </a:t>
            </a:r>
            <a:r>
              <a:rPr lang="en-US" sz="2300" dirty="0"/>
              <a:t>The amount and speed of the memory, including RAM (random access memory) and cache memory, can impact how quickly data can be accessed and processed by the computer.</a:t>
            </a:r>
          </a:p>
          <a:p>
            <a:pPr algn="just" fontAlgn="base"/>
            <a:r>
              <a:rPr lang="en-US" sz="2300" b="1" dirty="0">
                <a:solidFill>
                  <a:srgbClr val="FF0000"/>
                </a:solidFill>
              </a:rPr>
              <a:t>Storage:</a:t>
            </a:r>
            <a:r>
              <a:rPr lang="en-US" sz="2300" dirty="0">
                <a:solidFill>
                  <a:srgbClr val="FF0000"/>
                </a:solidFill>
              </a:rPr>
              <a:t> </a:t>
            </a:r>
            <a:r>
              <a:rPr lang="en-US" sz="2300" dirty="0"/>
              <a:t>The speed and capacity of the storage devices, including hard drives and solid-state drives (SSDs), can impact the speed at which data can be stored and retrieved.</a:t>
            </a:r>
          </a:p>
          <a:p>
            <a:pPr algn="just" fontAlgn="base"/>
            <a:r>
              <a:rPr lang="en-US" sz="2300" b="1" dirty="0">
                <a:solidFill>
                  <a:srgbClr val="FF0000"/>
                </a:solidFill>
              </a:rPr>
              <a:t>I/O devices:</a:t>
            </a:r>
            <a:r>
              <a:rPr lang="en-US" sz="2300" b="1" dirty="0"/>
              <a:t> </a:t>
            </a:r>
            <a:r>
              <a:rPr lang="en-US" sz="2300" dirty="0"/>
              <a:t>The speed and efficiency of input/output devices, such as </a:t>
            </a:r>
            <a:r>
              <a:rPr lang="en-US" sz="2300" u="sng" dirty="0"/>
              <a:t>keyboards</a:t>
            </a:r>
            <a:r>
              <a:rPr lang="en-US" sz="2300" dirty="0"/>
              <a:t>, mice, and displays, can impact the overall performance of the system.</a:t>
            </a:r>
          </a:p>
          <a:p>
            <a:pPr algn="just" fontAlgn="base"/>
            <a:r>
              <a:rPr lang="en-US" sz="2300" b="1" dirty="0">
                <a:solidFill>
                  <a:srgbClr val="FF0000"/>
                </a:solidFill>
              </a:rPr>
              <a:t>Software optimization:</a:t>
            </a:r>
            <a:r>
              <a:rPr lang="en-US" sz="2300" b="1" dirty="0"/>
              <a:t> </a:t>
            </a:r>
            <a:r>
              <a:rPr lang="en-US" sz="2300" dirty="0"/>
              <a:t>The efficiency of the software running on the system, including operating systems and applications, can impact how quickly tasks can be completed.</a:t>
            </a:r>
            <a:endParaRPr lang="en-US" sz="2300" dirty="0"/>
          </a:p>
        </p:txBody>
      </p:sp>
      <p:sp>
        <p:nvSpPr>
          <p:cNvPr id="4" name="Slide Number Placeholder 3"/>
          <p:cNvSpPr>
            <a:spLocks noGrp="1"/>
          </p:cNvSpPr>
          <p:nvPr>
            <p:ph type="sldNum" sz="quarter" idx="12"/>
          </p:nvPr>
        </p:nvSpPr>
        <p:spPr/>
        <p:txBody>
          <a:bodyPr/>
          <a:lstStyle/>
          <a:p>
            <a:fld id="{B6F15528-21DE-4FAA-801E-634DDDAF4B2B}" type="slidenum">
              <a:rPr lang="en-US"/>
              <a:pPr/>
              <a:t>4</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r>
              <a:rPr lang="en-US" sz="2400" b="1" dirty="0">
                <a:solidFill>
                  <a:srgbClr val="FF0000"/>
                </a:solidFill>
              </a:rPr>
              <a:t>There are several parallel programming models in common use:</a:t>
            </a:r>
          </a:p>
          <a:p>
            <a:pPr marL="914400" lvl="1" indent="-457200">
              <a:buFont typeface="+mj-lt"/>
              <a:buAutoNum type="arabicPeriod"/>
            </a:pPr>
            <a:r>
              <a:rPr lang="en-US" sz="2400" dirty="0"/>
              <a:t>Shared Memory (without threads)</a:t>
            </a:r>
          </a:p>
          <a:p>
            <a:pPr marL="914400" lvl="1" indent="-457200">
              <a:buFont typeface="+mj-lt"/>
              <a:buAutoNum type="arabicPeriod"/>
            </a:pPr>
            <a:r>
              <a:rPr lang="en-US" sz="2400" dirty="0"/>
              <a:t>Threads</a:t>
            </a:r>
          </a:p>
          <a:p>
            <a:pPr marL="914400" lvl="1" indent="-457200">
              <a:buFont typeface="+mj-lt"/>
              <a:buAutoNum type="arabicPeriod"/>
            </a:pPr>
            <a:r>
              <a:rPr lang="en-US" sz="2400" dirty="0"/>
              <a:t>Distributed Memory / Message Passing</a:t>
            </a:r>
          </a:p>
          <a:p>
            <a:pPr marL="914400" lvl="1" indent="-457200">
              <a:buFont typeface="+mj-lt"/>
              <a:buAutoNum type="arabicPeriod"/>
            </a:pPr>
            <a:r>
              <a:rPr lang="en-US" sz="2400" dirty="0"/>
              <a:t>Data Parallel</a:t>
            </a:r>
          </a:p>
          <a:p>
            <a:pPr marL="914400" lvl="1" indent="-457200">
              <a:buFont typeface="+mj-lt"/>
              <a:buAutoNum type="arabicPeriod"/>
            </a:pPr>
            <a:r>
              <a:rPr lang="en-US" sz="2400" dirty="0"/>
              <a:t>Hybrid</a:t>
            </a:r>
          </a:p>
          <a:p>
            <a:pPr marL="914400" lvl="1" indent="-457200">
              <a:buFont typeface="+mj-lt"/>
              <a:buAutoNum type="arabicPeriod"/>
            </a:pPr>
            <a:r>
              <a:rPr lang="en-US" sz="2400" dirty="0"/>
              <a:t>Single Program Multiple Data (SPMD)</a:t>
            </a:r>
          </a:p>
          <a:p>
            <a:pPr marL="914400" lvl="1" indent="-457200">
              <a:buFont typeface="+mj-lt"/>
              <a:buAutoNum type="arabicPeriod"/>
            </a:pPr>
            <a:r>
              <a:rPr lang="en-US" sz="2400" dirty="0"/>
              <a:t>Multiple Program Multiple Data (MPMD)</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a:buNone/>
            </a:pPr>
            <a:r>
              <a:rPr lang="en-US" sz="2400" b="1" dirty="0">
                <a:solidFill>
                  <a:srgbClr val="FF0000"/>
                </a:solidFill>
              </a:rPr>
              <a:t>1. 	Shared Memory Model (without threads)</a:t>
            </a:r>
          </a:p>
          <a:p>
            <a:pPr algn="just"/>
            <a:r>
              <a:rPr lang="en-US" sz="2400" dirty="0"/>
              <a:t>processes/tasks share a common address space, which they read and write to asynchronously.</a:t>
            </a:r>
          </a:p>
          <a:p>
            <a:pPr algn="just"/>
            <a:r>
              <a:rPr lang="en-US" sz="2400" dirty="0"/>
              <a:t>Various mechanisms such as locks / semaphores are used to control access to the shared memory, resolve contentions and to prevent race conditions and deadlocks.</a:t>
            </a:r>
          </a:p>
          <a:p>
            <a:pPr algn="just"/>
            <a:r>
              <a:rPr lang="en-US" sz="2400" dirty="0"/>
              <a:t>This is perhaps the simplest parallel programming model.</a:t>
            </a:r>
          </a:p>
          <a:p>
            <a:pPr algn="just"/>
            <a:r>
              <a:rPr lang="en-US" sz="2400" b="1" dirty="0">
                <a:solidFill>
                  <a:srgbClr val="FF0000"/>
                </a:solidFill>
              </a:rPr>
              <a:t>Advantage </a:t>
            </a:r>
            <a:r>
              <a:rPr lang="en-US" sz="2400" dirty="0"/>
              <a:t>of this model from the programmer's point of view is that the notion of data "ownership" is lacking, so there is no need to specify explicitly the communication of data between tasks. All processes see and have equal access to shared memory. Program development can often be simplified.</a:t>
            </a:r>
          </a:p>
        </p:txBody>
      </p:sp>
      <p:sp>
        <p:nvSpPr>
          <p:cNvPr id="4" name="Slide Number Placeholder 3"/>
          <p:cNvSpPr>
            <a:spLocks noGrp="1"/>
          </p:cNvSpPr>
          <p:nvPr>
            <p:ph type="sldNum" sz="quarter" idx="12"/>
          </p:nvPr>
        </p:nvSpPr>
        <p:spPr/>
        <p:txBody>
          <a:bodyPr/>
          <a:lstStyle/>
          <a:p>
            <a:fld id="{B6F15528-21DE-4FAA-801E-634DDDAF4B2B}" type="slidenum">
              <a:rPr lang="en-US"/>
              <a:pPr/>
              <a:t>6</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7</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3074" name="Picture 2" descr="Shared memory model "/>
          <p:cNvPicPr>
            <a:picLocks noChangeAspect="1" noChangeArrowheads="1"/>
          </p:cNvPicPr>
          <p:nvPr/>
        </p:nvPicPr>
        <p:blipFill>
          <a:blip r:embed="R94ca929aed9d4c4d" cstate="print"/>
          <a:srcRect/>
          <a:stretch>
            <a:fillRect/>
          </a:stretch>
        </p:blipFill>
        <p:spPr bwMode="auto">
          <a:xfrm>
            <a:off x="1752600" y="990600"/>
            <a:ext cx="4267200" cy="3952009"/>
          </a:xfrm>
          <a:prstGeom prst="rect">
            <a:avLst/>
          </a:prstGeom>
          <a:noFill/>
        </p:spPr>
      </p:pic>
      <p:sp>
        <p:nvSpPr>
          <p:cNvPr id="8" name="Rectangle 7"/>
          <p:cNvSpPr/>
          <p:nvPr/>
        </p:nvSpPr>
        <p:spPr>
          <a:xfrm>
            <a:off x="2895600" y="5105400"/>
            <a:ext cx="2590774" cy="400110"/>
          </a:xfrm>
          <a:prstGeom prst="rect">
            <a:avLst/>
          </a:prstGeom>
        </p:spPr>
        <p:txBody>
          <a:bodyPr wrap="none">
            <a:spAutoFit/>
          </a:bodyPr>
          <a:lstStyle/>
          <a:p>
            <a:r>
              <a:rPr lang="en-US" sz="2000" b="1" i="1" dirty="0">
                <a:solidFill>
                  <a:srgbClr val="FF0000"/>
                </a:solidFill>
              </a:rPr>
              <a:t>Shared memory model</a:t>
            </a:r>
            <a:endParaRPr lang="en-US" sz="2000" b="1" dirty="0">
              <a:solidFill>
                <a:srgbClr val="FF000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a:r>
              <a:rPr lang="en-US" sz="2400" b="1" dirty="0">
                <a:solidFill>
                  <a:srgbClr val="FF0000"/>
                </a:solidFill>
              </a:rPr>
              <a:t>Disadvantage</a:t>
            </a:r>
            <a:r>
              <a:rPr lang="en-US" sz="2400" dirty="0"/>
              <a:t> in terms of performance is that it becomes more difficult to understand and manage </a:t>
            </a:r>
            <a:r>
              <a:rPr lang="en-US" sz="2400" b="1" i="1" dirty="0"/>
              <a:t>data locality</a:t>
            </a:r>
            <a:r>
              <a:rPr lang="en-US" sz="2400" dirty="0"/>
              <a:t>:</a:t>
            </a:r>
          </a:p>
          <a:p>
            <a:pPr lvl="1" algn="just"/>
            <a:r>
              <a:rPr lang="en-US" sz="2400" dirty="0"/>
              <a:t>Keeping data local to the process that works on it conserves memory accesses, cache refreshes and bus traffic that occurs when multiple processes use the same data.</a:t>
            </a:r>
          </a:p>
          <a:p>
            <a:pPr lvl="1" algn="just"/>
            <a:r>
              <a:rPr lang="en-US" sz="2400" dirty="0"/>
              <a:t>Unfortunately, controlling data locality is hard to understand and may be beyond the control of the average user.</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8</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200" b="1" dirty="0">
                <a:solidFill>
                  <a:srgbClr val="0000FF"/>
                </a:solidFill>
              </a:rPr>
              <a:t>Parallelism Fundamentals</a:t>
            </a:r>
          </a:p>
        </p:txBody>
      </p:sp>
      <p:sp>
        <p:nvSpPr>
          <p:cNvPr id="4" name="Slide Number Placeholder 3"/>
          <p:cNvSpPr>
            <a:spLocks noGrp="1"/>
          </p:cNvSpPr>
          <p:nvPr>
            <p:ph type="sldNum" sz="quarter" idx="12"/>
          </p:nvPr>
        </p:nvSpPr>
        <p:spPr/>
        <p:txBody>
          <a:bodyPr/>
          <a:lstStyle/>
          <a:p>
            <a:fld id="{B6F15528-21DE-4FAA-801E-634DDDAF4B2B}" type="slidenum">
              <a:rPr lang="en-US"/>
              <a:pPr/>
              <a:t>8</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26626" name="Picture 2" descr="Parallel computing"/>
          <p:cNvPicPr>
            <a:picLocks noChangeAspect="1" noChangeArrowheads="1"/>
          </p:cNvPicPr>
          <p:nvPr/>
        </p:nvPicPr>
        <p:blipFill>
          <a:blip r:embed="R5c3480024e564c95" cstate="print"/>
          <a:srcRect/>
          <a:stretch>
            <a:fillRect/>
          </a:stretch>
        </p:blipFill>
        <p:spPr bwMode="auto">
          <a:xfrm>
            <a:off x="1066800" y="608150"/>
            <a:ext cx="6858000" cy="3735250"/>
          </a:xfrm>
          <a:prstGeom prst="rect">
            <a:avLst/>
          </a:prstGeom>
          <a:noFill/>
        </p:spPr>
      </p:pic>
      <p:sp>
        <p:nvSpPr>
          <p:cNvPr id="9" name="Rectangle 8"/>
          <p:cNvSpPr/>
          <p:nvPr/>
        </p:nvSpPr>
        <p:spPr>
          <a:xfrm>
            <a:off x="381000" y="4343400"/>
            <a:ext cx="8534400" cy="2062103"/>
          </a:xfrm>
          <a:prstGeom prst="rect">
            <a:avLst/>
          </a:prstGeom>
        </p:spPr>
        <p:txBody>
          <a:bodyPr wrap="square">
            <a:spAutoFit/>
          </a:bodyPr>
          <a:lstStyle/>
          <a:p>
            <a:r>
              <a:rPr lang="en-US" sz="2400" b="1" u="sng" dirty="0">
                <a:solidFill>
                  <a:srgbClr val="FF0000"/>
                </a:solidFill>
              </a:rPr>
              <a:t>Parallel computing</a:t>
            </a:r>
            <a:r>
              <a:rPr lang="en-US" sz="2400" b="1" dirty="0">
                <a:solidFill>
                  <a:srgbClr val="FF0000"/>
                </a:solidFill>
              </a:rPr>
              <a:t> is the simultaneous use of multiple compute resources to solve a computational problem.</a:t>
            </a:r>
          </a:p>
          <a:p>
            <a:pPr marL="234950" indent="-234950">
              <a:buFont typeface="Arial" pitchFamily="34" charset="0"/>
              <a:buChar char="•"/>
            </a:pPr>
            <a:r>
              <a:rPr lang="en-US" sz="2000" b="1" dirty="0"/>
              <a:t>To be run using multiple CPUs</a:t>
            </a:r>
          </a:p>
          <a:p>
            <a:pPr marL="234950" indent="-234950">
              <a:buFont typeface="Arial" pitchFamily="34" charset="0"/>
              <a:buChar char="•"/>
            </a:pPr>
            <a:r>
              <a:rPr lang="en-US" sz="2000" b="1" dirty="0"/>
              <a:t>A problem is broken into discrete parts that can be solved concurrently</a:t>
            </a:r>
          </a:p>
          <a:p>
            <a:pPr marL="234950" indent="-234950">
              <a:buFont typeface="Arial" pitchFamily="34" charset="0"/>
              <a:buChar char="•"/>
            </a:pPr>
            <a:r>
              <a:rPr lang="en-US" sz="2000" b="1" dirty="0"/>
              <a:t>Each part is further broken down to a series of instructions</a:t>
            </a:r>
          </a:p>
          <a:p>
            <a:pPr marL="234950" indent="-234950">
              <a:buFont typeface="Arial" pitchFamily="34" charset="0"/>
              <a:buChar char="•"/>
            </a:pPr>
            <a:r>
              <a:rPr lang="en-US" sz="2000" b="1" dirty="0"/>
              <a:t>Instructions from each part execute simultaneously on different CPUs</a:t>
            </a:r>
            <a:endParaRPr lang="en-US" sz="2000" b="1"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3962400" cy="5562600"/>
          </a:xfrm>
        </p:spPr>
        <p:txBody>
          <a:bodyPr vert="horz" lIns="91440" tIns="45720" rIns="91440" bIns="45720" rtlCol="0">
            <a:noAutofit/>
          </a:bodyPr>
          <a:lstStyle/>
          <a:p>
            <a:pPr algn="just">
              <a:buNone/>
            </a:pPr>
            <a:r>
              <a:rPr lang="en-US" sz="2400" b="1" dirty="0">
                <a:solidFill>
                  <a:srgbClr val="FF0000"/>
                </a:solidFill>
              </a:rPr>
              <a:t>2.	Threads Model</a:t>
            </a:r>
          </a:p>
          <a:p>
            <a:pPr algn="just"/>
            <a:r>
              <a:rPr lang="en-US" sz="2400" dirty="0"/>
              <a:t>This programming model is a type of shared memory programming.</a:t>
            </a:r>
          </a:p>
          <a:p>
            <a:pPr algn="just"/>
            <a:r>
              <a:rPr lang="en-US" sz="2400" dirty="0"/>
              <a:t>In the threads model of parallel programming, a single "heavy weight" process can have multiple "light weight", concurrent execution paths.</a:t>
            </a:r>
          </a:p>
        </p:txBody>
      </p:sp>
      <p:sp>
        <p:nvSpPr>
          <p:cNvPr id="4" name="Slide Number Placeholder 3"/>
          <p:cNvSpPr>
            <a:spLocks noGrp="1"/>
          </p:cNvSpPr>
          <p:nvPr>
            <p:ph type="sldNum" sz="quarter" idx="12"/>
          </p:nvPr>
        </p:nvSpPr>
        <p:spPr/>
        <p:txBody>
          <a:bodyPr/>
          <a:lstStyle/>
          <a:p>
            <a:fld id="{B6F15528-21DE-4FAA-801E-634DDDAF4B2B}" type="slidenum">
              <a:rPr lang="en-US"/>
              <a:pPr/>
              <a:t>9</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32770" name="Picture 2" descr="Threads Model diagram"/>
          <p:cNvPicPr>
            <a:picLocks noChangeAspect="1" noChangeArrowheads="1"/>
          </p:cNvPicPr>
          <p:nvPr/>
        </p:nvPicPr>
        <p:blipFill>
          <a:blip r:embed="Ra9f9cb4539274f41" cstate="print"/>
          <a:srcRect/>
          <a:stretch>
            <a:fillRect/>
          </a:stretch>
        </p:blipFill>
        <p:spPr bwMode="auto">
          <a:xfrm>
            <a:off x="4419600" y="609600"/>
            <a:ext cx="4572000" cy="624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checkerboard(across)">
                                      <p:cBhvr>
                                        <p:cTn id="7" dur="500"/>
                                        <p:tgtEl>
                                          <p:spTgt spid="3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a:r>
              <a:rPr lang="en-US" sz="2400" b="1" dirty="0"/>
              <a:t>For example:</a:t>
            </a:r>
          </a:p>
          <a:p>
            <a:pPr lvl="1" algn="just"/>
            <a:r>
              <a:rPr lang="en-US" sz="2400" dirty="0"/>
              <a:t>The main program </a:t>
            </a:r>
            <a:r>
              <a:rPr lang="en-US" sz="2400" b="1" dirty="0" err="1"/>
              <a:t>a.out</a:t>
            </a:r>
            <a:r>
              <a:rPr lang="en-US" sz="2400" dirty="0"/>
              <a:t> is scheduled to run by the native operating system. </a:t>
            </a:r>
            <a:r>
              <a:rPr lang="en-US" sz="2400" b="1" dirty="0" err="1"/>
              <a:t>a.out</a:t>
            </a:r>
            <a:r>
              <a:rPr lang="en-US" sz="2400" dirty="0"/>
              <a:t> loads and acquires all of the necessary system and user resources to run. This is the "heavy weight" process.</a:t>
            </a:r>
          </a:p>
          <a:p>
            <a:pPr lvl="1" algn="just"/>
            <a:r>
              <a:rPr lang="en-US" sz="2400" b="1" dirty="0" err="1"/>
              <a:t>a.out</a:t>
            </a:r>
            <a:r>
              <a:rPr lang="en-US" sz="2400" dirty="0"/>
              <a:t> performs some serial work, and then creates a number of tasks (threads) that can be scheduled and run by the operating system concurrently.</a:t>
            </a:r>
          </a:p>
          <a:p>
            <a:pPr lvl="1" algn="just"/>
            <a:r>
              <a:rPr lang="en-US" sz="2400" dirty="0"/>
              <a:t>Each thread has local data, but also, shares the entire resources of </a:t>
            </a:r>
            <a:r>
              <a:rPr lang="en-US" sz="2400" b="1" dirty="0" err="1"/>
              <a:t>a.out</a:t>
            </a:r>
            <a:r>
              <a:rPr lang="en-US" sz="2400" dirty="0"/>
              <a:t>. This saves the overhead associated with replicating a program's resources for each thread ("light weight"). Each thread also benefits from a global memory view because it shares the memory space of </a:t>
            </a:r>
            <a:r>
              <a:rPr lang="en-US" sz="2400" b="1" dirty="0" err="1"/>
              <a:t>a.out</a:t>
            </a:r>
            <a:r>
              <a:rPr lang="en-US" sz="2400" dirty="0"/>
              <a:t>.</a:t>
            </a:r>
          </a:p>
        </p:txBody>
      </p:sp>
      <p:sp>
        <p:nvSpPr>
          <p:cNvPr id="4" name="Slide Number Placeholder 3"/>
          <p:cNvSpPr>
            <a:spLocks noGrp="1"/>
          </p:cNvSpPr>
          <p:nvPr>
            <p:ph type="sldNum" sz="quarter" idx="12"/>
          </p:nvPr>
        </p:nvSpPr>
        <p:spPr/>
        <p:txBody>
          <a:bodyPr/>
          <a:lstStyle/>
          <a:p>
            <a:fld id="{B6F15528-21DE-4FAA-801E-634DDDAF4B2B}" type="slidenum">
              <a:rPr lang="en-US"/>
              <a:pPr/>
              <a:t>10</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lvl="1" algn="just"/>
            <a:r>
              <a:rPr lang="en-US" sz="2400" dirty="0"/>
              <a:t>A thread's work may best be described as a subroutine within the main program. Any thread can execute any subroutine at the same time as other threads.</a:t>
            </a:r>
          </a:p>
          <a:p>
            <a:pPr lvl="1" algn="just"/>
            <a:r>
              <a:rPr lang="en-US" sz="2400" dirty="0"/>
              <a:t>Threads communicate with each other through global memory (updating address locations). This requires synchronization constructs to ensure that more than one thread is not updating the same global address at any time.</a:t>
            </a:r>
          </a:p>
          <a:p>
            <a:pPr lvl="1" algn="just"/>
            <a:r>
              <a:rPr lang="en-US" sz="2400" dirty="0"/>
              <a:t>Threads can come and go, but </a:t>
            </a:r>
            <a:r>
              <a:rPr lang="en-US" sz="2400" b="1" dirty="0" err="1"/>
              <a:t>a.out</a:t>
            </a:r>
            <a:r>
              <a:rPr lang="en-US" sz="2400" dirty="0"/>
              <a:t> remains present to provide the necessary shared resources until the application has completed.</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11</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a:buNone/>
            </a:pPr>
            <a:r>
              <a:rPr lang="en-US" sz="2400" b="1" dirty="0">
                <a:solidFill>
                  <a:srgbClr val="FF0000"/>
                </a:solidFill>
              </a:rPr>
              <a:t>3. 	 Distributed Memory / Message Passing Model</a:t>
            </a:r>
          </a:p>
          <a:p>
            <a:pPr algn="just"/>
            <a:r>
              <a:rPr lang="en-US" sz="2400" dirty="0"/>
              <a:t>This model demonstrates the </a:t>
            </a:r>
            <a:r>
              <a:rPr lang="en-US" sz="2400" b="1" dirty="0"/>
              <a:t>following characteristics:</a:t>
            </a:r>
          </a:p>
          <a:p>
            <a:pPr algn="just"/>
            <a:r>
              <a:rPr lang="en-US" sz="2400" b="1" dirty="0"/>
              <a:t>A set of tasks that use their own local memory during computation. </a:t>
            </a:r>
          </a:p>
          <a:p>
            <a:pPr algn="just"/>
            <a:r>
              <a:rPr lang="en-US" sz="2400" dirty="0"/>
              <a:t>Multiple tasks can reside on the same physical machine and/or across an arbitrary number of machines.</a:t>
            </a:r>
          </a:p>
          <a:p>
            <a:pPr algn="just"/>
            <a:r>
              <a:rPr lang="en-US" sz="2400" dirty="0"/>
              <a:t>Tasks exchange data through communications by sending and receiving messages.</a:t>
            </a:r>
          </a:p>
          <a:p>
            <a:pPr algn="just"/>
            <a:r>
              <a:rPr lang="en-US" sz="2400" dirty="0"/>
              <a:t>Data transfer usually requires cooperative operations to be performed by each process. </a:t>
            </a:r>
          </a:p>
          <a:p>
            <a:pPr algn="just"/>
            <a:r>
              <a:rPr lang="en-US" sz="2400" dirty="0"/>
              <a:t>For example, a send operation must have a matching receive operation.</a:t>
            </a:r>
          </a:p>
        </p:txBody>
      </p:sp>
      <p:sp>
        <p:nvSpPr>
          <p:cNvPr id="4" name="Slide Number Placeholder 3"/>
          <p:cNvSpPr>
            <a:spLocks noGrp="1"/>
          </p:cNvSpPr>
          <p:nvPr>
            <p:ph type="sldNum" sz="quarter" idx="12"/>
          </p:nvPr>
        </p:nvSpPr>
        <p:spPr/>
        <p:txBody>
          <a:bodyPr/>
          <a:lstStyle/>
          <a:p>
            <a:fld id="{B6F15528-21DE-4FAA-801E-634DDDAF4B2B}" type="slidenum">
              <a:rPr lang="en-US"/>
              <a:pPr/>
              <a:t>12</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a:buNone/>
            </a:pPr>
            <a:r>
              <a:rPr lang="en-US" sz="2400" b="1" dirty="0">
                <a:solidFill>
                  <a:srgbClr val="FF0000"/>
                </a:solidFill>
              </a:rPr>
              <a:t>3. 	 Distributed Memory / Message Passing Model</a:t>
            </a:r>
          </a:p>
        </p:txBody>
      </p:sp>
      <p:sp>
        <p:nvSpPr>
          <p:cNvPr id="4" name="Slide Number Placeholder 3"/>
          <p:cNvSpPr>
            <a:spLocks noGrp="1"/>
          </p:cNvSpPr>
          <p:nvPr>
            <p:ph type="sldNum" sz="quarter" idx="12"/>
          </p:nvPr>
        </p:nvSpPr>
        <p:spPr/>
        <p:txBody>
          <a:bodyPr/>
          <a:lstStyle/>
          <a:p>
            <a:fld id="{B6F15528-21DE-4FAA-801E-634DDDAF4B2B}" type="slidenum">
              <a:rPr lang="en-US"/>
              <a:pPr/>
              <a:t>13</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36866" name="Picture 2" descr="Distributed memory/message passing model diagram"/>
          <p:cNvPicPr>
            <a:picLocks noChangeAspect="1" noChangeArrowheads="1"/>
          </p:cNvPicPr>
          <p:nvPr/>
        </p:nvPicPr>
        <p:blipFill>
          <a:blip r:embed="R3beadbcdaa8f447b" cstate="print"/>
          <a:srcRect/>
          <a:stretch>
            <a:fillRect/>
          </a:stretch>
        </p:blipFill>
        <p:spPr bwMode="auto">
          <a:xfrm>
            <a:off x="1371600" y="1371600"/>
            <a:ext cx="6240311" cy="4343400"/>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a:buNone/>
            </a:pPr>
            <a:r>
              <a:rPr lang="en-US" sz="2400" b="1" dirty="0">
                <a:solidFill>
                  <a:srgbClr val="FF0000"/>
                </a:solidFill>
              </a:rPr>
              <a:t>4. 	 Data Parallel Model</a:t>
            </a:r>
          </a:p>
          <a:p>
            <a:pPr algn="just"/>
            <a:r>
              <a:rPr lang="en-US" sz="2400" dirty="0"/>
              <a:t>May also be referred to as the </a:t>
            </a:r>
            <a:r>
              <a:rPr lang="en-US" sz="2400" b="1" dirty="0"/>
              <a:t>Partitioned Global Address Space (PGAS)</a:t>
            </a:r>
            <a:r>
              <a:rPr lang="en-US" sz="2400" dirty="0"/>
              <a:t> model.</a:t>
            </a:r>
          </a:p>
          <a:p>
            <a:pPr algn="just"/>
            <a:r>
              <a:rPr lang="en-US" sz="2400" dirty="0"/>
              <a:t>The data parallel model demonstrates the following characteristics:</a:t>
            </a:r>
          </a:p>
          <a:p>
            <a:pPr lvl="1" algn="just"/>
            <a:r>
              <a:rPr lang="en-US" sz="2400" b="1" dirty="0"/>
              <a:t>Address space is treated globally</a:t>
            </a:r>
          </a:p>
          <a:p>
            <a:pPr lvl="1" algn="just"/>
            <a:r>
              <a:rPr lang="en-US" sz="2400" dirty="0"/>
              <a:t>Most of the parallel work focuses on performing operations on a data set. The data set is typically organized into a common structure, such as an array or cube.</a:t>
            </a:r>
          </a:p>
          <a:p>
            <a:pPr lvl="1" algn="just"/>
            <a:r>
              <a:rPr lang="en-US" sz="2400" dirty="0"/>
              <a:t>A set of tasks work collectively on the same data structure, however, each task works on a different partition of the same data structure.</a:t>
            </a:r>
          </a:p>
          <a:p>
            <a:pPr lvl="1" algn="just"/>
            <a:r>
              <a:rPr lang="en-US" sz="2400" dirty="0"/>
              <a:t>Tasks perform the same operation on their partition of work, for example, "add 4 to every array element“.</a:t>
            </a:r>
          </a:p>
        </p:txBody>
      </p:sp>
      <p:sp>
        <p:nvSpPr>
          <p:cNvPr id="4" name="Slide Number Placeholder 3"/>
          <p:cNvSpPr>
            <a:spLocks noGrp="1"/>
          </p:cNvSpPr>
          <p:nvPr>
            <p:ph type="sldNum" sz="quarter" idx="12"/>
          </p:nvPr>
        </p:nvSpPr>
        <p:spPr/>
        <p:txBody>
          <a:bodyPr/>
          <a:lstStyle/>
          <a:p>
            <a:fld id="{B6F15528-21DE-4FAA-801E-634DDDAF4B2B}" type="slidenum">
              <a:rPr lang="en-US"/>
              <a:pPr/>
              <a:t>14</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a:buNone/>
            </a:pPr>
            <a:r>
              <a:rPr lang="en-US" sz="2400" b="1" dirty="0">
                <a:solidFill>
                  <a:srgbClr val="FF0000"/>
                </a:solidFill>
              </a:rPr>
              <a:t>4. 	 Data Parallel Model</a:t>
            </a:r>
          </a:p>
          <a:p>
            <a:pPr algn="just"/>
            <a:r>
              <a:rPr lang="en-US" sz="2400" dirty="0"/>
              <a:t>On shared memory architectures, all tasks may have access to the data structure through global memory.</a:t>
            </a:r>
          </a:p>
          <a:p>
            <a:pPr algn="just"/>
            <a:r>
              <a:rPr lang="en-US" sz="2400" dirty="0"/>
              <a:t>On distributed memory architectures, the global data structure can be split up logically and/or physically across tasks.</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43010" name="Picture 2" descr="Data parallel model diagram"/>
          <p:cNvPicPr>
            <a:picLocks noChangeAspect="1" noChangeArrowheads="1"/>
          </p:cNvPicPr>
          <p:nvPr/>
        </p:nvPicPr>
        <p:blipFill>
          <a:blip r:embed="R838f1286f9574529" cstate="print"/>
          <a:srcRect/>
          <a:stretch>
            <a:fillRect/>
          </a:stretch>
        </p:blipFill>
        <p:spPr bwMode="auto">
          <a:xfrm>
            <a:off x="2133600" y="2895600"/>
            <a:ext cx="4267200" cy="3782292"/>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762000"/>
            <a:ext cx="8610600" cy="5562600"/>
          </a:xfrm>
        </p:spPr>
        <p:txBody>
          <a:bodyPr vert="horz" lIns="91440" tIns="45720" rIns="91440" bIns="45720" rtlCol="0">
            <a:noAutofit/>
          </a:bodyPr>
          <a:lstStyle/>
          <a:p>
            <a:pPr algn="just">
              <a:buNone/>
            </a:pPr>
            <a:r>
              <a:rPr lang="en-US" sz="2400" b="1" dirty="0">
                <a:solidFill>
                  <a:srgbClr val="FF0000"/>
                </a:solidFill>
              </a:rPr>
              <a:t>5. 	 Hybrid Model</a:t>
            </a:r>
          </a:p>
          <a:p>
            <a:pPr algn="just"/>
            <a:r>
              <a:rPr lang="en-US" sz="2400" dirty="0"/>
              <a:t>A hybrid model combines more than one of the previously described programming models.</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16</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45058" name="Picture 2" descr="Hybrid model diagram"/>
          <p:cNvPicPr>
            <a:picLocks noChangeAspect="1" noChangeArrowheads="1"/>
          </p:cNvPicPr>
          <p:nvPr/>
        </p:nvPicPr>
        <p:blipFill>
          <a:blip r:embed="Rbda91173c52741cb" cstate="print"/>
          <a:srcRect/>
          <a:stretch>
            <a:fillRect/>
          </a:stretch>
        </p:blipFill>
        <p:spPr bwMode="auto">
          <a:xfrm>
            <a:off x="4648200" y="1905000"/>
            <a:ext cx="4319337" cy="1865170"/>
          </a:xfrm>
          <a:prstGeom prst="rect">
            <a:avLst/>
          </a:prstGeom>
          <a:noFill/>
        </p:spPr>
      </p:pic>
      <p:pic>
        <p:nvPicPr>
          <p:cNvPr id="45060" name="Picture 4" descr="Hybrid model diagram"/>
          <p:cNvPicPr>
            <a:picLocks noChangeAspect="1" noChangeArrowheads="1"/>
          </p:cNvPicPr>
          <p:nvPr/>
        </p:nvPicPr>
        <p:blipFill>
          <a:blip r:embed="R555280c1b77842a4" cstate="print"/>
          <a:srcRect/>
          <a:stretch>
            <a:fillRect/>
          </a:stretch>
        </p:blipFill>
        <p:spPr bwMode="auto">
          <a:xfrm>
            <a:off x="228600" y="3657600"/>
            <a:ext cx="4444855" cy="2209800"/>
          </a:xfrm>
          <a:prstGeom prst="rect">
            <a:avLst/>
          </a:prstGeom>
          <a:noFill/>
        </p:spPr>
      </p:pic>
      <p:sp>
        <p:nvSpPr>
          <p:cNvPr id="9" name="Rectangle 8"/>
          <p:cNvSpPr/>
          <p:nvPr/>
        </p:nvSpPr>
        <p:spPr>
          <a:xfrm>
            <a:off x="5105400" y="3733800"/>
            <a:ext cx="3418693" cy="369332"/>
          </a:xfrm>
          <a:prstGeom prst="rect">
            <a:avLst/>
          </a:prstGeom>
        </p:spPr>
        <p:txBody>
          <a:bodyPr wrap="none">
            <a:spAutoFit/>
          </a:bodyPr>
          <a:lstStyle/>
          <a:p>
            <a:r>
              <a:rPr lang="en-US" b="1" i="1" dirty="0"/>
              <a:t>Hybrid model with MPI and CUDA</a:t>
            </a:r>
            <a:endParaRPr lang="en-US" b="1" dirty="0"/>
          </a:p>
        </p:txBody>
      </p:sp>
      <p:sp>
        <p:nvSpPr>
          <p:cNvPr id="10" name="Rectangle 9"/>
          <p:cNvSpPr/>
          <p:nvPr/>
        </p:nvSpPr>
        <p:spPr>
          <a:xfrm>
            <a:off x="762000" y="5943600"/>
            <a:ext cx="3703258" cy="369332"/>
          </a:xfrm>
          <a:prstGeom prst="rect">
            <a:avLst/>
          </a:prstGeom>
        </p:spPr>
        <p:txBody>
          <a:bodyPr wrap="none">
            <a:spAutoFit/>
          </a:bodyPr>
          <a:lstStyle/>
          <a:p>
            <a:r>
              <a:rPr lang="en-US" b="1" i="1" dirty="0"/>
              <a:t>Hybrid model with MPI and </a:t>
            </a:r>
            <a:r>
              <a:rPr lang="en-US" b="1" i="1" dirty="0" err="1"/>
              <a:t>OpenMP</a:t>
            </a:r>
            <a:endParaRPr lang="en-US" b="1"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algn="just">
              <a:buNone/>
            </a:pPr>
            <a:r>
              <a:rPr lang="en-US" sz="2400" b="1" dirty="0">
                <a:solidFill>
                  <a:srgbClr val="FF0000"/>
                </a:solidFill>
              </a:rPr>
              <a:t>5. 	 Hybrid Model</a:t>
            </a:r>
          </a:p>
          <a:p>
            <a:pPr algn="just"/>
            <a:r>
              <a:rPr lang="en-US" sz="2400" dirty="0"/>
              <a:t>Currently, a common example of a hybrid model is the combination of the message passing model (MPI) with the threads model (</a:t>
            </a:r>
            <a:r>
              <a:rPr lang="en-US" sz="2400" dirty="0" err="1"/>
              <a:t>OpenMP</a:t>
            </a:r>
            <a:r>
              <a:rPr lang="en-US" sz="2400" dirty="0"/>
              <a:t>).</a:t>
            </a:r>
          </a:p>
          <a:p>
            <a:pPr lvl="1" algn="just"/>
            <a:r>
              <a:rPr lang="en-US" sz="2400" dirty="0"/>
              <a:t>Threads perform computationally intensive kernels using local, on-node data</a:t>
            </a:r>
          </a:p>
          <a:p>
            <a:pPr lvl="1" algn="just"/>
            <a:r>
              <a:rPr lang="en-US" sz="2400" dirty="0"/>
              <a:t>Communications between processes on different nodes occurs over the network using MPI</a:t>
            </a:r>
          </a:p>
          <a:p>
            <a:pPr algn="just"/>
            <a:r>
              <a:rPr lang="en-US" sz="2400" dirty="0"/>
              <a:t>This hybrid model lends itself well to the most popular (currently) hardware environment of clustered multi/many-core machines.</a:t>
            </a:r>
          </a:p>
        </p:txBody>
      </p:sp>
      <p:sp>
        <p:nvSpPr>
          <p:cNvPr id="4" name="Slide Number Placeholder 3"/>
          <p:cNvSpPr>
            <a:spLocks noGrp="1"/>
          </p:cNvSpPr>
          <p:nvPr>
            <p:ph type="sldNum" sz="quarter" idx="12"/>
          </p:nvPr>
        </p:nvSpPr>
        <p:spPr/>
        <p:txBody>
          <a:bodyPr/>
          <a:lstStyle/>
          <a:p>
            <a:fld id="{B6F15528-21DE-4FAA-801E-634DDDAF4B2B}" type="slidenum">
              <a:rPr lang="en-US"/>
              <a:pPr/>
              <a:t>17</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algn="just">
              <a:buNone/>
            </a:pPr>
            <a:r>
              <a:rPr lang="en-US" sz="2400" b="1" dirty="0">
                <a:solidFill>
                  <a:srgbClr val="FF0000"/>
                </a:solidFill>
              </a:rPr>
              <a:t>5. 	 Hybrid Model</a:t>
            </a:r>
          </a:p>
          <a:p>
            <a:pPr algn="just"/>
            <a:r>
              <a:rPr lang="en-US" sz="2400" dirty="0"/>
              <a:t>Another similar and increasingly popular example of a hybrid model is using MPI with CPU-GPU (graphics processing unit) programming.</a:t>
            </a:r>
          </a:p>
          <a:p>
            <a:pPr lvl="1" algn="just"/>
            <a:r>
              <a:rPr lang="en-US" sz="2400" dirty="0"/>
              <a:t>MPI tasks run on CPUs using local memory and communicating with each other over a network.</a:t>
            </a:r>
          </a:p>
          <a:p>
            <a:pPr lvl="1" algn="just"/>
            <a:r>
              <a:rPr lang="en-US" sz="2400" dirty="0"/>
              <a:t>Computationally intensive kernels are off-loaded to GPUs on-node.</a:t>
            </a:r>
          </a:p>
          <a:p>
            <a:pPr lvl="1" algn="just"/>
            <a:r>
              <a:rPr lang="en-US" sz="2400" dirty="0"/>
              <a:t>Data exchange between node-local memory and GPUs uses CUDA (or something equivalent).</a:t>
            </a:r>
          </a:p>
          <a:p>
            <a:pPr algn="just"/>
            <a:r>
              <a:rPr lang="en-US" sz="2400" dirty="0"/>
              <a:t>Other hybrid models are common:</a:t>
            </a:r>
          </a:p>
          <a:p>
            <a:pPr lvl="1" algn="just"/>
            <a:r>
              <a:rPr lang="en-US" sz="2400" dirty="0"/>
              <a:t>MPI with </a:t>
            </a:r>
            <a:r>
              <a:rPr lang="en-US" sz="2400" dirty="0" err="1"/>
              <a:t>Pthreads</a:t>
            </a:r>
            <a:endParaRPr lang="en-US" sz="2400" dirty="0"/>
          </a:p>
          <a:p>
            <a:pPr lvl="1" algn="just"/>
            <a:r>
              <a:rPr lang="en-US" sz="2400" dirty="0"/>
              <a:t>MPI with non-GPU accelerators</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18</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200" b="1" dirty="0">
                <a:solidFill>
                  <a:srgbClr val="0000FF"/>
                </a:solidFill>
              </a:rPr>
              <a:t>Parallelism Fundamentals</a:t>
            </a:r>
          </a:p>
        </p:txBody>
      </p:sp>
      <p:sp>
        <p:nvSpPr>
          <p:cNvPr id="3" name="Content Placeholder 2"/>
          <p:cNvSpPr>
            <a:spLocks noGrp="1"/>
          </p:cNvSpPr>
          <p:nvPr>
            <p:ph idx="1"/>
          </p:nvPr>
        </p:nvSpPr>
        <p:spPr>
          <a:xfrm>
            <a:off x="381000" y="685800"/>
            <a:ext cx="8458200" cy="5257800"/>
          </a:xfrm>
        </p:spPr>
        <p:txBody>
          <a:bodyPr>
            <a:noAutofit/>
          </a:bodyPr>
          <a:lstStyle/>
          <a:p>
            <a:pPr algn="just"/>
            <a:r>
              <a:rPr lang="en-US" sz="2400" dirty="0"/>
              <a:t>Parallel computing also helps in </a:t>
            </a:r>
            <a:r>
              <a:rPr lang="en-US" sz="2400" b="1" dirty="0">
                <a:solidFill>
                  <a:srgbClr val="FF0000"/>
                </a:solidFill>
              </a:rPr>
              <a:t>faster application processing and task resolution by increasing the available computation power of systems. </a:t>
            </a:r>
          </a:p>
          <a:p>
            <a:pPr algn="just"/>
            <a:r>
              <a:rPr lang="en-US" sz="2400" dirty="0"/>
              <a:t>The parallel computing principles are used by most supercomputers employ to operate. </a:t>
            </a:r>
          </a:p>
          <a:p>
            <a:pPr algn="just"/>
            <a:r>
              <a:rPr lang="en-US" sz="2400" dirty="0"/>
              <a:t>The operational scenarios that need massive processing power or computation, generally, parallel processing is commonly used there.</a:t>
            </a:r>
          </a:p>
          <a:p>
            <a:pPr algn="just"/>
            <a:r>
              <a:rPr lang="en-US" sz="2400" dirty="0"/>
              <a:t>The earliest computer software is </a:t>
            </a:r>
            <a:r>
              <a:rPr lang="en-US" sz="2400" b="1" dirty="0">
                <a:solidFill>
                  <a:srgbClr val="FF0000"/>
                </a:solidFill>
              </a:rPr>
              <a:t>written for serial computation </a:t>
            </a:r>
            <a:r>
              <a:rPr lang="en-US" sz="2400" dirty="0"/>
              <a:t>as they are able to execute a single instruction at one time, but parallel computing is different where it executes several processors an application or computation in one time.</a:t>
            </a:r>
          </a:p>
          <a:p>
            <a:pPr algn="just"/>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9</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marL="342900" lvl="1" indent="-342900" algn="just">
              <a:buNone/>
            </a:pPr>
            <a:r>
              <a:rPr lang="en-US" sz="2400" b="1" dirty="0">
                <a:solidFill>
                  <a:srgbClr val="FF0000"/>
                </a:solidFill>
              </a:rPr>
              <a:t>6. 	 Single Program Multiple Data (SPMD)</a:t>
            </a:r>
          </a:p>
          <a:p>
            <a:pPr algn="just"/>
            <a:r>
              <a:rPr lang="en-US" sz="2400" dirty="0"/>
              <a:t>SPMD is actually a "high level" programming model that can be built upon any combination of the previously mentioned parallel programming models.</a:t>
            </a:r>
          </a:p>
          <a:p>
            <a:pPr algn="just"/>
            <a:r>
              <a:rPr lang="en-US" sz="2400" b="1" dirty="0"/>
              <a:t>SINGLE PROGRAM: </a:t>
            </a:r>
            <a:r>
              <a:rPr lang="en-US" sz="2400" dirty="0"/>
              <a:t>All tasks execute their copy of the same program simultaneously. This program can be threads, message passing, data parallel or hybrid.</a:t>
            </a:r>
          </a:p>
          <a:p>
            <a:pPr algn="just"/>
            <a:r>
              <a:rPr lang="en-US" sz="2400" b="1" dirty="0"/>
              <a:t>MULTIPLE DATA: </a:t>
            </a:r>
            <a:r>
              <a:rPr lang="en-US" sz="2400" dirty="0"/>
              <a:t>All tasks may use different data</a:t>
            </a:r>
          </a:p>
        </p:txBody>
      </p:sp>
      <p:sp>
        <p:nvSpPr>
          <p:cNvPr id="4" name="Slide Number Placeholder 3"/>
          <p:cNvSpPr>
            <a:spLocks noGrp="1"/>
          </p:cNvSpPr>
          <p:nvPr>
            <p:ph type="sldNum" sz="quarter" idx="12"/>
          </p:nvPr>
        </p:nvSpPr>
        <p:spPr/>
        <p:txBody>
          <a:bodyPr/>
          <a:lstStyle/>
          <a:p>
            <a:fld id="{B6F15528-21DE-4FAA-801E-634DDDAF4B2B}" type="slidenum">
              <a:rPr lang="en-US"/>
              <a:pPr/>
              <a:t>19</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49154" name="Picture 2" descr="SPMD model diagram"/>
          <p:cNvPicPr>
            <a:picLocks noChangeAspect="1" noChangeArrowheads="1"/>
          </p:cNvPicPr>
          <p:nvPr/>
        </p:nvPicPr>
        <p:blipFill>
          <a:blip r:embed="Re30280474edd44c6" cstate="print"/>
          <a:srcRect/>
          <a:stretch>
            <a:fillRect/>
          </a:stretch>
        </p:blipFill>
        <p:spPr bwMode="auto">
          <a:xfrm>
            <a:off x="1524000" y="4191000"/>
            <a:ext cx="6295053" cy="1752600"/>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marL="342900" lvl="1" indent="-342900" algn="just">
              <a:buNone/>
            </a:pPr>
            <a:r>
              <a:rPr lang="en-US" sz="2400" b="1" dirty="0">
                <a:solidFill>
                  <a:srgbClr val="FF0000"/>
                </a:solidFill>
              </a:rPr>
              <a:t>6. 	 Single Program Multiple Data (SPMD)</a:t>
            </a:r>
          </a:p>
          <a:p>
            <a:pPr algn="just"/>
            <a:r>
              <a:rPr lang="en-US" sz="2400" dirty="0"/>
              <a:t>SPMD programs usually have the necessary logic programmed into them to allow different tasks to branch or conditionally execute only those parts of the program they are designed to execute. That is, tasks do not necessarily have to execute the entire program - perhaps only a portion of it.</a:t>
            </a:r>
          </a:p>
          <a:p>
            <a:pPr algn="just"/>
            <a:r>
              <a:rPr lang="en-US" sz="2400" dirty="0"/>
              <a:t>The SPMD model, using message passing or hybrid programming, is probably the most commonly used parallel programming model for multi-node clusters.</a:t>
            </a:r>
          </a:p>
        </p:txBody>
      </p:sp>
      <p:sp>
        <p:nvSpPr>
          <p:cNvPr id="4" name="Slide Number Placeholder 3"/>
          <p:cNvSpPr>
            <a:spLocks noGrp="1"/>
          </p:cNvSpPr>
          <p:nvPr>
            <p:ph type="sldNum" sz="quarter" idx="12"/>
          </p:nvPr>
        </p:nvSpPr>
        <p:spPr/>
        <p:txBody>
          <a:bodyPr/>
          <a:lstStyle/>
          <a:p>
            <a:fld id="{B6F15528-21DE-4FAA-801E-634DDDAF4B2B}" type="slidenum">
              <a:rPr lang="en-US"/>
              <a:pPr/>
              <a:t>20</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Programming Models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marL="342900" lvl="1" indent="-342900" algn="just">
              <a:buNone/>
            </a:pPr>
            <a:r>
              <a:rPr lang="en-US" sz="2100" b="1" dirty="0">
                <a:solidFill>
                  <a:srgbClr val="FF0000"/>
                </a:solidFill>
              </a:rPr>
              <a:t>7. Multiple Program Multiple Data (MPMD)</a:t>
            </a:r>
          </a:p>
          <a:p>
            <a:pPr algn="just"/>
            <a:r>
              <a:rPr lang="en-US" sz="2100" dirty="0"/>
              <a:t>Like SPMD, MPMD is actually a "high level" programming model that can be built upon any combination of the previously mentioned parallel programming models.</a:t>
            </a:r>
          </a:p>
          <a:p>
            <a:pPr algn="just"/>
            <a:r>
              <a:rPr lang="en-US" sz="2100" b="1" dirty="0"/>
              <a:t>MULTIPLE PROGRAM: </a:t>
            </a:r>
            <a:r>
              <a:rPr lang="en-US" sz="2100" dirty="0"/>
              <a:t>Tasks may execute different programs simultaneously. The programs can be threads, message passing, data parallel or hybrid.</a:t>
            </a:r>
          </a:p>
          <a:p>
            <a:pPr algn="just"/>
            <a:r>
              <a:rPr lang="en-US" sz="2100" b="1" dirty="0"/>
              <a:t>MULTIPLE DATA</a:t>
            </a:r>
            <a:r>
              <a:rPr lang="en-US" sz="2100" dirty="0"/>
              <a:t>: All tasks may use different data</a:t>
            </a:r>
          </a:p>
          <a:p>
            <a:pPr algn="just"/>
            <a:r>
              <a:rPr lang="en-US" sz="2100" dirty="0"/>
              <a:t>MPMD applications are not as common as SPMD applications, but may be better suited for certain types of problems, particularly those that lend themselves better to functional decomposition than domain decomposition (discussed later under Partitioning).</a:t>
            </a:r>
          </a:p>
        </p:txBody>
      </p:sp>
      <p:sp>
        <p:nvSpPr>
          <p:cNvPr id="4" name="Slide Number Placeholder 3"/>
          <p:cNvSpPr>
            <a:spLocks noGrp="1"/>
          </p:cNvSpPr>
          <p:nvPr>
            <p:ph type="sldNum" sz="quarter" idx="12"/>
          </p:nvPr>
        </p:nvSpPr>
        <p:spPr/>
        <p:txBody>
          <a:bodyPr/>
          <a:lstStyle/>
          <a:p>
            <a:fld id="{B6F15528-21DE-4FAA-801E-634DDDAF4B2B}" type="slidenum">
              <a:rPr lang="en-US"/>
              <a:pPr/>
              <a:t>21</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pic>
        <p:nvPicPr>
          <p:cNvPr id="55298" name="Picture 2" descr="MPMD model diagram"/>
          <p:cNvPicPr>
            <a:picLocks noChangeAspect="1" noChangeArrowheads="1"/>
          </p:cNvPicPr>
          <p:nvPr/>
        </p:nvPicPr>
        <p:blipFill>
          <a:blip r:embed="R19adfeb0a41b495d" cstate="print"/>
          <a:srcRect/>
          <a:stretch>
            <a:fillRect/>
          </a:stretch>
        </p:blipFill>
        <p:spPr bwMode="auto">
          <a:xfrm>
            <a:off x="3276600" y="4800600"/>
            <a:ext cx="4343400" cy="1209242"/>
          </a:xfrm>
          <a:prstGeom prst="rect">
            <a:avLst/>
          </a:prstGeom>
          <a:noFill/>
        </p:spPr>
      </p:pic>
      <p:sp>
        <p:nvSpPr>
          <p:cNvPr id="7" name="Rectangle 6"/>
          <p:cNvSpPr/>
          <p:nvPr/>
        </p:nvSpPr>
        <p:spPr>
          <a:xfrm>
            <a:off x="304800" y="6019800"/>
            <a:ext cx="8382000" cy="923330"/>
          </a:xfrm>
          <a:prstGeom prst="rect">
            <a:avLst/>
          </a:prstGeom>
        </p:spPr>
        <p:txBody>
          <a:bodyPr wrap="square">
            <a:spAutoFit/>
          </a:bodyPr>
          <a:lstStyle/>
          <a:p>
            <a:r>
              <a:rPr lang="en-US" b="1" dirty="0">
                <a:solidFill>
                  <a:srgbClr val="0000FF"/>
                </a:solidFill>
                <a:hlinkClick r:id="rcId767251171cd4490b"/>
              </a:rPr>
              <a:t>https://hpc.llnl.gov/documentation/tutorials/introduction-parallel-computing-tutorial##Examples</a:t>
            </a:r>
            <a:endParaRPr lang="en-US" b="1" dirty="0">
              <a:solidFill>
                <a:srgbClr val="0000FF"/>
              </a:solidFill>
            </a:endParaRPr>
          </a:p>
          <a:p>
            <a:endParaRPr lang="en-US" b="1" dirty="0">
              <a:solidFill>
                <a:srgbClr val="0000FF"/>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algn="just"/>
            <a:r>
              <a:rPr lang="en-US" sz="2400" dirty="0"/>
              <a:t>Parallel algorithms are methods for organizing the computational work of a given application such that multiple parts of the workload can be </a:t>
            </a:r>
            <a:r>
              <a:rPr lang="en-US" sz="2400" b="1" dirty="0">
                <a:solidFill>
                  <a:srgbClr val="FF0000"/>
                </a:solidFill>
              </a:rPr>
              <a:t>performed concurrently to reduce the time to solution and increase performance.</a:t>
            </a:r>
          </a:p>
          <a:p>
            <a:pPr algn="just"/>
            <a:r>
              <a:rPr lang="en-US" sz="2400" dirty="0"/>
              <a:t>An </a:t>
            </a:r>
            <a:r>
              <a:rPr lang="en-US" sz="2400" b="1" dirty="0"/>
              <a:t>algorithm</a:t>
            </a:r>
            <a:r>
              <a:rPr lang="en-US" sz="2400" dirty="0"/>
              <a:t> is a sequence of steps that take inputs from the user and after some computation, produces an output. </a:t>
            </a:r>
          </a:p>
          <a:p>
            <a:pPr algn="just"/>
            <a:r>
              <a:rPr lang="en-US" sz="2400" dirty="0"/>
              <a:t>A </a:t>
            </a:r>
            <a:r>
              <a:rPr lang="en-US" sz="2400" b="1" dirty="0"/>
              <a:t>parallel algorithm</a:t>
            </a:r>
            <a:r>
              <a:rPr lang="en-US" sz="2400" dirty="0"/>
              <a:t> is an </a:t>
            </a:r>
            <a:r>
              <a:rPr lang="en-US" sz="2400" b="1" u="sng" dirty="0"/>
              <a:t>algorithm that can execute several instructions simultaneously </a:t>
            </a:r>
            <a:r>
              <a:rPr lang="en-US" sz="2400" dirty="0"/>
              <a:t>on different processing devices and then combine all the individual outputs to produce the final result.</a:t>
            </a:r>
          </a:p>
          <a:p>
            <a:pPr algn="just">
              <a:buNone/>
            </a:pPr>
            <a:r>
              <a:rPr lang="en-US" sz="2400" b="1" dirty="0">
                <a:solidFill>
                  <a:srgbClr val="FF0000"/>
                </a:solidFill>
              </a:rPr>
              <a:t>Concurrent Processing</a:t>
            </a:r>
          </a:p>
          <a:p>
            <a:pPr algn="just"/>
            <a:r>
              <a:rPr lang="en-US" sz="2400" dirty="0"/>
              <a:t>The easy availability of computers along with the growth of Internet has changed the way we store and process data. </a:t>
            </a:r>
          </a:p>
          <a:p>
            <a:pPr algn="just"/>
            <a:r>
              <a:rPr lang="en-US" sz="2400" dirty="0"/>
              <a:t>We are living in a day and age where data is available in abundance. </a:t>
            </a:r>
          </a:p>
        </p:txBody>
      </p:sp>
      <p:sp>
        <p:nvSpPr>
          <p:cNvPr id="4" name="Slide Number Placeholder 3"/>
          <p:cNvSpPr>
            <a:spLocks noGrp="1"/>
          </p:cNvSpPr>
          <p:nvPr>
            <p:ph type="sldNum" sz="quarter" idx="12"/>
          </p:nvPr>
        </p:nvSpPr>
        <p:spPr/>
        <p:txBody>
          <a:bodyPr/>
          <a:lstStyle/>
          <a:p>
            <a:fld id="{B6F15528-21DE-4FAA-801E-634DDDAF4B2B}" type="slidenum">
              <a:rPr lang="en-US"/>
              <a:pPr/>
              <a:t>22</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algn="just"/>
            <a:r>
              <a:rPr lang="en-US" sz="2400" dirty="0"/>
              <a:t>Every day we deal with huge volumes of data that require complex computing and that too, in quick time. Sometimes, we need to fetch data from similar or interrelated events that occur simultaneously. </a:t>
            </a:r>
          </a:p>
          <a:p>
            <a:pPr algn="just"/>
            <a:r>
              <a:rPr lang="en-US" sz="2400" dirty="0"/>
              <a:t>This is where we require </a:t>
            </a:r>
            <a:r>
              <a:rPr lang="en-US" sz="2400" b="1" dirty="0">
                <a:solidFill>
                  <a:srgbClr val="FF0000"/>
                </a:solidFill>
              </a:rPr>
              <a:t>concurrent processing</a:t>
            </a:r>
            <a:r>
              <a:rPr lang="en-US" sz="2400" dirty="0"/>
              <a:t> that can divide a complex task and process it multiple systems to produce the output in quick time.</a:t>
            </a:r>
          </a:p>
          <a:p>
            <a:pPr algn="just"/>
            <a:r>
              <a:rPr lang="en-US" sz="2400" dirty="0"/>
              <a:t>Concurrent processing is essential where the task involves processing a huge bulk of complex data. </a:t>
            </a:r>
          </a:p>
          <a:p>
            <a:pPr algn="just"/>
            <a:r>
              <a:rPr lang="en-US" sz="2400" dirty="0"/>
              <a:t>Examples include − accessing large databases, aircraft testing, astronomical calculations, atomic and nuclear physics, biomedical analysis, economic planning, image processing, robotics, weather forecasting, web-based services, etc.</a:t>
            </a:r>
          </a:p>
          <a:p>
            <a:pPr algn="just"/>
            <a:endParaRPr lang="en-US" sz="24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pPr/>
              <a:t>23</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algn="just"/>
            <a:r>
              <a:rPr lang="en-US" sz="2400" b="1" dirty="0">
                <a:solidFill>
                  <a:srgbClr val="FF0000"/>
                </a:solidFill>
              </a:rPr>
              <a:t>What is Parallelism?</a:t>
            </a:r>
          </a:p>
          <a:p>
            <a:pPr algn="just"/>
            <a:r>
              <a:rPr lang="en-US" sz="2400" b="1" dirty="0"/>
              <a:t>Parallelism</a:t>
            </a:r>
            <a:r>
              <a:rPr lang="en-US" sz="2400" dirty="0"/>
              <a:t> is the process of processing several set of instructions simultaneously. </a:t>
            </a:r>
          </a:p>
          <a:p>
            <a:pPr algn="just"/>
            <a:r>
              <a:rPr lang="en-US" sz="2400" dirty="0"/>
              <a:t>It reduces the total computational time. Parallelism can be implemented by using </a:t>
            </a:r>
            <a:r>
              <a:rPr lang="en-US" sz="2400" b="1" dirty="0"/>
              <a:t>parallel computers,</a:t>
            </a:r>
            <a:r>
              <a:rPr lang="en-US" sz="2400" dirty="0"/>
              <a:t> i.e. a computer with many processors. </a:t>
            </a:r>
          </a:p>
          <a:p>
            <a:pPr algn="just"/>
            <a:r>
              <a:rPr lang="en-US" sz="2400" dirty="0"/>
              <a:t>Parallel computers require parallel algorithm, programming languages, compilers and operating system that support multitasking.</a:t>
            </a:r>
          </a:p>
          <a:p>
            <a:pPr algn="just"/>
            <a:r>
              <a:rPr lang="en-US" sz="2400" dirty="0"/>
              <a:t>In this tutorial, we will discuss only about </a:t>
            </a:r>
            <a:r>
              <a:rPr lang="en-US" sz="2400" b="1" dirty="0"/>
              <a:t>parallel algorithms</a:t>
            </a:r>
            <a:r>
              <a:rPr lang="en-US" sz="2400" dirty="0"/>
              <a:t>. Before moving further, let us first discuss about algorithms and their types.</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24</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algn="just"/>
            <a:r>
              <a:rPr lang="en-US" sz="2400" b="1" dirty="0">
                <a:solidFill>
                  <a:srgbClr val="FF0000"/>
                </a:solidFill>
              </a:rPr>
              <a:t>Depending on the architecture of computers, we have two types of algorithms</a:t>
            </a:r>
          </a:p>
          <a:p>
            <a:pPr algn="just"/>
            <a:r>
              <a:rPr lang="en-US" sz="2400" b="1" dirty="0"/>
              <a:t>Sequential Algorithm</a:t>
            </a:r>
            <a:r>
              <a:rPr lang="en-US" sz="2400" dirty="0"/>
              <a:t> − An algorithm in which some consecutive steps of instructions are executed in a chronological order to solve a problem.</a:t>
            </a:r>
          </a:p>
          <a:p>
            <a:pPr algn="just"/>
            <a:r>
              <a:rPr lang="en-US" sz="2400" b="1" dirty="0"/>
              <a:t>Parallel Algorithm</a:t>
            </a:r>
            <a:r>
              <a:rPr lang="en-US" sz="2400" dirty="0"/>
              <a:t> − The problem is divided into sub-problems and are executed in parallel to get individual outputs. Later on, these individual outputs are combined together to get the final desired output.</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a:pPr/>
              <a:t>25</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style>
          <a:lnRef idx="1">
            <a:schemeClr val="accent3"/>
          </a:lnRef>
          <a:fillRef idx="2">
            <a:schemeClr val="accent3"/>
          </a:fillRef>
          <a:effectRef idx="1">
            <a:schemeClr val="accent3"/>
          </a:effectRef>
          <a:fontRef idx="minor">
            <a:schemeClr val="dk1"/>
          </a:fontRef>
        </p:style>
        <p:txBody>
          <a:bodyPr>
            <a:noAutofit/>
          </a:bodyPr>
          <a:lstStyle/>
          <a:p>
            <a:r>
              <a:rPr lang="en-US" sz="2400" b="1" dirty="0">
                <a:solidFill>
                  <a:srgbClr val="0000FF"/>
                </a:solidFill>
              </a:rPr>
              <a:t>Parallel Algorithms</a:t>
            </a:r>
            <a:endParaRPr lang="en-US" sz="2200" b="1" dirty="0">
              <a:solidFill>
                <a:srgbClr val="FF0000"/>
              </a:solidFill>
            </a:endParaRPr>
          </a:p>
        </p:txBody>
      </p:sp>
      <p:sp>
        <p:nvSpPr>
          <p:cNvPr id="3" name="Content Placeholder 2"/>
          <p:cNvSpPr>
            <a:spLocks noGrp="1"/>
          </p:cNvSpPr>
          <p:nvPr>
            <p:ph idx="1"/>
          </p:nvPr>
        </p:nvSpPr>
        <p:spPr>
          <a:xfrm>
            <a:off x="228600" y="609600"/>
            <a:ext cx="8610600" cy="5562600"/>
          </a:xfrm>
        </p:spPr>
        <p:txBody>
          <a:bodyPr vert="horz" lIns="91440" tIns="45720" rIns="91440" bIns="45720" rtlCol="0">
            <a:noAutofit/>
          </a:bodyPr>
          <a:lstStyle/>
          <a:p>
            <a:pPr algn="just"/>
            <a:r>
              <a:rPr lang="en-US" sz="2300" b="1" dirty="0">
                <a:solidFill>
                  <a:srgbClr val="FF0000"/>
                </a:solidFill>
              </a:rPr>
              <a:t>Model of Computation</a:t>
            </a:r>
          </a:p>
          <a:p>
            <a:pPr algn="just"/>
            <a:r>
              <a:rPr lang="en-US" sz="2300" dirty="0"/>
              <a:t>Both sequential and parallel computers operate on a set (stream) of instructions called algorithms. These set of instructions (algorithm) instruct the computer about what it has to do in each step.</a:t>
            </a:r>
          </a:p>
          <a:p>
            <a:pPr algn="just"/>
            <a:r>
              <a:rPr lang="en-US" sz="2300" dirty="0"/>
              <a:t>Depending on the instruction stream and data stream, computers can be classified into four categories −</a:t>
            </a:r>
          </a:p>
          <a:p>
            <a:pPr marL="457200" indent="-457200">
              <a:buFont typeface="+mj-lt"/>
              <a:buAutoNum type="arabicPeriod"/>
            </a:pPr>
            <a:r>
              <a:rPr lang="en-US" sz="2300" b="1" dirty="0"/>
              <a:t>Single Instruction stream, Single Data stream (SISD) computers</a:t>
            </a:r>
          </a:p>
          <a:p>
            <a:pPr marL="457200" indent="-457200">
              <a:buFont typeface="+mj-lt"/>
              <a:buAutoNum type="arabicPeriod"/>
            </a:pPr>
            <a:r>
              <a:rPr lang="en-US" sz="2300" b="1" dirty="0"/>
              <a:t>Single Instruction stream, Multiple Data stream (SIMD) computers</a:t>
            </a:r>
          </a:p>
          <a:p>
            <a:pPr marL="457200" indent="-457200">
              <a:buFont typeface="+mj-lt"/>
              <a:buAutoNum type="arabicPeriod"/>
            </a:pPr>
            <a:r>
              <a:rPr lang="en-US" sz="2300" b="1" dirty="0"/>
              <a:t>Multiple Instruction stream, Single Data stream (MISD) computers</a:t>
            </a:r>
          </a:p>
          <a:p>
            <a:pPr marL="457200" indent="-457200">
              <a:buFont typeface="+mj-lt"/>
              <a:buAutoNum type="arabicPeriod"/>
            </a:pPr>
            <a:r>
              <a:rPr lang="en-US" sz="2300" b="1" dirty="0"/>
              <a:t>Multiple Instruction stream, Multiple Data stream (MIMD) computers</a:t>
            </a:r>
            <a:endParaRPr lang="en-US" sz="2300" b="1" dirty="0"/>
          </a:p>
        </p:txBody>
      </p:sp>
      <p:sp>
        <p:nvSpPr>
          <p:cNvPr id="4" name="Slide Number Placeholder 3"/>
          <p:cNvSpPr>
            <a:spLocks noGrp="1"/>
          </p:cNvSpPr>
          <p:nvPr>
            <p:ph type="sldNum" sz="quarter" idx="12"/>
          </p:nvPr>
        </p:nvSpPr>
        <p:spPr/>
        <p:txBody>
          <a:bodyPr/>
          <a:lstStyle/>
          <a:p>
            <a:fld id="{B6F15528-21DE-4FAA-801E-634DDDAF4B2B}" type="slidenum">
              <a:rPr lang="en-US"/>
              <a:pPr/>
              <a:t>26</a:t>
            </a:fld>
            <a:endParaRPr lang="en-US"/>
          </a:p>
        </p:txBody>
      </p:sp>
      <p:sp>
        <p:nvSpPr>
          <p:cNvPr id="5" name="Footer Placeholder 4"/>
          <p:cNvSpPr>
            <a:spLocks noGrp="1"/>
          </p:cNvSpPr>
          <p:nvPr>
            <p:ph type="ftr" sz="quarter" idx="11"/>
          </p:nvPr>
        </p:nvSpPr>
        <p:spPr/>
        <p:txBody>
          <a:bodyPr/>
          <a:lstStyle/>
          <a:p>
            <a:r>
              <a:rPr lang="en-US"/>
              <a:t>Unit-1 Parallelism Fundamentals /                     Dr Komarasamy G </a:t>
            </a:r>
            <a:endParaRPr lang="en-US"/>
          </a:p>
        </p:txBody>
      </p:sp>
      <p:sp>
        <p:nvSpPr>
          <p:cNvPr id="6" name="Rectangle 5"/>
          <p:cNvSpPr/>
          <p:nvPr/>
        </p:nvSpPr>
        <p:spPr>
          <a:xfrm>
            <a:off x="381000" y="5791200"/>
            <a:ext cx="7924800" cy="584775"/>
          </a:xfrm>
          <a:prstGeom prst="rect">
            <a:avLst/>
          </a:prstGeom>
        </p:spPr>
        <p:txBody>
          <a:bodyPr wrap="square">
            <a:spAutoFit/>
          </a:bodyPr>
          <a:lstStyle/>
          <a:p>
            <a:r>
              <a:rPr lang="en-US" sz="1600" dirty="0">
                <a:hlinkClick r:id="rcIde0e1453020dd47ff"/>
              </a:rPr>
              <a:t>https://www.tutorialspoint.com/parallel_algorithm/parallel_algorithm_quick_guide.htm</a:t>
            </a:r>
            <a:endParaRPr lang="en-US" sz="1600" dirty="0"/>
          </a:p>
          <a:p>
            <a:endParaRPr lang="en-US" sz="16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5175"/>
            <a:ext cx="7772400" cy="1470025"/>
          </a:xfrm>
        </p:spPr>
        <p:txBody>
          <a:bodyPr>
            <a:normAutofit/>
          </a:bodyPr>
          <a:lstStyle/>
          <a:p>
            <a:r>
              <a:rPr lang="en-US" sz="3100" b="1" dirty="0">
                <a:solidFill>
                  <a:srgbClr val="FF0000"/>
                </a:solidFill>
              </a:rPr>
              <a:t>CSE3009 - Parallel and Distributed Computing </a:t>
            </a:r>
            <a:r>
              <a:rPr lang="en-US" b="1" dirty="0">
                <a:solidFill>
                  <a:srgbClr val="FF0000"/>
                </a:solidFill>
              </a:rPr>
              <a:t/>
            </a:r>
            <a:br>
              <a:rPr lang="en-US" b="1" dirty="0">
                <a:solidFill>
                  <a:srgbClr val="FF0000"/>
                </a:solidFill>
              </a:rPr>
            </a:br>
            <a:r>
              <a:rPr lang="en-US" b="1" dirty="0"/>
              <a:t>Course Type: LTP          Credits: 4</a:t>
            </a:r>
            <a:endParaRPr lang="en-US" b="1" dirty="0"/>
          </a:p>
        </p:txBody>
      </p:sp>
      <p:sp>
        <p:nvSpPr>
          <p:cNvPr id="3" name="Subtitle 2"/>
          <p:cNvSpPr>
            <a:spLocks noGrp="1"/>
          </p:cNvSpPr>
          <p:nvPr>
            <p:ph type="subTitle" idx="1"/>
          </p:nvPr>
        </p:nvSpPr>
        <p:spPr/>
        <p:txBody>
          <a:bodyPr>
            <a:normAutofit fontScale="70000" lnSpcReduction="20000"/>
          </a:bodyPr>
          <a:lstStyle/>
          <a:p>
            <a:pPr algn="r"/>
            <a:r>
              <a:rPr lang="en-US" b="1" dirty="0">
                <a:solidFill>
                  <a:srgbClr val="0000FF"/>
                </a:solidFill>
              </a:rPr>
              <a:t>Prepared by</a:t>
            </a:r>
          </a:p>
          <a:p>
            <a:pPr algn="r"/>
            <a:r>
              <a:rPr lang="en-US" b="1" dirty="0">
                <a:solidFill>
                  <a:schemeClr val="tx1"/>
                </a:solidFill>
              </a:rPr>
              <a:t>Dr Komarasamy G</a:t>
            </a:r>
          </a:p>
          <a:p>
            <a:pPr algn="r"/>
            <a:r>
              <a:rPr lang="en-US" b="1" dirty="0">
                <a:solidFill>
                  <a:schemeClr val="tx1"/>
                </a:solidFill>
              </a:rPr>
              <a:t>Associate Professor (Grade-2)</a:t>
            </a:r>
          </a:p>
          <a:p>
            <a:pPr algn="r"/>
            <a:r>
              <a:rPr lang="en-US" b="1" dirty="0">
                <a:solidFill>
                  <a:schemeClr val="tx1"/>
                </a:solidFill>
              </a:rPr>
              <a:t>School of Computing Science and Engineering</a:t>
            </a:r>
          </a:p>
          <a:p>
            <a:pPr algn="r"/>
            <a:r>
              <a:rPr lang="en-US" b="1" dirty="0">
                <a:solidFill>
                  <a:schemeClr val="tx1"/>
                </a:solidFill>
              </a:rPr>
              <a:t>VIT Bhopal University</a:t>
            </a:r>
            <a:endParaRPr lang="en-IN" sz="2400" b="1" dirty="0">
              <a:solidFill>
                <a:schemeClr val="tx1"/>
              </a:solidFill>
            </a:endParaRPr>
          </a:p>
        </p:txBody>
      </p:sp>
      <p:pic>
        <p:nvPicPr>
          <p:cNvPr id="5" name="Picture 4"/>
          <p:cNvPicPr/>
          <p:nvPr/>
        </p:nvPicPr>
        <p:blipFill>
          <a:blip r:embed="R741cc9f5ed7f46eb"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2895600" y="533400"/>
            <a:ext cx="3276600" cy="1447800"/>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487362"/>
          </a:xfrm>
        </p:spPr>
        <p:style>
          <a:lnRef idx="1">
            <a:schemeClr val="accent1"/>
          </a:lnRef>
          <a:fillRef idx="2">
            <a:schemeClr val="accent1"/>
          </a:fillRef>
          <a:effectRef idx="1">
            <a:schemeClr val="accent1"/>
          </a:effectRef>
          <a:fontRef idx="minor">
            <a:schemeClr val="dk1"/>
          </a:fontRef>
        </p:style>
        <p:txBody>
          <a:bodyPr>
            <a:noAutofit/>
          </a:bodyPr>
          <a:lstStyle/>
          <a:p>
            <a:r>
              <a:rPr lang="en-US" sz="2800" b="1" dirty="0">
                <a:solidFill>
                  <a:srgbClr val="0000FF"/>
                </a:solidFill>
              </a:rPr>
              <a:t>Unit-2</a:t>
            </a:r>
            <a:endParaRPr lang="en-US" sz="2800" b="1" dirty="0">
              <a:solidFill>
                <a:srgbClr val="0000FF"/>
              </a:solidFill>
            </a:endParaRPr>
          </a:p>
        </p:txBody>
      </p:sp>
      <p:sp>
        <p:nvSpPr>
          <p:cNvPr id="3" name="Content Placeholder 2"/>
          <p:cNvSpPr>
            <a:spLocks noGrp="1"/>
          </p:cNvSpPr>
          <p:nvPr>
            <p:ph idx="1"/>
          </p:nvPr>
        </p:nvSpPr>
        <p:spPr>
          <a:xfrm>
            <a:off x="457200" y="1447800"/>
            <a:ext cx="8153400" cy="3657600"/>
          </a:xfrm>
        </p:spPr>
        <p:txBody>
          <a:bodyPr>
            <a:noAutofit/>
          </a:bodyPr>
          <a:lstStyle/>
          <a:p>
            <a:pPr marL="0" indent="0" algn="just">
              <a:buNone/>
            </a:pPr>
            <a:r>
              <a:rPr lang="en-US" b="1" dirty="0">
                <a:solidFill>
                  <a:srgbClr val="0000FF"/>
                </a:solidFill>
              </a:rPr>
              <a:t>Parallel Algorithm and Design - Preliminaries – </a:t>
            </a:r>
            <a:r>
              <a:rPr lang="en-US" b="1" dirty="0">
                <a:solidFill>
                  <a:srgbClr val="FF0000"/>
                </a:solidFill>
              </a:rPr>
              <a:t>Decomposition Techniques – Mapping Techniques for Load balancing. </a:t>
            </a:r>
          </a:p>
          <a:p>
            <a:pPr marL="0" indent="0" algn="just">
              <a:buNone/>
            </a:pPr>
            <a:r>
              <a:rPr lang="en-US" b="1" dirty="0">
                <a:solidFill>
                  <a:srgbClr val="FF0000"/>
                </a:solidFill>
              </a:rPr>
              <a:t>Synchronous Parallel Processing – Introduction, Example-SIMD Architecture and Programming Principles.</a:t>
            </a:r>
          </a:p>
        </p:txBody>
      </p:sp>
      <p:sp>
        <p:nvSpPr>
          <p:cNvPr id="4" name="Slide Number Placeholder 3"/>
          <p:cNvSpPr>
            <a:spLocks noGrp="1"/>
          </p:cNvSpPr>
          <p:nvPr>
            <p:ph type="sldNum" sz="quarter" idx="12"/>
          </p:nvPr>
        </p:nvSpPr>
        <p:spPr/>
        <p:txBody>
          <a:bodyPr/>
          <a:lstStyle/>
          <a:p>
            <a:fld id="{B6F15528-21DE-4FAA-801E-634DDDAF4B2B}" type="slidenum">
              <a:rPr lang="en-US"/>
              <a:pPr/>
              <a:t>2</a:t>
            </a:fld>
            <a:endParaRPr lang="en-US" dirty="0"/>
          </a:p>
        </p:txBody>
      </p:sp>
      <p:sp>
        <p:nvSpPr>
          <p:cNvPr id="5" name="Footer Placeholder 4"/>
          <p:cNvSpPr>
            <a:spLocks noGrp="1"/>
          </p:cNvSpPr>
          <p:nvPr>
            <p:ph type="ftr" sz="quarter" idx="11"/>
          </p:nvPr>
        </p:nvSpPr>
        <p:spPr/>
        <p:txBody>
          <a:bodyPr/>
          <a:lstStyle/>
          <a:p>
            <a:r>
              <a:rPr lang="en-US" dirty="0"/>
              <a:t>Unit-2 Parallel algorithm design  /                     Dr </a:t>
            </a:r>
            <a:r>
              <a:rPr lang="en-US" dirty="0" err="1"/>
              <a:t>Komarasamy</a:t>
            </a:r>
            <a:r>
              <a:rPr lang="en-US"/>
              <a:t> G </a:t>
            </a:r>
            <a:endParaRPr lang="en-US" dirty="0"/>
          </a:p>
        </p:txBody>
      </p:sp>
    </p:spTree>
  </p:cSld>
  <p:clrMapOvr>
    <a:masterClrMapping/>
  </p:clrMapOvr>
  <p:timing>
    <p:tnLst>
      <p:par>
        <p:cTn id="1" dur="indefinite" restart="never" nodeType="tmRoot"/>
      </p:par>
    </p:tnLst>
  </p:timing>
</p:sld>
</file>

<file path=docProps/app.xml><?xml version="1.0" encoding="utf-8"?>
<Properties xmlns="http://schemas.openxmlformats.org/officeDocument/2006/extended-properties" xmlns:vt="http://schemas.openxmlformats.org/officeDocument/2006/docPropsVTypes">
  <TotalTime>332</TotalTime>
  <Words>1389</Words>
  <Application>Microsoft Office PowerPoint</Application>
  <PresentationFormat>On-screen Show (4:3)</PresentationFormat>
  <Paragraphs>187</Paragraphs>
  <Slides>19</Slides>
  <Notes>15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CSE3009 - Parallel and Distributed Computing  Course Type: LTP          Credits: 4</vt:lpstr>
      <vt:lpstr>Course Objectives</vt:lpstr>
      <vt:lpstr>Course Outcomes</vt:lpstr>
      <vt:lpstr>Unit-1</vt:lpstr>
      <vt:lpstr>Parallelism Fundamentals</vt:lpstr>
      <vt:lpstr>Parallelism Fundamentals</vt:lpstr>
      <vt:lpstr>Parallelism Fundamentals</vt:lpstr>
      <vt:lpstr>Parallelism Fundamentals</vt:lpstr>
      <vt:lpstr>Parallelism Fundamentals</vt:lpstr>
      <vt:lpstr>Parallelism Fundamentals</vt:lpstr>
      <vt:lpstr>Key Concepts and Challenges</vt:lpstr>
      <vt:lpstr>Types of parallel computing</vt:lpstr>
      <vt:lpstr>Types of parallel computing</vt:lpstr>
      <vt:lpstr>Applications of Parallel Computing</vt:lpstr>
      <vt:lpstr>Advantages of Parallel computing</vt:lpstr>
      <vt:lpstr>Disadvantages of Parallel Computing</vt:lpstr>
      <vt:lpstr>Disadvantages of Parallel Computing</vt:lpstr>
      <vt:lpstr>Overview or Why Parallel computing</vt:lpstr>
      <vt:lpstr>How does Computer Hardware Work</vt:lpstr>
    </vt:vector>
  </TitlesOfParts>
  <LinksUpToDate>false</LinksUpToDate>
  <SharedDoc>false</SharedDoc>
  <HyperlinksChanged>false</HyperlinksChanged>
  <AppVersion>12.0000</AppVersion>
</Properties>
</file>

<file path=docProps/core.xml><?xml version="1.0" encoding="utf-8"?>
<coreProperties xmlns:dc="http://purl.org/dc/elements/1.1/" xmlns:dcterms="http://purl.org/dc/terms/" xmlns:xsi="http://www.w3.org/2001/XMLSchema-instance" xmlns="http://schemas.openxmlformats.org/package/2006/metadata/core-properties">
  <dc:title>CSE 3002 - Programming in Java  Course Type: LTP  Credits: 4</dc:title>
  <dc:creator>Admin</dc:creator>
  <lastModifiedBy>good</lastModifiedBy>
  <revision>107</revision>
  <dcterms:created xsi:type="dcterms:W3CDTF">2006-08-16T00:00:00.0000000Z</dcterms:created>
  <dcterms:modified xsi:type="dcterms:W3CDTF">2025-02-23T13:04:18.3010000Z</dcterms:modified>
</coreProperties>
</file>